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333" r:id="rId5"/>
    <p:sldId id="260" r:id="rId6"/>
    <p:sldId id="261" r:id="rId7"/>
    <p:sldId id="262" r:id="rId8"/>
    <p:sldId id="263" r:id="rId9"/>
    <p:sldId id="264" r:id="rId10"/>
    <p:sldId id="265" r:id="rId11"/>
    <p:sldId id="266" r:id="rId12"/>
    <p:sldId id="267" r:id="rId13"/>
    <p:sldId id="268" r:id="rId14"/>
    <p:sldId id="270" r:id="rId15"/>
    <p:sldId id="316" r:id="rId16"/>
    <p:sldId id="271" r:id="rId17"/>
    <p:sldId id="317" r:id="rId18"/>
    <p:sldId id="318" r:id="rId19"/>
    <p:sldId id="275" r:id="rId20"/>
    <p:sldId id="276" r:id="rId21"/>
    <p:sldId id="277" r:id="rId22"/>
    <p:sldId id="278" r:id="rId23"/>
    <p:sldId id="279" r:id="rId24"/>
    <p:sldId id="322" r:id="rId25"/>
    <p:sldId id="280" r:id="rId26"/>
    <p:sldId id="281" r:id="rId27"/>
    <p:sldId id="334" r:id="rId28"/>
    <p:sldId id="285" r:id="rId29"/>
    <p:sldId id="286" r:id="rId30"/>
    <p:sldId id="287" r:id="rId31"/>
    <p:sldId id="288" r:id="rId32"/>
    <p:sldId id="289" r:id="rId33"/>
    <p:sldId id="290" r:id="rId34"/>
    <p:sldId id="292" r:id="rId35"/>
    <p:sldId id="323" r:id="rId36"/>
    <p:sldId id="324" r:id="rId37"/>
    <p:sldId id="296" r:id="rId38"/>
    <p:sldId id="327" r:id="rId39"/>
    <p:sldId id="294" r:id="rId40"/>
    <p:sldId id="326" r:id="rId41"/>
    <p:sldId id="328" r:id="rId42"/>
    <p:sldId id="332" r:id="rId43"/>
    <p:sldId id="330" r:id="rId44"/>
    <p:sldId id="329" r:id="rId45"/>
    <p:sldId id="331" r:id="rId46"/>
    <p:sldId id="297" r:id="rId47"/>
    <p:sldId id="299" r:id="rId48"/>
    <p:sldId id="300" r:id="rId49"/>
    <p:sldId id="301" r:id="rId50"/>
    <p:sldId id="303" r:id="rId51"/>
    <p:sldId id="304" r:id="rId52"/>
    <p:sldId id="305" r:id="rId53"/>
    <p:sldId id="307" r:id="rId54"/>
    <p:sldId id="308" r:id="rId55"/>
    <p:sldId id="309" r:id="rId56"/>
    <p:sldId id="335" r:id="rId57"/>
    <p:sldId id="310" r:id="rId58"/>
    <p:sldId id="306" r:id="rId59"/>
    <p:sldId id="312" r:id="rId60"/>
    <p:sldId id="313" r:id="rId61"/>
    <p:sldId id="314" r:id="rId62"/>
    <p:sldId id="321" r:id="rId6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6E01"/>
    <a:srgbClr val="00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9" autoAdjust="0"/>
    <p:restoredTop sz="72616" autoAdjust="0"/>
  </p:normalViewPr>
  <p:slideViewPr>
    <p:cSldViewPr snapToGrid="0" snapToObjects="1" showGuides="1">
      <p:cViewPr varScale="1">
        <p:scale>
          <a:sx n="93" d="100"/>
          <a:sy n="93" d="100"/>
        </p:scale>
        <p:origin x="-117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BAFD91-4BE3-4D51-A435-8C106E26136B}" type="datetimeFigureOut">
              <a:rPr lang="en-US" smtClean="0"/>
              <a:pPr/>
              <a:t>9/2/2014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4947DA-DA3D-4927-8C62-644ABD4F60F5}" type="slidenum">
              <a:rPr lang="en-US" smtClean="0"/>
              <a:pPr/>
              <a:t>‹#›</a:t>
            </a:fld>
            <a:endParaRPr lang="en-US"/>
          </a:p>
        </p:txBody>
      </p:sp>
    </p:spTree>
    <p:extLst>
      <p:ext uri="{BB962C8B-B14F-4D97-AF65-F5344CB8AC3E}">
        <p14:creationId xmlns:p14="http://schemas.microsoft.com/office/powerpoint/2010/main" val="96312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dirty="0" smtClean="0"/>
              <a:t>, I’m</a:t>
            </a:r>
            <a:r>
              <a:rPr lang="en-US" baseline="0" dirty="0" smtClean="0"/>
              <a:t> going to speak to you about LLFs. The first thing you may ask  is why?</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1</a:t>
            </a:fld>
            <a:endParaRPr lang="en-US"/>
          </a:p>
        </p:txBody>
      </p:sp>
    </p:spTree>
    <p:extLst>
      <p:ext uri="{BB962C8B-B14F-4D97-AF65-F5344CB8AC3E}">
        <p14:creationId xmlns:p14="http://schemas.microsoft.com/office/powerpoint/2010/main" val="32164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a:t>
            </a:r>
            <a:r>
              <a:rPr lang="en-US" baseline="0" dirty="0" smtClean="0"/>
              <a:t> LLF algorithm defines an output image by defining its LP.</a:t>
            </a:r>
            <a:endParaRPr lang="en-US" dirty="0" smtClean="0"/>
          </a:p>
        </p:txBody>
      </p:sp>
    </p:spTree>
    <p:extLst>
      <p:ext uri="{BB962C8B-B14F-4D97-AF65-F5344CB8AC3E}">
        <p14:creationId xmlns:p14="http://schemas.microsoft.com/office/powerpoint/2010/main" val="194063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p:spPr>
      </p:sp>
      <p:sp>
        <p:nvSpPr>
          <p:cNvPr id="8909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Each coefficient depends of different region in the image</a:t>
            </a:r>
          </a:p>
        </p:txBody>
      </p:sp>
    </p:spTree>
    <p:extLst>
      <p:ext uri="{BB962C8B-B14F-4D97-AF65-F5344CB8AC3E}">
        <p14:creationId xmlns:p14="http://schemas.microsoft.com/office/powerpoint/2010/main" val="3190349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p:spPr>
      </p:sp>
      <p:sp>
        <p:nvSpPr>
          <p:cNvPr id="90115"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So the idea of LLF</a:t>
            </a:r>
            <a:r>
              <a:rPr lang="en-US" baseline="0" dirty="0" smtClean="0"/>
              <a:t> is to define for each region a locally processed image, relying on a simple intensity remapping</a:t>
            </a:r>
            <a:endParaRPr lang="en-US" dirty="0" smtClean="0"/>
          </a:p>
        </p:txBody>
      </p:sp>
    </p:spTree>
    <p:extLst>
      <p:ext uri="{BB962C8B-B14F-4D97-AF65-F5344CB8AC3E}">
        <p14:creationId xmlns:p14="http://schemas.microsoft.com/office/powerpoint/2010/main" val="2809586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is this remapping defined?</a:t>
            </a:r>
            <a:r>
              <a:rPr lang="en-US" baseline="0" dirty="0" smtClean="0"/>
              <a:t> Well, we begin by considering the average of the input region. This average will be the reference for our remapping. Around it, we use for example a function that locally decrease the contrast. Look how this curve flatten the intensities around the average. We apply this remapping to the full region, resulting in a smoother image. The pixels which intensity in the input image was close to the average have an almost constant value in the output. On the contrary the rest of the image is almost unchanged.</a:t>
            </a:r>
          </a:p>
          <a:p>
            <a:r>
              <a:rPr lang="en-US" baseline="0" dirty="0" smtClean="0"/>
              <a:t>Note that this remapping really depends on the average value and thus will be different for each region.</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13</a:t>
            </a:fld>
            <a:endParaRPr lang="en-US"/>
          </a:p>
        </p:txBody>
      </p:sp>
    </p:spTree>
    <p:extLst>
      <p:ext uri="{BB962C8B-B14F-4D97-AF65-F5344CB8AC3E}">
        <p14:creationId xmlns:p14="http://schemas.microsoft.com/office/powerpoint/2010/main" val="1702219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p:spPr>
      </p:sp>
      <p:sp>
        <p:nvSpPr>
          <p:cNvPr id="9113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So</a:t>
            </a:r>
            <a:r>
              <a:rPr lang="en-US" baseline="0" dirty="0" smtClean="0"/>
              <a:t> now we know how to process the image locally in a given region, </a:t>
            </a:r>
            <a:endParaRPr lang="en-US" dirty="0" smtClean="0"/>
          </a:p>
        </p:txBody>
      </p:sp>
    </p:spTree>
    <p:extLst>
      <p:ext uri="{BB962C8B-B14F-4D97-AF65-F5344CB8AC3E}">
        <p14:creationId xmlns:p14="http://schemas.microsoft.com/office/powerpoint/2010/main" val="680030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p:spPr>
      </p:sp>
      <p:sp>
        <p:nvSpPr>
          <p:cNvPr id="91139" name="Rectangle 3"/>
          <p:cNvSpPr>
            <a:spLocks noGrp="1"/>
          </p:cNvSpPr>
          <p:nvPr>
            <p:ph type="body" idx="1"/>
          </p:nvPr>
        </p:nvSpPr>
        <p:spPr bwMode="auto">
          <a:noFill/>
        </p:spPr>
        <p:txBody>
          <a:bodyPr wrap="square" numCol="1" anchor="t" anchorCtr="0" compatLnSpc="1">
            <a:prstTxWarp prst="textNoShape">
              <a:avLst/>
            </a:prstTxWarp>
          </a:bodyPr>
          <a:lstStyle/>
          <a:p>
            <a:r>
              <a:rPr lang="en-US" baseline="0" dirty="0" smtClean="0"/>
              <a:t>and we can compute the LP corresponding to this processed region</a:t>
            </a:r>
            <a:endParaRPr lang="en-US" dirty="0" smtClean="0"/>
          </a:p>
        </p:txBody>
      </p:sp>
    </p:spTree>
    <p:extLst>
      <p:ext uri="{BB962C8B-B14F-4D97-AF65-F5344CB8AC3E}">
        <p14:creationId xmlns:p14="http://schemas.microsoft.com/office/powerpoint/2010/main" val="680030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p:spPr>
      </p:sp>
      <p:sp>
        <p:nvSpPr>
          <p:cNvPr id="9216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Then we just copy the corresponding value to the Output</a:t>
            </a:r>
            <a:r>
              <a:rPr lang="en-US" baseline="0" dirty="0" smtClean="0"/>
              <a:t> LP.</a:t>
            </a:r>
            <a:endParaRPr lang="en-US" dirty="0" smtClean="0"/>
          </a:p>
        </p:txBody>
      </p:sp>
    </p:spTree>
    <p:extLst>
      <p:ext uri="{BB962C8B-B14F-4D97-AF65-F5344CB8AC3E}">
        <p14:creationId xmlns:p14="http://schemas.microsoft.com/office/powerpoint/2010/main" val="3501528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p:spPr>
      </p:sp>
      <p:sp>
        <p:nvSpPr>
          <p:cNvPr id="9216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We repeat</a:t>
            </a:r>
            <a:r>
              <a:rPr lang="en-US" baseline="0" dirty="0" smtClean="0"/>
              <a:t> the same process for each coefficient in the pyramid, each coefficient defining a different region and thus a different remapping. Since one has to compute a remapped region and a pyramid per coefficient, that makes of course the LLF in their original version slow to compute.</a:t>
            </a:r>
            <a:endParaRPr lang="en-US" dirty="0" smtClean="0"/>
          </a:p>
        </p:txBody>
      </p:sp>
    </p:spTree>
    <p:extLst>
      <p:ext uri="{BB962C8B-B14F-4D97-AF65-F5344CB8AC3E}">
        <p14:creationId xmlns:p14="http://schemas.microsoft.com/office/powerpoint/2010/main" val="3501528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p:spPr>
      </p:sp>
      <p:sp>
        <p:nvSpPr>
          <p:cNvPr id="9216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Finally, once each output coefficient has</a:t>
            </a:r>
            <a:r>
              <a:rPr lang="en-US" baseline="0" dirty="0" smtClean="0"/>
              <a:t> been computed, the LP is collapsed to get the output image</a:t>
            </a:r>
            <a:endParaRPr lang="en-US" dirty="0" smtClean="0"/>
          </a:p>
        </p:txBody>
      </p:sp>
    </p:spTree>
    <p:extLst>
      <p:ext uri="{BB962C8B-B14F-4D97-AF65-F5344CB8AC3E}">
        <p14:creationId xmlns:p14="http://schemas.microsoft.com/office/powerpoint/2010/main" val="3501528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a:t>
            </a:r>
            <a:r>
              <a:rPr lang="en-US" baseline="0" dirty="0" smtClean="0"/>
              <a:t> final LLFs results. Here is an input image</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19</a:t>
            </a:fld>
            <a:endParaRPr lang="en-US"/>
          </a:p>
        </p:txBody>
      </p:sp>
    </p:spTree>
    <p:extLst>
      <p:ext uri="{BB962C8B-B14F-4D97-AF65-F5344CB8AC3E}">
        <p14:creationId xmlns:p14="http://schemas.microsoft.com/office/powerpoint/2010/main" val="278000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h</a:t>
            </a:r>
            <a:r>
              <a:rPr lang="en-US" dirty="0" smtClean="0"/>
              <a:t>ere is a typical</a:t>
            </a:r>
            <a:r>
              <a:rPr lang="en-US" baseline="0" dirty="0" smtClean="0"/>
              <a:t> picture. It looks good, but also a bit flat. That’s why being able to do strong detail enhancement is important</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2</a:t>
            </a:fld>
            <a:endParaRPr lang="en-US"/>
          </a:p>
        </p:txBody>
      </p:sp>
    </p:spTree>
    <p:extLst>
      <p:ext uri="{BB962C8B-B14F-4D97-AF65-F5344CB8AC3E}">
        <p14:creationId xmlns:p14="http://schemas.microsoft.com/office/powerpoint/2010/main" val="2965646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a:t>
            </a:r>
            <a:r>
              <a:rPr lang="en-US" baseline="0" dirty="0" smtClean="0"/>
              <a:t> the smoothed result of LLF using the contrast decreasing function shown on the top right to define the LLF</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20</a:t>
            </a:fld>
            <a:endParaRPr lang="en-US"/>
          </a:p>
        </p:txBody>
      </p:sp>
    </p:spTree>
    <p:extLst>
      <p:ext uri="{BB962C8B-B14F-4D97-AF65-F5344CB8AC3E}">
        <p14:creationId xmlns:p14="http://schemas.microsoft.com/office/powerpoint/2010/main" val="3737140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use a contrast</a:t>
            </a:r>
            <a:r>
              <a:rPr lang="en-US" baseline="0" dirty="0" smtClean="0"/>
              <a:t> increasing function instead, shown in the top right corner again,  the result will now be an artefact-free enhanced image, where we can really see the power of the LLFs. All of that was in the 2011 paper of my colleagues.</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21</a:t>
            </a:fld>
            <a:endParaRPr lang="en-US"/>
          </a:p>
        </p:txBody>
      </p:sp>
    </p:spTree>
    <p:extLst>
      <p:ext uri="{BB962C8B-B14F-4D97-AF65-F5344CB8AC3E}">
        <p14:creationId xmlns:p14="http://schemas.microsoft.com/office/powerpoint/2010/main" val="1776482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as I mentioned earlier the LLFs</a:t>
            </a:r>
            <a:r>
              <a:rPr lang="en-US" baseline="0" dirty="0" smtClean="0"/>
              <a:t> were very slow to compute, and our first contribution, that I will present now, is to </a:t>
            </a:r>
            <a:r>
              <a:rPr lang="en-US" dirty="0" smtClean="0"/>
              <a:t>speed them up.</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22</a:t>
            </a:fld>
            <a:endParaRPr lang="en-US"/>
          </a:p>
        </p:txBody>
      </p:sp>
    </p:spTree>
    <p:extLst>
      <p:ext uri="{BB962C8B-B14F-4D97-AF65-F5344CB8AC3E}">
        <p14:creationId xmlns:p14="http://schemas.microsoft.com/office/powerpoint/2010/main" val="433848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that, let’s begin by looking at a simplified</a:t>
            </a:r>
            <a:r>
              <a:rPr lang="en-US" baseline="0" dirty="0" smtClean="0"/>
              <a:t> version of the LLF, where only one level is processed. We can understand it as two main steps: </a:t>
            </a:r>
          </a:p>
          <a:p>
            <a:r>
              <a:rPr lang="en-US" baseline="0" dirty="0" smtClean="0"/>
              <a:t>- First a non-linear intensity remapping. In the corresponding equation ‘g’ is the reference value for the remapping function. </a:t>
            </a:r>
          </a:p>
          <a:p>
            <a:pPr marL="0" indent="0">
              <a:buFontTx/>
              <a:buNone/>
            </a:pPr>
            <a:r>
              <a:rPr lang="en-US" baseline="0" dirty="0" smtClean="0"/>
              <a:t>- Second, the pyramid construction and processing which is linear.</a:t>
            </a:r>
          </a:p>
        </p:txBody>
      </p:sp>
      <p:sp>
        <p:nvSpPr>
          <p:cNvPr id="4" name="Slide Number Placeholder 3"/>
          <p:cNvSpPr>
            <a:spLocks noGrp="1"/>
          </p:cNvSpPr>
          <p:nvPr>
            <p:ph type="sldNum" sz="quarter" idx="10"/>
          </p:nvPr>
        </p:nvSpPr>
        <p:spPr/>
        <p:txBody>
          <a:bodyPr/>
          <a:lstStyle/>
          <a:p>
            <a:fld id="{332D9EEA-2B7E-9D46-BD07-AE23C5F1732E}" type="slidenum">
              <a:rPr lang="en-US" smtClean="0"/>
              <a:pPr/>
              <a:t>23</a:t>
            </a:fld>
            <a:endParaRPr lang="en-US"/>
          </a:p>
        </p:txBody>
      </p:sp>
    </p:spTree>
    <p:extLst>
      <p:ext uri="{BB962C8B-B14F-4D97-AF65-F5344CB8AC3E}">
        <p14:creationId xmlns:p14="http://schemas.microsoft.com/office/powerpoint/2010/main" val="119683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Using those equation and after some simplifications, for which I refer you to the paper, we obtain this equation for this simplified one level LLF. This is an important equation which give the value of the output image at a pixel ‘p’ as a perturbation over its value in the original image </a:t>
            </a:r>
            <a:r>
              <a:rPr lang="en-US" baseline="0" dirty="0" err="1" smtClean="0"/>
              <a:t>I_p</a:t>
            </a:r>
            <a:r>
              <a:rPr lang="en-US" baseline="0" dirty="0" smtClean="0"/>
              <a:t>. This perturbation is the sum on a local neighborhood of the influence of nearby image values. This influence is a function of the intensity differences with the neighbor pixels, and is weighted by a spatial Gaussian weight.</a:t>
            </a:r>
          </a:p>
          <a:p>
            <a:pPr marL="0" indent="0">
              <a:buFontTx/>
              <a:buNone/>
            </a:pPr>
            <a:r>
              <a:rPr lang="en-US" baseline="0" dirty="0" smtClean="0"/>
              <a:t>(pause)</a:t>
            </a:r>
          </a:p>
        </p:txBody>
      </p:sp>
      <p:sp>
        <p:nvSpPr>
          <p:cNvPr id="4" name="Slide Number Placeholder 3"/>
          <p:cNvSpPr>
            <a:spLocks noGrp="1"/>
          </p:cNvSpPr>
          <p:nvPr>
            <p:ph type="sldNum" sz="quarter" idx="10"/>
          </p:nvPr>
        </p:nvSpPr>
        <p:spPr/>
        <p:txBody>
          <a:bodyPr/>
          <a:lstStyle/>
          <a:p>
            <a:fld id="{332D9EEA-2B7E-9D46-BD07-AE23C5F1732E}" type="slidenum">
              <a:rPr lang="en-US" smtClean="0"/>
              <a:pPr/>
              <a:t>24</a:t>
            </a:fld>
            <a:endParaRPr lang="en-US"/>
          </a:p>
        </p:txBody>
      </p:sp>
    </p:spTree>
    <p:extLst>
      <p:ext uri="{BB962C8B-B14F-4D97-AF65-F5344CB8AC3E}">
        <p14:creationId xmlns:p14="http://schemas.microsoft.com/office/powerpoint/2010/main" val="119683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using this equation, we can understand better why the LLF</a:t>
            </a:r>
            <a:r>
              <a:rPr lang="en-US" baseline="0" dirty="0" smtClean="0"/>
              <a:t> are slow to compute. They are slow because d is spatially varying, one must compute this remapping for each pixel and on its full neighborhood, so that the computational time is proportional to the product of the two.</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25</a:t>
            </a:fld>
            <a:endParaRPr lang="en-US"/>
          </a:p>
        </p:txBody>
      </p:sp>
    </p:spTree>
    <p:extLst>
      <p:ext uri="{BB962C8B-B14F-4D97-AF65-F5344CB8AC3E}">
        <p14:creationId xmlns:p14="http://schemas.microsoft.com/office/powerpoint/2010/main" val="403478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make LLF fast, everything</a:t>
            </a:r>
            <a:r>
              <a:rPr lang="en-US" baseline="0" dirty="0" smtClean="0"/>
              <a:t> is about computing d efficiently</a:t>
            </a:r>
            <a:endParaRPr lang="en-US" dirty="0" smtClean="0"/>
          </a:p>
          <a:p>
            <a:r>
              <a:rPr lang="en-US" dirty="0" smtClean="0"/>
              <a:t>If</a:t>
            </a:r>
            <a:r>
              <a:rPr lang="en-US" baseline="0" dirty="0" smtClean="0"/>
              <a:t> the reference “g” to consider were constant, we would need to compute the remapping only once, and everything would be fast. So we developed this very simple idea and show in the paper that one can approximate the results well by computing the remapping only for a small set of reference values and interpolating. </a:t>
            </a:r>
          </a:p>
          <a:p>
            <a:r>
              <a:rPr lang="en-US" baseline="0" dirty="0" smtClean="0"/>
              <a:t>This allows to compute the remapping only a constant number of time for each pixel, which means approximately 2 orders of magnitude less than before.</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26</a:t>
            </a:fld>
            <a:endParaRPr lang="en-US"/>
          </a:p>
        </p:txBody>
      </p:sp>
    </p:spTree>
    <p:extLst>
      <p:ext uri="{BB962C8B-B14F-4D97-AF65-F5344CB8AC3E}">
        <p14:creationId xmlns:p14="http://schemas.microsoft.com/office/powerpoint/2010/main" val="638309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practice, one begins by sampling reference</a:t>
            </a:r>
            <a:r>
              <a:rPr lang="en-US" baseline="0" dirty="0" smtClean="0"/>
              <a:t> values. Each reference value is associated to a different remapping function. Using those remapping functions, we compute </a:t>
            </a:r>
            <a:r>
              <a:rPr lang="en-US" baseline="0" dirty="0" err="1" smtClean="0"/>
              <a:t>remappings</a:t>
            </a:r>
            <a:r>
              <a:rPr lang="en-US" baseline="0" dirty="0" smtClean="0"/>
              <a:t> </a:t>
            </a:r>
            <a:r>
              <a:rPr lang="en-US" baseline="0" dirty="0" smtClean="0"/>
              <a:t>of the full image and for each processed image we compute a </a:t>
            </a:r>
            <a:r>
              <a:rPr lang="en-US" baseline="0" dirty="0" err="1" smtClean="0"/>
              <a:t>Laplacian</a:t>
            </a:r>
            <a:r>
              <a:rPr lang="en-US" baseline="0" dirty="0" smtClean="0"/>
              <a:t> pyramid.</a:t>
            </a:r>
          </a:p>
          <a:p>
            <a:r>
              <a:rPr lang="en-US" baseline="0" dirty="0" smtClean="0"/>
              <a:t>Then we compute the output LP by interpolating all those pyramids, and finally, the output LP is collapsed to get the output image.</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27</a:t>
            </a:fld>
            <a:endParaRPr lang="en-US"/>
          </a:p>
        </p:txBody>
      </p:sp>
    </p:spTree>
    <p:extLst>
      <p:ext uri="{BB962C8B-B14F-4D97-AF65-F5344CB8AC3E}">
        <p14:creationId xmlns:p14="http://schemas.microsoft.com/office/powerpoint/2010/main" val="3945866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allows a speed up of approximately</a:t>
            </a:r>
            <a:r>
              <a:rPr lang="en-US" baseline="0" dirty="0" smtClean="0"/>
              <a:t> 50 times on CPU and 20 times on GPU compared to the approximation introduced in the 2011 paper, leading to computation times below ½ a second per megapixel on CPU. This is fast enough for interactive editing, and thus the LLF are now used in several Adobe products with our new algorithm.</a:t>
            </a:r>
          </a:p>
        </p:txBody>
      </p:sp>
      <p:sp>
        <p:nvSpPr>
          <p:cNvPr id="4" name="Slide Number Placeholder 3"/>
          <p:cNvSpPr>
            <a:spLocks noGrp="1"/>
          </p:cNvSpPr>
          <p:nvPr>
            <p:ph type="sldNum" sz="quarter" idx="10"/>
          </p:nvPr>
        </p:nvSpPr>
        <p:spPr/>
        <p:txBody>
          <a:bodyPr/>
          <a:lstStyle/>
          <a:p>
            <a:fld id="{332D9EEA-2B7E-9D46-BD07-AE23C5F1732E}" type="slidenum">
              <a:rPr lang="en-US" smtClean="0"/>
              <a:pPr/>
              <a:t>28</a:t>
            </a:fld>
            <a:endParaRPr lang="en-US"/>
          </a:p>
        </p:txBody>
      </p:sp>
    </p:spTree>
    <p:extLst>
      <p:ext uri="{BB962C8B-B14F-4D97-AF65-F5344CB8AC3E}">
        <p14:creationId xmlns:p14="http://schemas.microsoft.com/office/powerpoint/2010/main" val="384857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look at what those</a:t>
            </a:r>
            <a:r>
              <a:rPr lang="en-US" baseline="0" dirty="0" smtClean="0"/>
              <a:t> results mean concretely. Here is an again our flower example</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29</a:t>
            </a:fld>
            <a:endParaRPr lang="en-US"/>
          </a:p>
        </p:txBody>
      </p:sp>
    </p:spTree>
    <p:extLst>
      <p:ext uri="{BB962C8B-B14F-4D97-AF65-F5344CB8AC3E}">
        <p14:creationId xmlns:p14="http://schemas.microsoft.com/office/powerpoint/2010/main" val="332389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if you</a:t>
            </a:r>
            <a:r>
              <a:rPr lang="en-US" baseline="0" dirty="0" smtClean="0"/>
              <a:t> do it in a naïve way, a lot of problem appear, especially </a:t>
            </a:r>
            <a:r>
              <a:rPr lang="en-US" baseline="0" dirty="0" smtClean="0"/>
              <a:t>halos </a:t>
            </a:r>
            <a:r>
              <a:rPr lang="en-US" baseline="0" dirty="0" smtClean="0"/>
              <a:t>around strong edges</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3</a:t>
            </a:fld>
            <a:endParaRPr lang="en-US"/>
          </a:p>
        </p:txBody>
      </p:sp>
    </p:spTree>
    <p:extLst>
      <p:ext uri="{BB962C8B-B14F-4D97-AF65-F5344CB8AC3E}">
        <p14:creationId xmlns:p14="http://schemas.microsoft.com/office/powerpoint/2010/main" val="961966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details are enhanced with the LLF.</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30</a:t>
            </a:fld>
            <a:endParaRPr lang="en-US"/>
          </a:p>
        </p:txBody>
      </p:sp>
    </p:spTree>
    <p:extLst>
      <p:ext uri="{BB962C8B-B14F-4D97-AF65-F5344CB8AC3E}">
        <p14:creationId xmlns:p14="http://schemas.microsoft.com/office/powerpoint/2010/main" val="3627071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approximate</a:t>
            </a:r>
            <a:r>
              <a:rPr lang="en-US" baseline="0" dirty="0" smtClean="0"/>
              <a:t> it using 20 reference values for the remapping function, we get an image on which we can see no visible differences </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31</a:t>
            </a:fld>
            <a:endParaRPr lang="en-US"/>
          </a:p>
        </p:txBody>
      </p:sp>
    </p:spTree>
    <p:extLst>
      <p:ext uri="{BB962C8B-B14F-4D97-AF65-F5344CB8AC3E}">
        <p14:creationId xmlns:p14="http://schemas.microsoft.com/office/powerpoint/2010/main" val="903543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we use 10 values we can see small differences but the image is still very satisfactory.</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32</a:t>
            </a:fld>
            <a:endParaRPr lang="en-US"/>
          </a:p>
        </p:txBody>
      </p:sp>
    </p:spTree>
    <p:extLst>
      <p:ext uri="{BB962C8B-B14F-4D97-AF65-F5344CB8AC3E}">
        <p14:creationId xmlns:p14="http://schemas.microsoft.com/office/powerpoint/2010/main" val="1547191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Eventually it breaks</a:t>
            </a:r>
            <a:r>
              <a:rPr lang="en-US" baseline="0" dirty="0" smtClean="0"/>
              <a:t> down, and we show in the paper that we can predict when using the bandwidth of the remapping function</a:t>
            </a:r>
          </a:p>
          <a:p>
            <a:r>
              <a:rPr lang="en-US" baseline="0" dirty="0" smtClean="0"/>
              <a:t>(pause)</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33</a:t>
            </a:fld>
            <a:endParaRPr lang="en-US"/>
          </a:p>
        </p:txBody>
      </p:sp>
    </p:spTree>
    <p:extLst>
      <p:ext uri="{BB962C8B-B14F-4D97-AF65-F5344CB8AC3E}">
        <p14:creationId xmlns:p14="http://schemas.microsoft.com/office/powerpoint/2010/main" val="790937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a:t>
            </a:r>
            <a:r>
              <a:rPr lang="en-US" baseline="0" dirty="0" smtClean="0"/>
              <a:t> move to our second key contribution: making the link between LLF and better known filters, in particular the BF</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34</a:t>
            </a:fld>
            <a:endParaRPr lang="en-US"/>
          </a:p>
        </p:txBody>
      </p:sp>
    </p:spTree>
    <p:extLst>
      <p:ext uri="{BB962C8B-B14F-4D97-AF65-F5344CB8AC3E}">
        <p14:creationId xmlns:p14="http://schemas.microsoft.com/office/powerpoint/2010/main" val="3385345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equation for</a:t>
            </a:r>
            <a:r>
              <a:rPr lang="en-US" baseline="0" dirty="0" smtClean="0"/>
              <a:t> the Bilateral filter. Its results is an average with a Gaussian spatial weight, of the input intensities weighted by a Gaussian over the intensity differences. This equation has a lot of similarities with the equation we have obtained for the one level LLF. It had also a spatial Gaussian weight that came from the LP, and the remapping function was depending on intensity differences.</a:t>
            </a:r>
            <a:endParaRPr lang="en-US" dirty="0" smtClean="0"/>
          </a:p>
        </p:txBody>
      </p:sp>
      <p:sp>
        <p:nvSpPr>
          <p:cNvPr id="4" name="Slide Number Placeholder 3"/>
          <p:cNvSpPr>
            <a:spLocks noGrp="1"/>
          </p:cNvSpPr>
          <p:nvPr>
            <p:ph type="sldNum" sz="quarter" idx="10"/>
          </p:nvPr>
        </p:nvSpPr>
        <p:spPr/>
        <p:txBody>
          <a:bodyPr/>
          <a:lstStyle/>
          <a:p>
            <a:fld id="{332D9EEA-2B7E-9D46-BD07-AE23C5F1732E}" type="slidenum">
              <a:rPr lang="en-US" smtClean="0"/>
              <a:pPr/>
              <a:t>35</a:t>
            </a:fld>
            <a:endParaRPr lang="en-US"/>
          </a:p>
        </p:txBody>
      </p:sp>
    </p:spTree>
    <p:extLst>
      <p:ext uri="{BB962C8B-B14F-4D97-AF65-F5344CB8AC3E}">
        <p14:creationId xmlns:p14="http://schemas.microsoft.com/office/powerpoint/2010/main" val="2725827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make those equations even more similar if we define</a:t>
            </a:r>
            <a:r>
              <a:rPr lang="en-US" baseline="0" dirty="0" smtClean="0"/>
              <a:t> a remapping function with a Gaussian.</a:t>
            </a:r>
          </a:p>
          <a:p>
            <a:r>
              <a:rPr lang="en-US" dirty="0" smtClean="0"/>
              <a:t>Even if this function is different from the one introduced</a:t>
            </a:r>
            <a:r>
              <a:rPr lang="en-US" baseline="0" dirty="0" smtClean="0"/>
              <a:t> in the original paper which was defined by power functions, it is very similar,</a:t>
            </a:r>
            <a:endParaRPr lang="en-US" dirty="0" smtClean="0"/>
          </a:p>
        </p:txBody>
      </p:sp>
      <p:sp>
        <p:nvSpPr>
          <p:cNvPr id="4" name="Slide Number Placeholder 3"/>
          <p:cNvSpPr>
            <a:spLocks noGrp="1"/>
          </p:cNvSpPr>
          <p:nvPr>
            <p:ph type="sldNum" sz="quarter" idx="10"/>
          </p:nvPr>
        </p:nvSpPr>
        <p:spPr/>
        <p:txBody>
          <a:bodyPr/>
          <a:lstStyle/>
          <a:p>
            <a:fld id="{332D9EEA-2B7E-9D46-BD07-AE23C5F1732E}" type="slidenum">
              <a:rPr lang="en-US" smtClean="0"/>
              <a:pPr/>
              <a:t>36</a:t>
            </a:fld>
            <a:endParaRPr lang="en-US"/>
          </a:p>
        </p:txBody>
      </p:sp>
    </p:spTree>
    <p:extLst>
      <p:ext uri="{BB962C8B-B14F-4D97-AF65-F5344CB8AC3E}">
        <p14:creationId xmlns:p14="http://schemas.microsoft.com/office/powerpoint/2010/main" val="2725827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can give visually similar results, as you can see here</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37</a:t>
            </a:fld>
            <a:endParaRPr lang="en-US"/>
          </a:p>
        </p:txBody>
      </p:sp>
    </p:spTree>
    <p:extLst>
      <p:ext uri="{BB962C8B-B14F-4D97-AF65-F5344CB8AC3E}">
        <p14:creationId xmlns:p14="http://schemas.microsoft.com/office/powerpoint/2010/main" val="1288148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equation are still difficult to compare because of this</a:t>
            </a:r>
            <a:r>
              <a:rPr lang="en-US" baseline="0" dirty="0" smtClean="0"/>
              <a:t> term </a:t>
            </a:r>
            <a:r>
              <a:rPr lang="en-US" baseline="0" dirty="0" err="1" smtClean="0"/>
              <a:t>I_p</a:t>
            </a:r>
            <a:r>
              <a:rPr lang="en-US" baseline="0" dirty="0" smtClean="0"/>
              <a:t> in the equation of the one level LLF.</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38</a:t>
            </a:fld>
            <a:endParaRPr lang="en-US"/>
          </a:p>
        </p:txBody>
      </p:sp>
    </p:spTree>
    <p:extLst>
      <p:ext uri="{BB962C8B-B14F-4D97-AF65-F5344CB8AC3E}">
        <p14:creationId xmlns:p14="http://schemas.microsoft.com/office/powerpoint/2010/main" val="2725827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one can rewrite the BF to get a more similar form. Indeed, since the sum in the BF is normalized, one can add and remove the image value to make the BF appear as a perturbation</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39</a:t>
            </a:fld>
            <a:endParaRPr lang="en-US"/>
          </a:p>
        </p:txBody>
      </p:sp>
    </p:spTree>
    <p:extLst>
      <p:ext uri="{BB962C8B-B14F-4D97-AF65-F5344CB8AC3E}">
        <p14:creationId xmlns:p14="http://schemas.microsoft.com/office/powerpoint/2010/main" val="1995298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why there has been</a:t>
            </a:r>
            <a:r>
              <a:rPr lang="en-US" baseline="0" dirty="0" smtClean="0"/>
              <a:t> a lot of work on edge-aware image processing for image editing.</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4</a:t>
            </a:fld>
            <a:endParaRPr lang="en-US"/>
          </a:p>
        </p:txBody>
      </p:sp>
    </p:spTree>
    <p:extLst>
      <p:ext uri="{BB962C8B-B14F-4D97-AF65-F5344CB8AC3E}">
        <p14:creationId xmlns:p14="http://schemas.microsoft.com/office/powerpoint/2010/main" val="394537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have very similar equations for both filters. Both appear as a perturbation over the initial</a:t>
            </a:r>
            <a:r>
              <a:rPr lang="en-US" baseline="0" dirty="0" smtClean="0"/>
              <a:t> image, both have a similar spatial weight and the intensity of the neighbor pixels has a similar influence.</a:t>
            </a:r>
          </a:p>
          <a:p>
            <a:r>
              <a:rPr lang="en-US" baseline="0" dirty="0" smtClean="0"/>
              <a:t>The major difference that remains is that the BF sum is normalized, and not the one of the one level LLF. That has an important influence especially on edges, and I encourage you to look in a paper for a more detailed analysis on this point.</a:t>
            </a:r>
          </a:p>
          <a:p>
            <a:r>
              <a:rPr lang="en-US" baseline="0" dirty="0" smtClean="0"/>
              <a:t>There is also another major difference between the BF and the LLF that I have discarded for the moment: the LLF are </a:t>
            </a:r>
            <a:r>
              <a:rPr lang="en-US" baseline="0" dirty="0" err="1" smtClean="0"/>
              <a:t>multiscale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40</a:t>
            </a:fld>
            <a:endParaRPr lang="en-US"/>
          </a:p>
        </p:txBody>
      </p:sp>
    </p:spTree>
    <p:extLst>
      <p:ext uri="{BB962C8B-B14F-4D97-AF65-F5344CB8AC3E}">
        <p14:creationId xmlns:p14="http://schemas.microsoft.com/office/powerpoint/2010/main" val="2725827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s look at what this multi-scale aspect means visually. Here is an input</a:t>
            </a:r>
            <a:r>
              <a:rPr lang="en-US" baseline="0" dirty="0" smtClean="0"/>
              <a:t> image</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41</a:t>
            </a:fld>
            <a:endParaRPr lang="en-US"/>
          </a:p>
        </p:txBody>
      </p:sp>
    </p:spTree>
    <p:extLst>
      <p:ext uri="{BB962C8B-B14F-4D97-AF65-F5344CB8AC3E}">
        <p14:creationId xmlns:p14="http://schemas.microsoft.com/office/powerpoint/2010/main" val="3881498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 the same image with details enhanced only by the first level of the LLFs. You can see that only the very fine scale details are increased.</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42</a:t>
            </a:fld>
            <a:endParaRPr lang="en-US"/>
          </a:p>
        </p:txBody>
      </p:sp>
    </p:spTree>
    <p:extLst>
      <p:ext uri="{BB962C8B-B14F-4D97-AF65-F5344CB8AC3E}">
        <p14:creationId xmlns:p14="http://schemas.microsoft.com/office/powerpoint/2010/main" val="3726181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add second level in the LLF we</a:t>
            </a:r>
            <a:r>
              <a:rPr lang="en-US" baseline="0" dirty="0" smtClean="0"/>
              <a:t> obtain this image</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43</a:t>
            </a:fld>
            <a:endParaRPr lang="en-US"/>
          </a:p>
        </p:txBody>
      </p:sp>
    </p:spTree>
    <p:extLst>
      <p:ext uri="{BB962C8B-B14F-4D97-AF65-F5344CB8AC3E}">
        <p14:creationId xmlns:p14="http://schemas.microsoft.com/office/powerpoint/2010/main" val="2232758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we go until 4 levels. You can see that gradually more</a:t>
            </a:r>
            <a:r>
              <a:rPr lang="en-US" baseline="0" dirty="0" smtClean="0"/>
              <a:t> scales are increased.</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44</a:t>
            </a:fld>
            <a:endParaRPr lang="en-US"/>
          </a:p>
        </p:txBody>
      </p:sp>
    </p:spTree>
    <p:extLst>
      <p:ext uri="{BB962C8B-B14F-4D97-AF65-F5344CB8AC3E}">
        <p14:creationId xmlns:p14="http://schemas.microsoft.com/office/powerpoint/2010/main" val="2617870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you go</a:t>
            </a:r>
            <a:r>
              <a:rPr lang="en-US" baseline="0" dirty="0" smtClean="0"/>
              <a:t> until 8 levels, which is almost the full LLF, you can obtain this image, which increase the image content at all scales</a:t>
            </a:r>
          </a:p>
          <a:p>
            <a:r>
              <a:rPr lang="en-US" baseline="0" dirty="0" smtClean="0"/>
              <a:t>(pause)</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45</a:t>
            </a:fld>
            <a:endParaRPr lang="en-US"/>
          </a:p>
        </p:txBody>
      </p:sp>
    </p:spTree>
    <p:extLst>
      <p:ext uri="{BB962C8B-B14F-4D97-AF65-F5344CB8AC3E}">
        <p14:creationId xmlns:p14="http://schemas.microsoft.com/office/powerpoint/2010/main" val="3867626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understand better</a:t>
            </a:r>
            <a:r>
              <a:rPr lang="en-US" baseline="0" dirty="0" smtClean="0"/>
              <a:t> the LLF, I will explain to you how we can use them to perform style transfer.</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46</a:t>
            </a:fld>
            <a:endParaRPr lang="en-US"/>
          </a:p>
        </p:txBody>
      </p:sp>
    </p:spTree>
    <p:extLst>
      <p:ext uri="{BB962C8B-B14F-4D97-AF65-F5344CB8AC3E}">
        <p14:creationId xmlns:p14="http://schemas.microsoft.com/office/powerpoint/2010/main" val="2874510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that,</a:t>
            </a:r>
            <a:r>
              <a:rPr lang="en-US" baseline="0" dirty="0" smtClean="0"/>
              <a:t> you can think of LLF as remapping of pixels differences. </a:t>
            </a:r>
            <a:r>
              <a:rPr lang="en-US" dirty="0" smtClean="0"/>
              <a:t>Let’s</a:t>
            </a:r>
            <a:r>
              <a:rPr lang="en-US" baseline="0" dirty="0" smtClean="0"/>
              <a:t> begin by looking what the simplified one level LLF does to a pixel ‘p’ in the ideal case where it has a single neighbor ‘q’ with which it has an intensity difference </a:t>
            </a:r>
            <a:r>
              <a:rPr lang="en-US" baseline="0" dirty="0" err="1" smtClean="0"/>
              <a:t>I_p</a:t>
            </a:r>
            <a:r>
              <a:rPr lang="en-US" baseline="0" dirty="0" smtClean="0"/>
              <a:t> - </a:t>
            </a:r>
            <a:r>
              <a:rPr lang="en-US" baseline="0" dirty="0" err="1" smtClean="0"/>
              <a:t>I_q</a:t>
            </a:r>
            <a:r>
              <a:rPr lang="en-US" baseline="0" dirty="0" smtClean="0"/>
              <a:t> . What it does is that it changes it into a value </a:t>
            </a:r>
            <a:r>
              <a:rPr lang="en-US" baseline="0" dirty="0" err="1" smtClean="0"/>
              <a:t>O_p</a:t>
            </a:r>
            <a:r>
              <a:rPr lang="en-US" baseline="0" dirty="0" smtClean="0"/>
              <a:t> which has an intensity difference h(</a:t>
            </a:r>
            <a:r>
              <a:rPr lang="en-US" baseline="0" dirty="0" err="1" smtClean="0"/>
              <a:t>I_p</a:t>
            </a:r>
            <a:r>
              <a:rPr lang="en-US" baseline="0" dirty="0" smtClean="0"/>
              <a:t> –</a:t>
            </a:r>
            <a:r>
              <a:rPr lang="en-US" baseline="0" dirty="0" err="1" smtClean="0"/>
              <a:t>I_q</a:t>
            </a:r>
            <a:r>
              <a:rPr lang="en-US" baseline="0" dirty="0" smtClean="0"/>
              <a:t>) with </a:t>
            </a:r>
            <a:r>
              <a:rPr lang="en-US" baseline="0" dirty="0" err="1" smtClean="0"/>
              <a:t>I_q</a:t>
            </a:r>
            <a:r>
              <a:rPr lang="en-US" baseline="0" dirty="0" smtClean="0"/>
              <a:t>. We show in the paper that h is a function that has a very simple relationship with the remapping function used for the LLF. I encourage you to read the paper for more details about it.</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47</a:t>
            </a:fld>
            <a:endParaRPr lang="en-US"/>
          </a:p>
        </p:txBody>
      </p:sp>
    </p:spTree>
    <p:extLst>
      <p:ext uri="{BB962C8B-B14F-4D97-AF65-F5344CB8AC3E}">
        <p14:creationId xmlns:p14="http://schemas.microsoft.com/office/powerpoint/2010/main" val="3779237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is now what happens</a:t>
            </a:r>
            <a:r>
              <a:rPr lang="en-US" baseline="0" dirty="0" smtClean="0"/>
              <a:t> in the real case where there are several neighbors. In this case all neighbors influence the value of p toward their target value defined by ‘h’, and the resulting output value is an average of all those target values.</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48</a:t>
            </a:fld>
            <a:endParaRPr lang="en-US"/>
          </a:p>
        </p:txBody>
      </p:sp>
    </p:spTree>
    <p:extLst>
      <p:ext uri="{BB962C8B-B14F-4D97-AF65-F5344CB8AC3E}">
        <p14:creationId xmlns:p14="http://schemas.microsoft.com/office/powerpoint/2010/main" val="3779237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fact, in this one</a:t>
            </a:r>
            <a:r>
              <a:rPr lang="en-US" baseline="0" dirty="0" smtClean="0"/>
              <a:t> level LLF, h controls how the gradients are changed, from their original value ‘</a:t>
            </a:r>
            <a:r>
              <a:rPr lang="en-US" baseline="0" dirty="0" err="1" smtClean="0"/>
              <a:t>I_p-I_q</a:t>
            </a:r>
            <a:r>
              <a:rPr lang="en-US" baseline="0" dirty="0" smtClean="0"/>
              <a:t>’ to h(</a:t>
            </a:r>
            <a:r>
              <a:rPr lang="en-US" baseline="0" dirty="0" err="1" smtClean="0"/>
              <a:t>I_p</a:t>
            </a:r>
            <a:r>
              <a:rPr lang="en-US" baseline="0" dirty="0" smtClean="0"/>
              <a:t> –</a:t>
            </a:r>
            <a:r>
              <a:rPr lang="en-US" baseline="0" dirty="0" err="1" smtClean="0"/>
              <a:t>I_q</a:t>
            </a:r>
            <a:r>
              <a:rPr lang="en-US" baseline="0" dirty="0" smtClean="0"/>
              <a:t>) . That gives the idea of using the histogram transfer function between gradient histograms in an input image and a model image to define the positive part of h. Since we need to define h for negative values as well, we mirror it so that we treat positive and negative gradients the same way. Now, by defining this single function, we can define the LLF that will perform style transfer</a:t>
            </a:r>
          </a:p>
          <a:p>
            <a:endParaRPr lang="en-US" baseline="0" dirty="0" smtClean="0"/>
          </a:p>
        </p:txBody>
      </p:sp>
      <p:sp>
        <p:nvSpPr>
          <p:cNvPr id="4" name="Slide Number Placeholder 3"/>
          <p:cNvSpPr>
            <a:spLocks noGrp="1"/>
          </p:cNvSpPr>
          <p:nvPr>
            <p:ph type="sldNum" sz="quarter" idx="10"/>
          </p:nvPr>
        </p:nvSpPr>
        <p:spPr/>
        <p:txBody>
          <a:bodyPr/>
          <a:lstStyle/>
          <a:p>
            <a:fld id="{332D9EEA-2B7E-9D46-BD07-AE23C5F1732E}" type="slidenum">
              <a:rPr lang="en-US" smtClean="0"/>
              <a:pPr/>
              <a:t>49</a:t>
            </a:fld>
            <a:endParaRPr lang="en-US"/>
          </a:p>
        </p:txBody>
      </p:sp>
    </p:spTree>
    <p:extLst>
      <p:ext uri="{BB962C8B-B14F-4D97-AF65-F5344CB8AC3E}">
        <p14:creationId xmlns:p14="http://schemas.microsoft.com/office/powerpoint/2010/main" val="377923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I am going to focus on a set of Filters that was developed by some of my co-authors, Local </a:t>
            </a:r>
            <a:r>
              <a:rPr lang="en-US" baseline="0" dirty="0" err="1" smtClean="0"/>
              <a:t>Laplacian</a:t>
            </a:r>
            <a:r>
              <a:rPr lang="en-US" baseline="0" dirty="0" smtClean="0"/>
              <a:t> Filter. They have the specificity that they don’t create any artifacts like </a:t>
            </a:r>
            <a:r>
              <a:rPr lang="en-US" baseline="0" dirty="0" smtClean="0"/>
              <a:t>halos </a:t>
            </a:r>
            <a:r>
              <a:rPr lang="en-US" baseline="0" dirty="0" smtClean="0"/>
              <a:t>or gradient inversions, even for really extreme transformations like this one, and for this reason are very exciting.</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5</a:t>
            </a:fld>
            <a:endParaRPr lang="en-US"/>
          </a:p>
        </p:txBody>
      </p:sp>
    </p:spTree>
    <p:extLst>
      <p:ext uri="{BB962C8B-B14F-4D97-AF65-F5344CB8AC3E}">
        <p14:creationId xmlns:p14="http://schemas.microsoft.com/office/powerpoint/2010/main" val="1028001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what results</a:t>
            </a:r>
            <a:r>
              <a:rPr lang="en-US" baseline="0" dirty="0" smtClean="0"/>
              <a:t> it produces. Here is a well known photograph we take as model style. We can compute its gradients distribution, shown here. Here is an HDR photograph that we would like to map to a similar style. Since it is HDR, Its gradients are in a completely different range than the model photograph. If we now use the two gradient histograms to define a transfer function, we obtain this function, that corresponds to our intuition since it compress the intensity values</a:t>
            </a:r>
            <a:endParaRPr lang="en-US" dirty="0" smtClean="0"/>
          </a:p>
          <a:p>
            <a:endParaRPr lang="en-US" dirty="0" smtClean="0"/>
          </a:p>
          <a:p>
            <a:r>
              <a:rPr lang="en-US" dirty="0" smtClean="0"/>
              <a:t>HDR-&gt;robust</a:t>
            </a:r>
          </a:p>
          <a:p>
            <a:r>
              <a:rPr lang="en-US" dirty="0" smtClean="0"/>
              <a:t>So histogram smaller</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50</a:t>
            </a:fld>
            <a:endParaRPr lang="en-US"/>
          </a:p>
        </p:txBody>
      </p:sp>
    </p:spTree>
    <p:extLst>
      <p:ext uri="{BB962C8B-B14F-4D97-AF65-F5344CB8AC3E}">
        <p14:creationId xmlns:p14="http://schemas.microsoft.com/office/powerpoint/2010/main" val="1190437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Applying</a:t>
            </a:r>
            <a:r>
              <a:rPr lang="en-US" baseline="0" dirty="0" smtClean="0"/>
              <a:t> the LLF with this function, we obtain this result. Notice the horizontal axis scale in the histograms has changed and the h</a:t>
            </a:r>
            <a:r>
              <a:rPr lang="en-US" dirty="0" smtClean="0"/>
              <a:t>istograms are now in a similar</a:t>
            </a:r>
            <a:r>
              <a:rPr lang="en-US" baseline="0" dirty="0" smtClean="0"/>
              <a:t> range. The images also have a very similar style, and there is just some fine tuning to do.</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51</a:t>
            </a:fld>
            <a:endParaRPr lang="en-US"/>
          </a:p>
        </p:txBody>
      </p:sp>
    </p:spTree>
    <p:extLst>
      <p:ext uri="{BB962C8B-B14F-4D97-AF65-F5344CB8AC3E}">
        <p14:creationId xmlns:p14="http://schemas.microsoft.com/office/powerpoint/2010/main" val="1315991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Repeating the process leads</a:t>
            </a:r>
            <a:r>
              <a:rPr lang="en-US" baseline="0" dirty="0" smtClean="0"/>
              <a:t> to this results. </a:t>
            </a:r>
            <a:r>
              <a:rPr lang="en-US" dirty="0" smtClean="0"/>
              <a:t>Visually</a:t>
            </a:r>
            <a:r>
              <a:rPr lang="en-US" baseline="0" dirty="0" smtClean="0"/>
              <a:t> that’s only small changes, </a:t>
            </a:r>
            <a:r>
              <a:rPr lang="en-US" dirty="0" smtClean="0"/>
              <a:t>but</a:t>
            </a:r>
            <a:r>
              <a:rPr lang="en-US" baseline="0" dirty="0" smtClean="0"/>
              <a:t> if you look at the gradient histograms they are now almost exactly the same.</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52</a:t>
            </a:fld>
            <a:endParaRPr lang="en-US"/>
          </a:p>
        </p:txBody>
      </p:sp>
    </p:spTree>
    <p:extLst>
      <p:ext uri="{BB962C8B-B14F-4D97-AF65-F5344CB8AC3E}">
        <p14:creationId xmlns:p14="http://schemas.microsoft.com/office/powerpoint/2010/main" val="1288097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results in higher resolution.</a:t>
            </a:r>
            <a:r>
              <a:rPr lang="en-US" baseline="0" dirty="0" smtClean="0"/>
              <a:t> Here is our input image</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53</a:t>
            </a:fld>
            <a:endParaRPr lang="en-US"/>
          </a:p>
        </p:txBody>
      </p:sp>
    </p:spTree>
    <p:extLst>
      <p:ext uri="{BB962C8B-B14F-4D97-AF65-F5344CB8AC3E}">
        <p14:creationId xmlns:p14="http://schemas.microsoft.com/office/powerpoint/2010/main" val="4225486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the result when transferring the style of the image in the top right.</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54</a:t>
            </a:fld>
            <a:endParaRPr lang="en-US"/>
          </a:p>
        </p:txBody>
      </p:sp>
    </p:spTree>
    <p:extLst>
      <p:ext uri="{BB962C8B-B14F-4D97-AF65-F5344CB8AC3E}">
        <p14:creationId xmlns:p14="http://schemas.microsoft.com/office/powerpoint/2010/main" val="27401817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same input image but</a:t>
            </a:r>
            <a:r>
              <a:rPr lang="en-US" baseline="0" dirty="0" smtClean="0"/>
              <a:t> with a different model, which has strong gradients and a high level of details everywhere.</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55</a:t>
            </a:fld>
            <a:endParaRPr lang="en-US"/>
          </a:p>
        </p:txBody>
      </p:sp>
    </p:spTree>
    <p:extLst>
      <p:ext uri="{BB962C8B-B14F-4D97-AF65-F5344CB8AC3E}">
        <p14:creationId xmlns:p14="http://schemas.microsoft.com/office/powerpoint/2010/main" val="4179347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same input image but</a:t>
            </a:r>
            <a:r>
              <a:rPr lang="en-US" baseline="0" dirty="0" smtClean="0"/>
              <a:t> with a different model, which has strong gradients and a high level of details everywhere.</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56</a:t>
            </a:fld>
            <a:endParaRPr lang="en-US"/>
          </a:p>
        </p:txBody>
      </p:sp>
    </p:spTree>
    <p:extLst>
      <p:ext uri="{BB962C8B-B14F-4D97-AF65-F5344CB8AC3E}">
        <p14:creationId xmlns:p14="http://schemas.microsoft.com/office/powerpoint/2010/main" val="4179347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the same model as before.</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57</a:t>
            </a:fld>
            <a:endParaRPr lang="en-US"/>
          </a:p>
        </p:txBody>
      </p:sp>
    </p:spTree>
    <p:extLst>
      <p:ext uri="{BB962C8B-B14F-4D97-AF65-F5344CB8AC3E}">
        <p14:creationId xmlns:p14="http://schemas.microsoft.com/office/powerpoint/2010/main" val="11129134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same model again</a:t>
            </a:r>
            <a:r>
              <a:rPr lang="en-US" baseline="0" dirty="0" smtClean="0"/>
              <a:t> with a different input</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58</a:t>
            </a:fld>
            <a:endParaRPr lang="en-US"/>
          </a:p>
        </p:txBody>
      </p:sp>
    </p:spTree>
    <p:extLst>
      <p:ext uri="{BB962C8B-B14F-4D97-AF65-F5344CB8AC3E}">
        <p14:creationId xmlns:p14="http://schemas.microsoft.com/office/powerpoint/2010/main" val="38899298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encourage you to look at the paper where you can find a lot more analysis and results</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59</a:t>
            </a:fld>
            <a:endParaRPr lang="en-US"/>
          </a:p>
        </p:txBody>
      </p:sp>
    </p:spTree>
    <p:extLst>
      <p:ext uri="{BB962C8B-B14F-4D97-AF65-F5344CB8AC3E}">
        <p14:creationId xmlns:p14="http://schemas.microsoft.com/office/powerpoint/2010/main" val="2661682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there is a lot to like about these filters,</a:t>
            </a:r>
            <a:r>
              <a:rPr lang="en-US" baseline="0" dirty="0" smtClean="0"/>
              <a:t> but they have also some limitations. </a:t>
            </a:r>
          </a:p>
          <a:p>
            <a:r>
              <a:rPr lang="en-US" baseline="0" dirty="0" smtClean="0"/>
              <a:t>Right now, they are too slow, </a:t>
            </a:r>
          </a:p>
          <a:p>
            <a:r>
              <a:rPr lang="en-US" baseline="0" dirty="0" smtClean="0"/>
              <a:t>we don’t fully understand their theory, </a:t>
            </a:r>
          </a:p>
          <a:p>
            <a:r>
              <a:rPr lang="en-US" baseline="0" dirty="0" smtClean="0"/>
              <a:t>and they don’t have many applications yet.</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6</a:t>
            </a:fld>
            <a:endParaRPr lang="en-US"/>
          </a:p>
        </p:txBody>
      </p:sp>
    </p:spTree>
    <p:extLst>
      <p:ext uri="{BB962C8B-B14F-4D97-AF65-F5344CB8AC3E}">
        <p14:creationId xmlns:p14="http://schemas.microsoft.com/office/powerpoint/2010/main" val="41296957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conclude, I have shown how to speed up the LLFs, to make them fast enough for interactive editing</a:t>
            </a:r>
          </a:p>
          <a:p>
            <a:r>
              <a:rPr lang="en-US" baseline="0" dirty="0" smtClean="0"/>
              <a:t>I have shown how they relate to the BF</a:t>
            </a:r>
          </a:p>
          <a:p>
            <a:r>
              <a:rPr lang="en-US" baseline="0" dirty="0" smtClean="0"/>
              <a:t>And I have explained how they can be used to transfer the gradient statistics from one image to another, performing photographic style transfer.</a:t>
            </a:r>
          </a:p>
          <a:p>
            <a:endParaRPr lang="en-US" dirty="0" smtClean="0"/>
          </a:p>
          <a:p>
            <a:r>
              <a:rPr lang="en-US" dirty="0" smtClean="0"/>
              <a:t>You can find</a:t>
            </a:r>
            <a:r>
              <a:rPr lang="en-US" baseline="0" dirty="0" smtClean="0"/>
              <a:t> the </a:t>
            </a:r>
            <a:r>
              <a:rPr lang="en-US" baseline="0" dirty="0" err="1" smtClean="0"/>
              <a:t>matlab</a:t>
            </a:r>
            <a:r>
              <a:rPr lang="en-US" baseline="0" dirty="0" smtClean="0"/>
              <a:t> code for fast LLF and style transfer on our project webpage.</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60</a:t>
            </a:fld>
            <a:endParaRPr lang="en-US"/>
          </a:p>
        </p:txBody>
      </p:sp>
    </p:spTree>
    <p:extLst>
      <p:ext uri="{BB962C8B-B14F-4D97-AF65-F5344CB8AC3E}">
        <p14:creationId xmlns:p14="http://schemas.microsoft.com/office/powerpoint/2010/main" val="474673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finishing</a:t>
            </a:r>
            <a:r>
              <a:rPr lang="en-US" baseline="0" dirty="0" smtClean="0"/>
              <a:t> we would like to thank people who helped us</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61</a:t>
            </a:fld>
            <a:endParaRPr lang="en-US"/>
          </a:p>
        </p:txBody>
      </p:sp>
    </p:spTree>
    <p:extLst>
      <p:ext uri="{BB962C8B-B14F-4D97-AF65-F5344CB8AC3E}">
        <p14:creationId xmlns:p14="http://schemas.microsoft.com/office/powerpoint/2010/main" val="2013047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your</a:t>
            </a:r>
            <a:r>
              <a:rPr lang="en-US" baseline="0" dirty="0" smtClean="0"/>
              <a:t> attention</a:t>
            </a:r>
            <a:endParaRPr lang="en-US" dirty="0"/>
          </a:p>
        </p:txBody>
      </p:sp>
      <p:sp>
        <p:nvSpPr>
          <p:cNvPr id="4" name="Slide Number Placeholder 3"/>
          <p:cNvSpPr>
            <a:spLocks noGrp="1"/>
          </p:cNvSpPr>
          <p:nvPr>
            <p:ph type="sldNum" sz="quarter" idx="10"/>
          </p:nvPr>
        </p:nvSpPr>
        <p:spPr/>
        <p:txBody>
          <a:bodyPr/>
          <a:lstStyle/>
          <a:p>
            <a:fld id="{434947DA-DA3D-4927-8C62-644ABD4F60F5}" type="slidenum">
              <a:rPr lang="en-US" smtClean="0"/>
              <a:pPr/>
              <a:t>62</a:t>
            </a:fld>
            <a:endParaRPr lang="en-US"/>
          </a:p>
        </p:txBody>
      </p:sp>
    </p:spTree>
    <p:extLst>
      <p:ext uri="{BB962C8B-B14F-4D97-AF65-F5344CB8AC3E}">
        <p14:creationId xmlns:p14="http://schemas.microsoft.com/office/powerpoint/2010/main" val="79929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talk, I will address</a:t>
            </a:r>
            <a:r>
              <a:rPr lang="en-US" baseline="0" dirty="0" smtClean="0"/>
              <a:t> those three points. </a:t>
            </a:r>
          </a:p>
          <a:p>
            <a:r>
              <a:rPr lang="en-US" baseline="0" dirty="0" smtClean="0"/>
              <a:t>I will make them fast, </a:t>
            </a:r>
          </a:p>
          <a:p>
            <a:r>
              <a:rPr lang="en-US" baseline="0" dirty="0" smtClean="0"/>
              <a:t>I will explain how they work, </a:t>
            </a:r>
          </a:p>
          <a:p>
            <a:r>
              <a:rPr lang="en-US" baseline="0" dirty="0" smtClean="0"/>
              <a:t>and I will show how we can use them to transfer the gradient statistics from one image to another. </a:t>
            </a:r>
          </a:p>
          <a:p>
            <a:r>
              <a:rPr lang="en-US" baseline="0" dirty="0" smtClean="0"/>
              <a:t>This three contributions will also be the structure of my talk, </a:t>
            </a:r>
          </a:p>
          <a:p>
            <a:r>
              <a:rPr lang="en-US" baseline="0" dirty="0" smtClean="0"/>
              <a:t>b</a:t>
            </a:r>
            <a:r>
              <a:rPr lang="en-US" dirty="0" smtClean="0"/>
              <a:t>ut before</a:t>
            </a:r>
            <a:r>
              <a:rPr lang="en-US" baseline="0" dirty="0" smtClean="0"/>
              <a:t> going into them, I must first explain to you how LLF work.</a:t>
            </a:r>
            <a:endParaRPr lang="en-US" dirty="0"/>
          </a:p>
        </p:txBody>
      </p:sp>
      <p:sp>
        <p:nvSpPr>
          <p:cNvPr id="4" name="Slide Number Placeholder 3"/>
          <p:cNvSpPr>
            <a:spLocks noGrp="1"/>
          </p:cNvSpPr>
          <p:nvPr>
            <p:ph type="sldNum" sz="quarter" idx="10"/>
          </p:nvPr>
        </p:nvSpPr>
        <p:spPr/>
        <p:txBody>
          <a:bodyPr/>
          <a:lstStyle/>
          <a:p>
            <a:fld id="{332D9EEA-2B7E-9D46-BD07-AE23C5F1732E}" type="slidenum">
              <a:rPr lang="en-US" smtClean="0"/>
              <a:pPr/>
              <a:t>7</a:t>
            </a:fld>
            <a:endParaRPr lang="en-US"/>
          </a:p>
        </p:txBody>
      </p:sp>
    </p:spTree>
    <p:extLst>
      <p:ext uri="{BB962C8B-B14F-4D97-AF65-F5344CB8AC3E}">
        <p14:creationId xmlns:p14="http://schemas.microsoft.com/office/powerpoint/2010/main" val="254259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p:spPr>
      </p:sp>
      <p:sp>
        <p:nvSpPr>
          <p:cNvPr id="7885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Just to be sure we are on the</a:t>
            </a:r>
            <a:r>
              <a:rPr lang="en-US" baseline="0" dirty="0" smtClean="0"/>
              <a:t> same page, a GP is a set of images which divide by 2 the resolution at each level</a:t>
            </a:r>
            <a:endParaRPr lang="en-US" dirty="0" smtClean="0"/>
          </a:p>
        </p:txBody>
      </p:sp>
    </p:spTree>
    <p:extLst>
      <p:ext uri="{BB962C8B-B14F-4D97-AF65-F5344CB8AC3E}">
        <p14:creationId xmlns:p14="http://schemas.microsoft.com/office/powerpoint/2010/main" val="702531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And a</a:t>
            </a:r>
            <a:r>
              <a:rPr lang="en-US" baseline="0" dirty="0" smtClean="0"/>
              <a:t> </a:t>
            </a:r>
            <a:r>
              <a:rPr lang="en-US" baseline="0" dirty="0" err="1" smtClean="0"/>
              <a:t>Laplacian</a:t>
            </a:r>
            <a:r>
              <a:rPr lang="en-US" baseline="0" dirty="0" smtClean="0"/>
              <a:t> Pyramid is the difference between the </a:t>
            </a:r>
            <a:r>
              <a:rPr lang="en-US" dirty="0" smtClean="0"/>
              <a:t>successive levels of the Gaussian</a:t>
            </a:r>
            <a:r>
              <a:rPr lang="en-US" baseline="0" dirty="0" smtClean="0"/>
              <a:t> pyramid.</a:t>
            </a:r>
            <a:endParaRPr lang="en-US" dirty="0" smtClean="0"/>
          </a:p>
        </p:txBody>
      </p:sp>
    </p:spTree>
    <p:extLst>
      <p:ext uri="{BB962C8B-B14F-4D97-AF65-F5344CB8AC3E}">
        <p14:creationId xmlns:p14="http://schemas.microsoft.com/office/powerpoint/2010/main" val="330562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CB118-7A16-467B-8CE1-087566F2B757}" type="datetimeFigureOut">
              <a:rPr lang="en-US" smtClean="0"/>
              <a:pPr/>
              <a:t>9/2/2014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168041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CB118-7A16-467B-8CE1-087566F2B757}" type="datetimeFigureOut">
              <a:rPr lang="en-US" smtClean="0"/>
              <a:pPr/>
              <a:t>9/2/2014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185015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CB118-7A16-467B-8CE1-087566F2B757}" type="datetimeFigureOut">
              <a:rPr lang="en-US" smtClean="0"/>
              <a:pPr/>
              <a:t>9/2/2014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5671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CB118-7A16-467B-8CE1-087566F2B757}" type="datetimeFigureOut">
              <a:rPr lang="en-US" smtClean="0"/>
              <a:pPr/>
              <a:t>9/2/2014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2030224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7CB118-7A16-467B-8CE1-087566F2B757}" type="datetimeFigureOut">
              <a:rPr lang="en-US" smtClean="0"/>
              <a:pPr/>
              <a:t>9/2/2014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170815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7CB118-7A16-467B-8CE1-087566F2B757}" type="datetimeFigureOut">
              <a:rPr lang="en-US" smtClean="0"/>
              <a:pPr/>
              <a:t>9/2/2014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167974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7CB118-7A16-467B-8CE1-087566F2B757}" type="datetimeFigureOut">
              <a:rPr lang="en-US" smtClean="0"/>
              <a:pPr/>
              <a:t>9/2/2014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350665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CB118-7A16-467B-8CE1-087566F2B757}" type="datetimeFigureOut">
              <a:rPr lang="en-US" smtClean="0"/>
              <a:pPr/>
              <a:t>9/2/2014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403524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CB118-7A16-467B-8CE1-087566F2B757}" type="datetimeFigureOut">
              <a:rPr lang="en-US" smtClean="0"/>
              <a:pPr/>
              <a:t>9/2/2014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160942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CB118-7A16-467B-8CE1-087566F2B757}" type="datetimeFigureOut">
              <a:rPr lang="en-US" smtClean="0"/>
              <a:pPr/>
              <a:t>9/2/2014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1009870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CB118-7A16-467B-8CE1-087566F2B757}" type="datetimeFigureOut">
              <a:rPr lang="en-US" smtClean="0"/>
              <a:pPr/>
              <a:t>9/2/2014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996D-A933-4966-88E5-DE9A0FD3E35B}" type="slidenum">
              <a:rPr lang="en-US" smtClean="0"/>
              <a:pPr/>
              <a:t>‹#›</a:t>
            </a:fld>
            <a:endParaRPr lang="en-US"/>
          </a:p>
        </p:txBody>
      </p:sp>
    </p:spTree>
    <p:extLst>
      <p:ext uri="{BB962C8B-B14F-4D97-AF65-F5344CB8AC3E}">
        <p14:creationId xmlns:p14="http://schemas.microsoft.com/office/powerpoint/2010/main" val="2009201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7CB118-7A16-467B-8CE1-087566F2B757}" type="datetimeFigureOut">
              <a:rPr lang="en-US" smtClean="0"/>
              <a:pPr/>
              <a:t>9/2/2014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8DF996D-A933-4966-88E5-DE9A0FD3E35B}" type="slidenum">
              <a:rPr lang="en-US" smtClean="0"/>
              <a:pPr/>
              <a:t>‹#›</a:t>
            </a:fld>
            <a:endParaRPr lang="en-US"/>
          </a:p>
        </p:txBody>
      </p:sp>
    </p:spTree>
    <p:extLst>
      <p:ext uri="{BB962C8B-B14F-4D97-AF65-F5344CB8AC3E}">
        <p14:creationId xmlns:p14="http://schemas.microsoft.com/office/powerpoint/2010/main" val="3939552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5.jpeg"/><Relationship Id="rId5" Type="http://schemas.openxmlformats.org/officeDocument/2006/relationships/image" Target="../media/image30.png"/><Relationship Id="rId10" Type="http://schemas.openxmlformats.org/officeDocument/2006/relationships/image" Target="../media/image14.png"/><Relationship Id="rId4" Type="http://schemas.openxmlformats.org/officeDocument/2006/relationships/image" Target="../media/image29.pn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2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8.png"/><Relationship Id="rId5" Type="http://schemas.openxmlformats.org/officeDocument/2006/relationships/image" Target="../media/image30.png"/><Relationship Id="rId10" Type="http://schemas.openxmlformats.org/officeDocument/2006/relationships/image" Target="../media/image300.png"/><Relationship Id="rId4" Type="http://schemas.openxmlformats.org/officeDocument/2006/relationships/image" Target="../media/image29.png"/><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290.png"/></Relationships>
</file>

<file path=ppt/slides/_rels/slide26.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36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microsoft.com/office/2007/relationships/hdphoto" Target="../media/hdphoto2.wdp"/><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tiff"/></Relationships>
</file>

<file path=ppt/slides/_rels/slide3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tiff"/></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tiff"/></Relationships>
</file>

<file path=ppt/slides/_rels/slide3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4.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7.tiff"/></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tiff"/><Relationship Id="rId7" Type="http://schemas.openxmlformats.org/officeDocument/2006/relationships/image" Target="../media/image61.tif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s>
</file>

<file path=ppt/slides/_rels/slide4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4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61.tiff"/><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di.ens.fr/~aubry/llf.htm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di.ens.fr/~aubry/llf.htm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34868"/>
            <a:ext cx="9144000" cy="1102519"/>
          </a:xfrm>
        </p:spPr>
        <p:txBody>
          <a:bodyPr>
            <a:noAutofit/>
          </a:bodyPr>
          <a:lstStyle/>
          <a:p>
            <a:r>
              <a:rPr lang="en-US" sz="6000" b="1" dirty="0">
                <a:solidFill>
                  <a:schemeClr val="bg1"/>
                </a:solidFill>
              </a:rPr>
              <a:t>Fast Local </a:t>
            </a:r>
            <a:r>
              <a:rPr lang="en-US" sz="6000" b="1" dirty="0" err="1">
                <a:solidFill>
                  <a:schemeClr val="bg1"/>
                </a:solidFill>
              </a:rPr>
              <a:t>Laplacian</a:t>
            </a:r>
            <a:r>
              <a:rPr lang="en-US" sz="6000" b="1" dirty="0">
                <a:solidFill>
                  <a:schemeClr val="bg1"/>
                </a:solidFill>
              </a:rPr>
              <a:t> Filters: Theory and Applications</a:t>
            </a:r>
            <a:endParaRPr lang="en-US" sz="6000" dirty="0">
              <a:solidFill>
                <a:schemeClr val="bg1"/>
              </a:solidFill>
            </a:endParaRPr>
          </a:p>
        </p:txBody>
      </p:sp>
      <p:sp>
        <p:nvSpPr>
          <p:cNvPr id="3" name="Subtitle 2"/>
          <p:cNvSpPr>
            <a:spLocks noGrp="1"/>
          </p:cNvSpPr>
          <p:nvPr>
            <p:ph type="subTitle" idx="1"/>
          </p:nvPr>
        </p:nvSpPr>
        <p:spPr>
          <a:xfrm>
            <a:off x="0" y="3016497"/>
            <a:ext cx="9144000" cy="1536453"/>
          </a:xfrm>
        </p:spPr>
        <p:txBody>
          <a:bodyPr>
            <a:normAutofit fontScale="92500" lnSpcReduction="20000"/>
          </a:bodyPr>
          <a:lstStyle/>
          <a:p>
            <a:r>
              <a:rPr lang="en-US" dirty="0" smtClean="0">
                <a:solidFill>
                  <a:schemeClr val="bg1">
                    <a:lumMod val="75000"/>
                  </a:schemeClr>
                </a:solidFill>
              </a:rPr>
              <a:t>Mathieu </a:t>
            </a:r>
            <a:r>
              <a:rPr lang="en-US" dirty="0" err="1" smtClean="0">
                <a:solidFill>
                  <a:schemeClr val="bg1">
                    <a:lumMod val="75000"/>
                  </a:schemeClr>
                </a:solidFill>
              </a:rPr>
              <a:t>Aubry</a:t>
            </a:r>
            <a:r>
              <a:rPr lang="en-US" dirty="0" smtClean="0">
                <a:solidFill>
                  <a:schemeClr val="bg1">
                    <a:lumMod val="75000"/>
                  </a:schemeClr>
                </a:solidFill>
              </a:rPr>
              <a:t> (INRIA, ENPC),</a:t>
            </a:r>
          </a:p>
          <a:p>
            <a:endParaRPr lang="en-US" sz="300" dirty="0" smtClean="0">
              <a:solidFill>
                <a:schemeClr val="bg1">
                  <a:lumMod val="75000"/>
                </a:schemeClr>
              </a:solidFill>
            </a:endParaRPr>
          </a:p>
          <a:p>
            <a:r>
              <a:rPr lang="en-US" dirty="0" smtClean="0">
                <a:solidFill>
                  <a:schemeClr val="bg1">
                    <a:lumMod val="75000"/>
                  </a:schemeClr>
                </a:solidFill>
              </a:rPr>
              <a:t>Sylvain Paris (Adobe),  Sam </a:t>
            </a:r>
            <a:r>
              <a:rPr lang="en-US" dirty="0" err="1" smtClean="0">
                <a:solidFill>
                  <a:schemeClr val="bg1">
                    <a:lumMod val="75000"/>
                  </a:schemeClr>
                </a:solidFill>
              </a:rPr>
              <a:t>Hasinoff</a:t>
            </a:r>
            <a:r>
              <a:rPr lang="en-US" dirty="0" smtClean="0">
                <a:solidFill>
                  <a:schemeClr val="bg1">
                    <a:lumMod val="75000"/>
                  </a:schemeClr>
                </a:solidFill>
              </a:rPr>
              <a:t> (Google),</a:t>
            </a:r>
          </a:p>
          <a:p>
            <a:r>
              <a:rPr lang="en-US" dirty="0" smtClean="0">
                <a:solidFill>
                  <a:schemeClr val="bg1">
                    <a:lumMod val="75000"/>
                  </a:schemeClr>
                </a:solidFill>
              </a:rPr>
              <a:t>Jan </a:t>
            </a:r>
            <a:r>
              <a:rPr lang="en-US" dirty="0" err="1" smtClean="0">
                <a:solidFill>
                  <a:schemeClr val="bg1">
                    <a:lumMod val="75000"/>
                  </a:schemeClr>
                </a:solidFill>
              </a:rPr>
              <a:t>Kautz</a:t>
            </a:r>
            <a:r>
              <a:rPr lang="en-US" dirty="0" smtClean="0">
                <a:solidFill>
                  <a:schemeClr val="bg1">
                    <a:lumMod val="75000"/>
                  </a:schemeClr>
                </a:solidFill>
              </a:rPr>
              <a:t> (UCL), </a:t>
            </a:r>
            <a:r>
              <a:rPr lang="en-US" dirty="0">
                <a:solidFill>
                  <a:schemeClr val="bg1">
                    <a:lumMod val="75000"/>
                  </a:schemeClr>
                </a:solidFill>
              </a:rPr>
              <a:t>a</a:t>
            </a:r>
            <a:r>
              <a:rPr lang="en-US" dirty="0" smtClean="0">
                <a:solidFill>
                  <a:schemeClr val="bg1">
                    <a:lumMod val="75000"/>
                  </a:schemeClr>
                </a:solidFill>
              </a:rPr>
              <a:t>nd </a:t>
            </a:r>
            <a:r>
              <a:rPr lang="en-US" dirty="0" err="1">
                <a:solidFill>
                  <a:schemeClr val="bg1">
                    <a:lumMod val="75000"/>
                  </a:schemeClr>
                </a:solidFill>
              </a:rPr>
              <a:t>Frédo</a:t>
            </a:r>
            <a:r>
              <a:rPr lang="en-US" dirty="0">
                <a:solidFill>
                  <a:schemeClr val="bg1">
                    <a:lumMod val="75000"/>
                  </a:schemeClr>
                </a:solidFill>
              </a:rPr>
              <a:t> Durand (MIT)</a:t>
            </a:r>
          </a:p>
          <a:p>
            <a:endParaRPr lang="en-US" dirty="0"/>
          </a:p>
        </p:txBody>
      </p:sp>
    </p:spTree>
    <p:extLst>
      <p:ext uri="{BB962C8B-B14F-4D97-AF65-F5344CB8AC3E}">
        <p14:creationId xmlns:p14="http://schemas.microsoft.com/office/powerpoint/2010/main" val="2827627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Background on Local </a:t>
            </a:r>
            <a:r>
              <a:rPr lang="en-US" dirty="0" err="1" smtClean="0">
                <a:solidFill>
                  <a:schemeClr val="bg1"/>
                </a:solidFill>
              </a:rPr>
              <a:t>Laplacian</a:t>
            </a:r>
            <a:r>
              <a:rPr lang="en-US" dirty="0" smtClean="0">
                <a:solidFill>
                  <a:schemeClr val="bg1"/>
                </a:solidFill>
              </a:rPr>
              <a:t> Filters</a:t>
            </a:r>
            <a:endParaRPr lang="en-US" dirty="0">
              <a:solidFill>
                <a:schemeClr val="bg1"/>
              </a:solidFill>
            </a:endParaRPr>
          </a:p>
        </p:txBody>
      </p:sp>
      <p:sp>
        <p:nvSpPr>
          <p:cNvPr id="40971" name="TextBox 156"/>
          <p:cNvSpPr txBox="1">
            <a:spLocks noChangeArrowheads="1"/>
          </p:cNvSpPr>
          <p:nvPr/>
        </p:nvSpPr>
        <p:spPr bwMode="auto">
          <a:xfrm>
            <a:off x="525558" y="3943350"/>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pic>
        <p:nvPicPr>
          <p:cNvPr id="104" name="Picture 155"/>
          <p:cNvPicPr>
            <a:picLocks noChangeAspect="1"/>
          </p:cNvPicPr>
          <p:nvPr/>
        </p:nvPicPr>
        <p:blipFill>
          <a:blip r:embed="rId3"/>
          <a:srcRect/>
          <a:stretch>
            <a:fillRect/>
          </a:stretch>
        </p:blipFill>
        <p:spPr bwMode="auto">
          <a:xfrm>
            <a:off x="609600" y="2647950"/>
            <a:ext cx="1225550" cy="1219200"/>
          </a:xfrm>
          <a:prstGeom prst="rect">
            <a:avLst/>
          </a:prstGeom>
          <a:noFill/>
          <a:ln w="9525">
            <a:noFill/>
            <a:miter lim="800000"/>
            <a:headEnd/>
            <a:tailEnd/>
          </a:ln>
        </p:spPr>
      </p:pic>
      <p:sp>
        <p:nvSpPr>
          <p:cNvPr id="215" name="Slide Number Placeholder 205"/>
          <p:cNvSpPr>
            <a:spLocks noGrp="1"/>
          </p:cNvSpPr>
          <p:nvPr>
            <p:ph type="sldNum" sz="quarter" idx="12"/>
          </p:nvPr>
        </p:nvSpPr>
        <p:spPr>
          <a:xfrm>
            <a:off x="6553200" y="4767263"/>
            <a:ext cx="2133600" cy="273844"/>
          </a:xfrm>
        </p:spPr>
        <p:txBody>
          <a:bodyPr/>
          <a:lstStyle/>
          <a:p>
            <a:pPr>
              <a:defRPr/>
            </a:pPr>
            <a:fld id="{C9D834AA-9078-485F-B296-3D20E2BA1C83}" type="slidenum">
              <a:rPr lang="en-US" smtClean="0"/>
              <a:pPr>
                <a:defRPr/>
              </a:pPr>
              <a:t>10</a:t>
            </a:fld>
            <a:endParaRPr lang="en-US"/>
          </a:p>
        </p:txBody>
      </p:sp>
      <p:sp>
        <p:nvSpPr>
          <p:cNvPr id="216"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10</a:t>
            </a:fld>
            <a:endParaRPr lang="en-US"/>
          </a:p>
        </p:txBody>
      </p:sp>
      <p:sp>
        <p:nvSpPr>
          <p:cNvPr id="217"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10</a:t>
            </a:fld>
            <a:endParaRPr lang="en-US">
              <a:solidFill>
                <a:schemeClr val="bg1"/>
              </a:solidFill>
            </a:endParaRPr>
          </a:p>
        </p:txBody>
      </p:sp>
      <p:sp>
        <p:nvSpPr>
          <p:cNvPr id="218" name="Rounded Rectangle 217"/>
          <p:cNvSpPr>
            <a:spLocks noChangeArrowheads="1"/>
          </p:cNvSpPr>
          <p:nvPr/>
        </p:nvSpPr>
        <p:spPr bwMode="auto">
          <a:xfrm>
            <a:off x="6562725" y="895350"/>
            <a:ext cx="2428875" cy="3916363"/>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grpSp>
        <p:nvGrpSpPr>
          <p:cNvPr id="219" name="Group 149"/>
          <p:cNvGrpSpPr>
            <a:grpSpLocks/>
          </p:cNvGrpSpPr>
          <p:nvPr/>
        </p:nvGrpSpPr>
        <p:grpSpPr bwMode="auto">
          <a:xfrm>
            <a:off x="6977062" y="2665412"/>
            <a:ext cx="1219200" cy="1219200"/>
            <a:chOff x="7220857" y="3679372"/>
            <a:chExt cx="1219200" cy="1219200"/>
          </a:xfrm>
        </p:grpSpPr>
        <p:sp>
          <p:nvSpPr>
            <p:cNvPr id="220" name="Rectangle 219"/>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1" name="Rectangle 220"/>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2" name="Rectangle 221"/>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3" name="Rectangle 222"/>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4" name="Rectangle 223"/>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 name="Rectangle 224"/>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6" name="Rectangle 225"/>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7" name="Rectangle 226"/>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8" name="Rectangle 227"/>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Rectangle 228"/>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0" name="Rectangle 229"/>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1" name="Rectangle 230"/>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2" name="Rectangle 231"/>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3" name="Rectangle 232"/>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4" name="Rectangle 233"/>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 name="Rectangle 234"/>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6" name="Rectangle 235"/>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Rectangle 236"/>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8" name="Rectangle 237"/>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9" name="Rectangle 238"/>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0" name="Rectangle 239"/>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1" name="Rectangle 240"/>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2" name="Rectangle 241"/>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Rectangle 242"/>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Rectangle 243"/>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Rectangle 244"/>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Rectangle 245"/>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Rectangle 246"/>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Rectangle 247"/>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Rectangle 248"/>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0" name="Rectangle 249"/>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Rectangle 250"/>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2" name="Rectangle 251"/>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3" name="Rectangle 252"/>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4" name="Rectangle 253"/>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Rectangle 254"/>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 name="Rectangle 255"/>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7" name="Rectangle 256"/>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8" name="Rectangle 257"/>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5" name="Rectangle 264"/>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 name="Rectangle 265"/>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Rectangle 266"/>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Rectangle 267"/>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9" name="Rectangle 268"/>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Rectangle 269"/>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1" name="Rectangle 270"/>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2" name="Rectangle 271"/>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3" name="Rectangle 272"/>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Rectangle 273"/>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Rectangle 274"/>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Rectangle 275"/>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 name="Rectangle 276"/>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Rectangle 277"/>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Rectangle 278"/>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Rectangle 279"/>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1" name="Rectangle 280"/>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2" name="Rectangle 281"/>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Rectangle 282"/>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84" name="Group 148"/>
          <p:cNvGrpSpPr>
            <a:grpSpLocks/>
          </p:cNvGrpSpPr>
          <p:nvPr/>
        </p:nvGrpSpPr>
        <p:grpSpPr bwMode="auto">
          <a:xfrm>
            <a:off x="7281862" y="1736725"/>
            <a:ext cx="609600" cy="609600"/>
            <a:chOff x="7525657" y="2706915"/>
            <a:chExt cx="609600" cy="609600"/>
          </a:xfrm>
        </p:grpSpPr>
        <p:sp>
          <p:nvSpPr>
            <p:cNvPr id="285" name="Rectangle 284"/>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 name="Rectangle 285"/>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7" name="Rectangle 286"/>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8" name="Rectangle 287"/>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9" name="Rectangle 288"/>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0" name="Rectangle 289"/>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1" name="Rectangle 290"/>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2" name="Rectangle 291"/>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3" name="Rectangle 292"/>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4" name="Rectangle 293"/>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5" name="Rectangle 294"/>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 name="Rectangle 295"/>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 name="Rectangle 296"/>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8" name="Rectangle 297"/>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9" name="Rectangle 298"/>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0" name="Rectangle 299"/>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01" name="Group 147"/>
          <p:cNvGrpSpPr>
            <a:grpSpLocks/>
          </p:cNvGrpSpPr>
          <p:nvPr/>
        </p:nvGrpSpPr>
        <p:grpSpPr bwMode="auto">
          <a:xfrm>
            <a:off x="7434262" y="1111250"/>
            <a:ext cx="304800" cy="304800"/>
            <a:chOff x="7678057" y="2126345"/>
            <a:chExt cx="304800" cy="304800"/>
          </a:xfrm>
        </p:grpSpPr>
        <p:sp>
          <p:nvSpPr>
            <p:cNvPr id="302" name="Rectangle 301"/>
            <p:cNvSpPr/>
            <p:nvPr/>
          </p:nvSpPr>
          <p:spPr>
            <a:xfrm>
              <a:off x="76780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3" name="Rectangle 302"/>
            <p:cNvSpPr/>
            <p:nvPr/>
          </p:nvSpPr>
          <p:spPr>
            <a:xfrm>
              <a:off x="78304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4" name="Rectangle 303"/>
            <p:cNvSpPr/>
            <p:nvPr/>
          </p:nvSpPr>
          <p:spPr>
            <a:xfrm>
              <a:off x="76780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5" name="Rectangle 304"/>
            <p:cNvSpPr/>
            <p:nvPr/>
          </p:nvSpPr>
          <p:spPr>
            <a:xfrm>
              <a:off x="78304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06" name="TextBox 150"/>
          <p:cNvSpPr txBox="1">
            <a:spLocks noChangeArrowheads="1"/>
          </p:cNvSpPr>
          <p:nvPr/>
        </p:nvSpPr>
        <p:spPr bwMode="auto">
          <a:xfrm>
            <a:off x="7739062" y="1047750"/>
            <a:ext cx="793750" cy="368300"/>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307" name="TextBox 151"/>
          <p:cNvSpPr txBox="1">
            <a:spLocks noChangeArrowheads="1"/>
          </p:cNvSpPr>
          <p:nvPr/>
        </p:nvSpPr>
        <p:spPr bwMode="auto">
          <a:xfrm>
            <a:off x="7891462" y="1976437"/>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308" name="TextBox 152"/>
          <p:cNvSpPr txBox="1">
            <a:spLocks noChangeArrowheads="1"/>
          </p:cNvSpPr>
          <p:nvPr/>
        </p:nvSpPr>
        <p:spPr bwMode="auto">
          <a:xfrm>
            <a:off x="8197849" y="3514726"/>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sp>
        <p:nvSpPr>
          <p:cNvPr id="310" name="TextBox 153"/>
          <p:cNvSpPr txBox="1">
            <a:spLocks noChangeArrowheads="1"/>
          </p:cNvSpPr>
          <p:nvPr/>
        </p:nvSpPr>
        <p:spPr bwMode="auto">
          <a:xfrm>
            <a:off x="6811168" y="3965348"/>
            <a:ext cx="1931988" cy="646113"/>
          </a:xfrm>
          <a:prstGeom prst="rect">
            <a:avLst/>
          </a:prstGeom>
          <a:noFill/>
          <a:ln w="9525">
            <a:noFill/>
            <a:miter lim="800000"/>
            <a:headEnd/>
            <a:tailEnd/>
          </a:ln>
        </p:spPr>
        <p:txBody>
          <a:bodyPr wrap="none">
            <a:spAutoFit/>
          </a:bodyPr>
          <a:lstStyle/>
          <a:p>
            <a:pPr algn="ctr"/>
            <a:r>
              <a:rPr lang="en-US" b="1" dirty="0">
                <a:latin typeface="Calibri" pitchFamily="34" charset="0"/>
              </a:rPr>
              <a:t>Output</a:t>
            </a:r>
            <a:br>
              <a:rPr lang="en-US" b="1" dirty="0">
                <a:latin typeface="Calibri" pitchFamily="34" charset="0"/>
              </a:rPr>
            </a:br>
            <a:r>
              <a:rPr lang="en-US" b="1" dirty="0" err="1">
                <a:latin typeface="Calibri" pitchFamily="34" charset="0"/>
              </a:rPr>
              <a:t>Laplacian</a:t>
            </a:r>
            <a:r>
              <a:rPr lang="en-US" b="1" dirty="0">
                <a:latin typeface="Calibri" pitchFamily="34" charset="0"/>
              </a:rPr>
              <a:t> pyramid</a:t>
            </a:r>
          </a:p>
        </p:txBody>
      </p:sp>
    </p:spTree>
    <p:extLst>
      <p:ext uri="{BB962C8B-B14F-4D97-AF65-F5344CB8AC3E}">
        <p14:creationId xmlns:p14="http://schemas.microsoft.com/office/powerpoint/2010/main" val="139042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5" name="TextBox 156"/>
          <p:cNvSpPr txBox="1">
            <a:spLocks noChangeArrowheads="1"/>
          </p:cNvSpPr>
          <p:nvPr/>
        </p:nvSpPr>
        <p:spPr bwMode="auto">
          <a:xfrm>
            <a:off x="525558" y="3943350"/>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sp>
        <p:nvSpPr>
          <p:cNvPr id="2" name="Title 1"/>
          <p:cNvSpPr>
            <a:spLocks noGrp="1"/>
          </p:cNvSpPr>
          <p:nvPr>
            <p:ph type="title"/>
          </p:nvPr>
        </p:nvSpPr>
        <p:spPr>
          <a:xfrm>
            <a:off x="0" y="205979"/>
            <a:ext cx="9144000" cy="857250"/>
          </a:xfrm>
        </p:spPr>
        <p:txBody>
          <a:bodyPr>
            <a:normAutofit/>
          </a:bodyPr>
          <a:lstStyle/>
          <a:p>
            <a:r>
              <a:rPr lang="en-US" dirty="0" smtClean="0">
                <a:solidFill>
                  <a:schemeClr val="bg1"/>
                </a:solidFill>
              </a:rPr>
              <a:t>Background on Local </a:t>
            </a:r>
            <a:r>
              <a:rPr lang="en-US" dirty="0" err="1" smtClean="0">
                <a:solidFill>
                  <a:schemeClr val="bg1"/>
                </a:solidFill>
              </a:rPr>
              <a:t>Laplacian</a:t>
            </a:r>
            <a:r>
              <a:rPr lang="en-US" dirty="0" smtClean="0">
                <a:solidFill>
                  <a:schemeClr val="bg1"/>
                </a:solidFill>
              </a:rPr>
              <a:t> Filters</a:t>
            </a:r>
            <a:endParaRPr lang="en-US" dirty="0">
              <a:solidFill>
                <a:schemeClr val="bg1"/>
              </a:solidFill>
            </a:endParaRPr>
          </a:p>
        </p:txBody>
      </p:sp>
      <p:pic>
        <p:nvPicPr>
          <p:cNvPr id="219" name="Picture 155"/>
          <p:cNvPicPr>
            <a:picLocks noChangeAspect="1"/>
          </p:cNvPicPr>
          <p:nvPr/>
        </p:nvPicPr>
        <p:blipFill>
          <a:blip r:embed="rId3"/>
          <a:srcRect/>
          <a:stretch>
            <a:fillRect/>
          </a:stretch>
        </p:blipFill>
        <p:spPr bwMode="auto">
          <a:xfrm>
            <a:off x="603250" y="2647950"/>
            <a:ext cx="1225550" cy="1219200"/>
          </a:xfrm>
          <a:prstGeom prst="rect">
            <a:avLst/>
          </a:prstGeom>
          <a:noFill/>
          <a:ln w="9525">
            <a:noFill/>
            <a:miter lim="800000"/>
            <a:headEnd/>
            <a:tailEnd/>
          </a:ln>
        </p:spPr>
      </p:pic>
      <p:sp>
        <p:nvSpPr>
          <p:cNvPr id="220" name="TextBox 156"/>
          <p:cNvSpPr txBox="1">
            <a:spLocks noChangeArrowheads="1"/>
          </p:cNvSpPr>
          <p:nvPr/>
        </p:nvSpPr>
        <p:spPr bwMode="auto">
          <a:xfrm>
            <a:off x="466725" y="4724399"/>
            <a:ext cx="1303338" cy="368300"/>
          </a:xfrm>
          <a:prstGeom prst="rect">
            <a:avLst/>
          </a:prstGeom>
          <a:noFill/>
          <a:ln w="9525">
            <a:noFill/>
            <a:miter lim="800000"/>
            <a:headEnd/>
            <a:tailEnd/>
          </a:ln>
        </p:spPr>
        <p:txBody>
          <a:bodyPr wrap="none">
            <a:spAutoFit/>
          </a:bodyPr>
          <a:lstStyle/>
          <a:p>
            <a:r>
              <a:rPr lang="en-US">
                <a:latin typeface="Calibri" pitchFamily="34" charset="0"/>
              </a:rPr>
              <a:t>input image</a:t>
            </a:r>
          </a:p>
        </p:txBody>
      </p:sp>
      <p:sp>
        <p:nvSpPr>
          <p:cNvPr id="222" name="Rectangle 221"/>
          <p:cNvSpPr/>
          <p:nvPr/>
        </p:nvSpPr>
        <p:spPr>
          <a:xfrm>
            <a:off x="613235" y="2647359"/>
            <a:ext cx="612822" cy="609738"/>
          </a:xfrm>
          <a:prstGeom prst="rect">
            <a:avLst/>
          </a:prstGeom>
          <a:noFill/>
          <a:ln w="25400" cmpd="sng">
            <a:solidFill>
              <a:srgbClr val="FFFF00"/>
            </a:solidFill>
          </a:ln>
          <a:effectLst>
            <a:glow rad="50800">
              <a:schemeClr val="tx1">
                <a:alpha val="1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3" name="Slide Number Placeholder 205"/>
          <p:cNvSpPr>
            <a:spLocks noGrp="1"/>
          </p:cNvSpPr>
          <p:nvPr>
            <p:ph type="sldNum" sz="quarter" idx="12"/>
          </p:nvPr>
        </p:nvSpPr>
        <p:spPr>
          <a:xfrm>
            <a:off x="6553200" y="4767263"/>
            <a:ext cx="2133600" cy="273844"/>
          </a:xfrm>
        </p:spPr>
        <p:txBody>
          <a:bodyPr/>
          <a:lstStyle/>
          <a:p>
            <a:pPr>
              <a:defRPr/>
            </a:pPr>
            <a:fld id="{C9D834AA-9078-485F-B296-3D20E2BA1C83}" type="slidenum">
              <a:rPr lang="en-US" smtClean="0"/>
              <a:pPr>
                <a:defRPr/>
              </a:pPr>
              <a:t>11</a:t>
            </a:fld>
            <a:endParaRPr lang="en-US"/>
          </a:p>
        </p:txBody>
      </p:sp>
      <p:sp>
        <p:nvSpPr>
          <p:cNvPr id="224"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11</a:t>
            </a:fld>
            <a:endParaRPr lang="en-US"/>
          </a:p>
        </p:txBody>
      </p:sp>
      <p:sp>
        <p:nvSpPr>
          <p:cNvPr id="225"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11</a:t>
            </a:fld>
            <a:endParaRPr lang="en-US">
              <a:solidFill>
                <a:schemeClr val="bg1"/>
              </a:solidFill>
            </a:endParaRPr>
          </a:p>
        </p:txBody>
      </p:sp>
      <p:sp>
        <p:nvSpPr>
          <p:cNvPr id="226" name="Rounded Rectangle 225"/>
          <p:cNvSpPr>
            <a:spLocks noChangeArrowheads="1"/>
          </p:cNvSpPr>
          <p:nvPr/>
        </p:nvSpPr>
        <p:spPr bwMode="auto">
          <a:xfrm>
            <a:off x="6562725" y="895350"/>
            <a:ext cx="2428875" cy="3916363"/>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grpSp>
        <p:nvGrpSpPr>
          <p:cNvPr id="227" name="Group 149"/>
          <p:cNvGrpSpPr>
            <a:grpSpLocks/>
          </p:cNvGrpSpPr>
          <p:nvPr/>
        </p:nvGrpSpPr>
        <p:grpSpPr bwMode="auto">
          <a:xfrm>
            <a:off x="6977062" y="2665412"/>
            <a:ext cx="1219200" cy="1219200"/>
            <a:chOff x="7220857" y="3679372"/>
            <a:chExt cx="1219200" cy="1219200"/>
          </a:xfrm>
        </p:grpSpPr>
        <p:sp>
          <p:nvSpPr>
            <p:cNvPr id="228" name="Rectangle 227"/>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Rectangle 228"/>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0" name="Rectangle 229"/>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1" name="Rectangle 230"/>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2" name="Rectangle 231"/>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3" name="Rectangle 232"/>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4" name="Rectangle 233"/>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 name="Rectangle 234"/>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6" name="Rectangle 235"/>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Rectangle 236"/>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8" name="Rectangle 237"/>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9" name="Rectangle 238"/>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0" name="Rectangle 239"/>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1" name="Rectangle 240"/>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2" name="Rectangle 241"/>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Rectangle 242"/>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Rectangle 243"/>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Rectangle 244"/>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Rectangle 245"/>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Rectangle 246"/>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Rectangle 247"/>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Rectangle 248"/>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0" name="Rectangle 249"/>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Rectangle 250"/>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2" name="Rectangle 251"/>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3" name="Rectangle 252"/>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4" name="Rectangle 253"/>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Rectangle 254"/>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 name="Rectangle 255"/>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7" name="Rectangle 256"/>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8" name="Rectangle 257"/>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5" name="Rectangle 264"/>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 name="Rectangle 265"/>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Rectangle 266"/>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Rectangle 267"/>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9" name="Rectangle 268"/>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Rectangle 269"/>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1" name="Rectangle 270"/>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2" name="Rectangle 271"/>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3" name="Rectangle 272"/>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Rectangle 273"/>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Rectangle 274"/>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Rectangle 275"/>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 name="Rectangle 276"/>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Rectangle 277"/>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Rectangle 278"/>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Rectangle 279"/>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1" name="Rectangle 280"/>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2" name="Rectangle 281"/>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Rectangle 282"/>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4" name="Rectangle 283"/>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5" name="Rectangle 284"/>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 name="Rectangle 285"/>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7" name="Rectangle 286"/>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8" name="Rectangle 287"/>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9" name="Rectangle 288"/>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0" name="Rectangle 289"/>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1" name="Rectangle 290"/>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92" name="Group 148"/>
          <p:cNvGrpSpPr>
            <a:grpSpLocks/>
          </p:cNvGrpSpPr>
          <p:nvPr/>
        </p:nvGrpSpPr>
        <p:grpSpPr bwMode="auto">
          <a:xfrm>
            <a:off x="7281862" y="1736725"/>
            <a:ext cx="609600" cy="609600"/>
            <a:chOff x="7525657" y="2706915"/>
            <a:chExt cx="609600" cy="609600"/>
          </a:xfrm>
        </p:grpSpPr>
        <p:sp>
          <p:nvSpPr>
            <p:cNvPr id="293" name="Rectangle 292"/>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4" name="Rectangle 293"/>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5" name="Rectangle 294"/>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 name="Rectangle 295"/>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 name="Rectangle 296"/>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8" name="Rectangle 297"/>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9" name="Rectangle 298"/>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0" name="Rectangle 299"/>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1" name="Rectangle 300"/>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2" name="Rectangle 301"/>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3" name="Rectangle 302"/>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4" name="Rectangle 303"/>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5" name="Rectangle 304"/>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6" name="Rectangle 305"/>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 name="Rectangle 306"/>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 name="Rectangle 307"/>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09" name="Group 147"/>
          <p:cNvGrpSpPr>
            <a:grpSpLocks/>
          </p:cNvGrpSpPr>
          <p:nvPr/>
        </p:nvGrpSpPr>
        <p:grpSpPr bwMode="auto">
          <a:xfrm>
            <a:off x="7434262" y="1111250"/>
            <a:ext cx="304800" cy="304800"/>
            <a:chOff x="7678057" y="2126345"/>
            <a:chExt cx="304800" cy="304800"/>
          </a:xfrm>
        </p:grpSpPr>
        <p:sp>
          <p:nvSpPr>
            <p:cNvPr id="310" name="Rectangle 309"/>
            <p:cNvSpPr/>
            <p:nvPr/>
          </p:nvSpPr>
          <p:spPr>
            <a:xfrm>
              <a:off x="76780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1" name="Rectangle 310"/>
            <p:cNvSpPr/>
            <p:nvPr/>
          </p:nvSpPr>
          <p:spPr>
            <a:xfrm>
              <a:off x="78304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2" name="Rectangle 311"/>
            <p:cNvSpPr/>
            <p:nvPr/>
          </p:nvSpPr>
          <p:spPr>
            <a:xfrm>
              <a:off x="76780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3" name="Rectangle 312"/>
            <p:cNvSpPr/>
            <p:nvPr/>
          </p:nvSpPr>
          <p:spPr>
            <a:xfrm>
              <a:off x="78304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14" name="TextBox 150"/>
          <p:cNvSpPr txBox="1">
            <a:spLocks noChangeArrowheads="1"/>
          </p:cNvSpPr>
          <p:nvPr/>
        </p:nvSpPr>
        <p:spPr bwMode="auto">
          <a:xfrm>
            <a:off x="7739062" y="1047750"/>
            <a:ext cx="793750" cy="368300"/>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315" name="TextBox 151"/>
          <p:cNvSpPr txBox="1">
            <a:spLocks noChangeArrowheads="1"/>
          </p:cNvSpPr>
          <p:nvPr/>
        </p:nvSpPr>
        <p:spPr bwMode="auto">
          <a:xfrm>
            <a:off x="7891462" y="1976437"/>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316" name="TextBox 152"/>
          <p:cNvSpPr txBox="1">
            <a:spLocks noChangeArrowheads="1"/>
          </p:cNvSpPr>
          <p:nvPr/>
        </p:nvSpPr>
        <p:spPr bwMode="auto">
          <a:xfrm>
            <a:off x="8197849" y="3514726"/>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sp>
        <p:nvSpPr>
          <p:cNvPr id="317" name="TextBox 153"/>
          <p:cNvSpPr txBox="1">
            <a:spLocks noChangeArrowheads="1"/>
          </p:cNvSpPr>
          <p:nvPr/>
        </p:nvSpPr>
        <p:spPr bwMode="auto">
          <a:xfrm>
            <a:off x="6811168" y="3965348"/>
            <a:ext cx="1931988" cy="646113"/>
          </a:xfrm>
          <a:prstGeom prst="rect">
            <a:avLst/>
          </a:prstGeom>
          <a:noFill/>
          <a:ln w="9525">
            <a:noFill/>
            <a:miter lim="800000"/>
            <a:headEnd/>
            <a:tailEnd/>
          </a:ln>
        </p:spPr>
        <p:txBody>
          <a:bodyPr wrap="none">
            <a:spAutoFit/>
          </a:bodyPr>
          <a:lstStyle/>
          <a:p>
            <a:pPr algn="ctr"/>
            <a:r>
              <a:rPr lang="en-US" b="1" dirty="0">
                <a:latin typeface="Calibri" pitchFamily="34" charset="0"/>
              </a:rPr>
              <a:t>Output</a:t>
            </a:r>
            <a:br>
              <a:rPr lang="en-US" b="1" dirty="0">
                <a:latin typeface="Calibri" pitchFamily="34" charset="0"/>
              </a:rPr>
            </a:br>
            <a:r>
              <a:rPr lang="en-US" b="1" dirty="0" err="1">
                <a:latin typeface="Calibri" pitchFamily="34" charset="0"/>
              </a:rPr>
              <a:t>Laplacian</a:t>
            </a:r>
            <a:r>
              <a:rPr lang="en-US" b="1" dirty="0">
                <a:latin typeface="Calibri" pitchFamily="34" charset="0"/>
              </a:rPr>
              <a:t> pyramid</a:t>
            </a:r>
          </a:p>
        </p:txBody>
      </p:sp>
      <p:cxnSp>
        <p:nvCxnSpPr>
          <p:cNvPr id="221" name="Straight Arrow Connector 67"/>
          <p:cNvCxnSpPr/>
          <p:nvPr/>
        </p:nvCxnSpPr>
        <p:spPr>
          <a:xfrm rot="10800000" flipV="1">
            <a:off x="919646" y="1187449"/>
            <a:ext cx="6590816" cy="1770061"/>
          </a:xfrm>
          <a:prstGeom prst="curvedConnector3">
            <a:avLst>
              <a:gd name="adj1" fmla="val 50000"/>
            </a:avLst>
          </a:prstGeom>
          <a:noFill/>
          <a:ln w="25400" cmpd="sng">
            <a:solidFill>
              <a:srgbClr val="FFFF00"/>
            </a:solidFill>
            <a:headEnd type="oval"/>
            <a:tailEnd type="arrow"/>
          </a:ln>
          <a:effectLst>
            <a:glow rad="50800">
              <a:schemeClr val="tx1">
                <a:alpha val="1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1078873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ight Arrow 230"/>
          <p:cNvSpPr/>
          <p:nvPr/>
        </p:nvSpPr>
        <p:spPr>
          <a:xfrm>
            <a:off x="1752600" y="2900363"/>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026" name="TextBox 120"/>
          <p:cNvSpPr txBox="1">
            <a:spLocks noChangeArrowheads="1"/>
          </p:cNvSpPr>
          <p:nvPr/>
        </p:nvSpPr>
        <p:spPr bwMode="auto">
          <a:xfrm>
            <a:off x="2335980" y="3943350"/>
            <a:ext cx="1778820" cy="646331"/>
          </a:xfrm>
          <a:prstGeom prst="rect">
            <a:avLst/>
          </a:prstGeom>
          <a:noFill/>
          <a:ln w="9525">
            <a:noFill/>
            <a:miter lim="800000"/>
            <a:headEnd/>
            <a:tailEnd/>
          </a:ln>
        </p:spPr>
        <p:txBody>
          <a:bodyPr wrap="none">
            <a:spAutoFit/>
          </a:bodyPr>
          <a:lstStyle/>
          <a:p>
            <a:pPr algn="ctr"/>
            <a:r>
              <a:rPr lang="en-US" dirty="0" smtClean="0">
                <a:solidFill>
                  <a:schemeClr val="bg1"/>
                </a:solidFill>
                <a:latin typeface="Calibri" pitchFamily="34" charset="0"/>
              </a:rPr>
              <a:t>locally processed</a:t>
            </a:r>
          </a:p>
          <a:p>
            <a:pPr algn="ctr"/>
            <a:r>
              <a:rPr lang="en-US" dirty="0" smtClean="0">
                <a:solidFill>
                  <a:schemeClr val="bg1"/>
                </a:solidFill>
                <a:latin typeface="Calibri" pitchFamily="34" charset="0"/>
              </a:rPr>
              <a:t>image</a:t>
            </a:r>
            <a:endParaRPr lang="en-US" dirty="0">
              <a:solidFill>
                <a:schemeClr val="bg1"/>
              </a:solidFill>
              <a:latin typeface="Calibri" pitchFamily="34" charset="0"/>
            </a:endParaRPr>
          </a:p>
        </p:txBody>
      </p:sp>
      <p:sp>
        <p:nvSpPr>
          <p:cNvPr id="129" name="TextBox 128"/>
          <p:cNvSpPr txBox="1"/>
          <p:nvPr/>
        </p:nvSpPr>
        <p:spPr>
          <a:xfrm>
            <a:off x="1118346" y="1740753"/>
            <a:ext cx="1978298" cy="830997"/>
          </a:xfrm>
          <a:prstGeom prst="rect">
            <a:avLst/>
          </a:prstGeom>
          <a:noFill/>
        </p:spPr>
        <p:txBody>
          <a:bodyPr wrap="none" rtlCol="0">
            <a:spAutoFit/>
          </a:bodyPr>
          <a:lstStyle/>
          <a:p>
            <a:pPr algn="ctr"/>
            <a:r>
              <a:rPr lang="en-US" sz="2400" dirty="0" smtClean="0">
                <a:solidFill>
                  <a:schemeClr val="bg1"/>
                </a:solidFill>
              </a:rPr>
              <a:t>Local contrast </a:t>
            </a:r>
          </a:p>
          <a:p>
            <a:pPr algn="ctr"/>
            <a:r>
              <a:rPr lang="en-US" sz="2400" dirty="0" smtClean="0">
                <a:solidFill>
                  <a:schemeClr val="bg1"/>
                </a:solidFill>
              </a:rPr>
              <a:t>manipulation</a:t>
            </a:r>
            <a:endParaRPr lang="en-US" sz="2400" dirty="0">
              <a:solidFill>
                <a:schemeClr val="bg1"/>
              </a:solidFill>
            </a:endParaRPr>
          </a:p>
        </p:txBody>
      </p:sp>
      <p:sp>
        <p:nvSpPr>
          <p:cNvPr id="43009" name="Title 43008"/>
          <p:cNvSpPr>
            <a:spLocks noGrp="1"/>
          </p:cNvSpPr>
          <p:nvPr>
            <p:ph type="title"/>
          </p:nvPr>
        </p:nvSpPr>
        <p:spPr/>
        <p:txBody>
          <a:bodyPr/>
          <a:lstStyle/>
          <a:p>
            <a:endParaRPr lang="en-US">
              <a:solidFill>
                <a:schemeClr val="bg1"/>
              </a:solidFill>
            </a:endParaRPr>
          </a:p>
        </p:txBody>
      </p:sp>
      <p:sp>
        <p:nvSpPr>
          <p:cNvPr id="130"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Background on Local </a:t>
            </a:r>
            <a:r>
              <a:rPr lang="en-US" dirty="0" err="1" smtClean="0">
                <a:solidFill>
                  <a:schemeClr val="bg1"/>
                </a:solidFill>
              </a:rPr>
              <a:t>Laplacian</a:t>
            </a:r>
            <a:r>
              <a:rPr lang="en-US" dirty="0" smtClean="0">
                <a:solidFill>
                  <a:schemeClr val="bg1"/>
                </a:solidFill>
              </a:rPr>
              <a:t> Filters</a:t>
            </a:r>
            <a:endParaRPr lang="en-US" dirty="0">
              <a:solidFill>
                <a:schemeClr val="bg1"/>
              </a:solidFill>
            </a:endParaRPr>
          </a:p>
        </p:txBody>
      </p:sp>
      <p:sp>
        <p:nvSpPr>
          <p:cNvPr id="113" name="TextBox 156"/>
          <p:cNvSpPr txBox="1">
            <a:spLocks noChangeArrowheads="1"/>
          </p:cNvSpPr>
          <p:nvPr/>
        </p:nvSpPr>
        <p:spPr bwMode="auto">
          <a:xfrm>
            <a:off x="525558" y="3943350"/>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pic>
        <p:nvPicPr>
          <p:cNvPr id="115" name="Picture 155"/>
          <p:cNvPicPr>
            <a:picLocks noChangeAspect="1"/>
          </p:cNvPicPr>
          <p:nvPr/>
        </p:nvPicPr>
        <p:blipFill>
          <a:blip r:embed="rId3"/>
          <a:srcRect/>
          <a:stretch>
            <a:fillRect/>
          </a:stretch>
        </p:blipFill>
        <p:spPr bwMode="auto">
          <a:xfrm>
            <a:off x="609600" y="2647950"/>
            <a:ext cx="1225550" cy="1219200"/>
          </a:xfrm>
          <a:prstGeom prst="rect">
            <a:avLst/>
          </a:prstGeom>
          <a:noFill/>
          <a:ln w="9525">
            <a:noFill/>
            <a:miter lim="800000"/>
            <a:headEnd/>
            <a:tailEnd/>
          </a:ln>
        </p:spPr>
      </p:pic>
      <p:pic>
        <p:nvPicPr>
          <p:cNvPr id="230" name="Picture 12" descr="no_mask.png"/>
          <p:cNvPicPr>
            <a:picLocks noChangeAspect="1"/>
          </p:cNvPicPr>
          <p:nvPr/>
        </p:nvPicPr>
        <p:blipFill>
          <a:blip r:embed="rId4"/>
          <a:srcRect/>
          <a:stretch>
            <a:fillRect/>
          </a:stretch>
        </p:blipFill>
        <p:spPr bwMode="auto">
          <a:xfrm>
            <a:off x="2583241" y="2647950"/>
            <a:ext cx="1228386" cy="1221382"/>
          </a:xfrm>
          <a:prstGeom prst="rect">
            <a:avLst/>
          </a:prstGeom>
          <a:noFill/>
          <a:ln w="9525">
            <a:noFill/>
            <a:miter lim="800000"/>
            <a:headEnd/>
            <a:tailEnd/>
          </a:ln>
        </p:spPr>
      </p:pic>
      <p:sp>
        <p:nvSpPr>
          <p:cNvPr id="229" name="L-Shape 228"/>
          <p:cNvSpPr/>
          <p:nvPr/>
        </p:nvSpPr>
        <p:spPr>
          <a:xfrm rot="16200000">
            <a:off x="2587835" y="2643357"/>
            <a:ext cx="1219201" cy="1228385"/>
          </a:xfrm>
          <a:prstGeom prst="corner">
            <a:avLst>
              <a:gd name="adj1" fmla="val 50000"/>
              <a:gd name="adj2" fmla="val 54241"/>
            </a:avLst>
          </a:prstGeom>
          <a:solidFill>
            <a:schemeClr val="bg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Slide Number Placeholder 205"/>
          <p:cNvSpPr>
            <a:spLocks noGrp="1"/>
          </p:cNvSpPr>
          <p:nvPr>
            <p:ph type="sldNum" sz="quarter" idx="12"/>
          </p:nvPr>
        </p:nvSpPr>
        <p:spPr>
          <a:xfrm>
            <a:off x="6553200" y="4767263"/>
            <a:ext cx="2133600" cy="273844"/>
          </a:xfrm>
        </p:spPr>
        <p:txBody>
          <a:bodyPr/>
          <a:lstStyle/>
          <a:p>
            <a:pPr>
              <a:defRPr/>
            </a:pPr>
            <a:fld id="{C9D834AA-9078-485F-B296-3D20E2BA1C83}" type="slidenum">
              <a:rPr lang="en-US" smtClean="0"/>
              <a:pPr>
                <a:defRPr/>
              </a:pPr>
              <a:t>12</a:t>
            </a:fld>
            <a:endParaRPr lang="en-US"/>
          </a:p>
        </p:txBody>
      </p:sp>
      <p:sp>
        <p:nvSpPr>
          <p:cNvPr id="238"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12</a:t>
            </a:fld>
            <a:endParaRPr lang="en-US"/>
          </a:p>
        </p:txBody>
      </p:sp>
      <p:sp>
        <p:nvSpPr>
          <p:cNvPr id="239"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12</a:t>
            </a:fld>
            <a:endParaRPr lang="en-US">
              <a:solidFill>
                <a:schemeClr val="bg1"/>
              </a:solidFill>
            </a:endParaRPr>
          </a:p>
        </p:txBody>
      </p:sp>
      <p:sp>
        <p:nvSpPr>
          <p:cNvPr id="240" name="Rounded Rectangle 239"/>
          <p:cNvSpPr>
            <a:spLocks noChangeArrowheads="1"/>
          </p:cNvSpPr>
          <p:nvPr/>
        </p:nvSpPr>
        <p:spPr bwMode="auto">
          <a:xfrm>
            <a:off x="6562725" y="895350"/>
            <a:ext cx="2428875" cy="3916363"/>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grpSp>
        <p:nvGrpSpPr>
          <p:cNvPr id="241" name="Group 149"/>
          <p:cNvGrpSpPr>
            <a:grpSpLocks/>
          </p:cNvGrpSpPr>
          <p:nvPr/>
        </p:nvGrpSpPr>
        <p:grpSpPr bwMode="auto">
          <a:xfrm>
            <a:off x="6977062" y="2665412"/>
            <a:ext cx="1219200" cy="1219200"/>
            <a:chOff x="7220857" y="3679372"/>
            <a:chExt cx="1219200" cy="1219200"/>
          </a:xfrm>
        </p:grpSpPr>
        <p:sp>
          <p:nvSpPr>
            <p:cNvPr id="242" name="Rectangle 241"/>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Rectangle 242"/>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Rectangle 243"/>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Rectangle 244"/>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Rectangle 245"/>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Rectangle 246"/>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Rectangle 247"/>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Rectangle 248"/>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0" name="Rectangle 249"/>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Rectangle 250"/>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2" name="Rectangle 251"/>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3" name="Rectangle 252"/>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4" name="Rectangle 253"/>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Rectangle 254"/>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 name="Rectangle 255"/>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7" name="Rectangle 256"/>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8" name="Rectangle 257"/>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5" name="Rectangle 264"/>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 name="Rectangle 265"/>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Rectangle 266"/>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Rectangle 267"/>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9" name="Rectangle 268"/>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Rectangle 269"/>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1" name="Rectangle 270"/>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2" name="Rectangle 271"/>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3" name="Rectangle 272"/>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Rectangle 273"/>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Rectangle 274"/>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Rectangle 275"/>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 name="Rectangle 276"/>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Rectangle 277"/>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Rectangle 278"/>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Rectangle 279"/>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1" name="Rectangle 280"/>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2" name="Rectangle 281"/>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Rectangle 282"/>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4" name="Rectangle 283"/>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5" name="Rectangle 284"/>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 name="Rectangle 285"/>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7" name="Rectangle 286"/>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8" name="Rectangle 287"/>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9" name="Rectangle 288"/>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0" name="Rectangle 289"/>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1" name="Rectangle 290"/>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2" name="Rectangle 291"/>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3" name="Rectangle 292"/>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4" name="Rectangle 293"/>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5" name="Rectangle 294"/>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 name="Rectangle 295"/>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 name="Rectangle 296"/>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8" name="Rectangle 297"/>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9" name="Rectangle 298"/>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0" name="Rectangle 299"/>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1" name="Rectangle 300"/>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2" name="Rectangle 301"/>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3" name="Rectangle 302"/>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4" name="Rectangle 303"/>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5" name="Rectangle 304"/>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06" name="Group 148"/>
          <p:cNvGrpSpPr>
            <a:grpSpLocks/>
          </p:cNvGrpSpPr>
          <p:nvPr/>
        </p:nvGrpSpPr>
        <p:grpSpPr bwMode="auto">
          <a:xfrm>
            <a:off x="7281862" y="1736725"/>
            <a:ext cx="609600" cy="609600"/>
            <a:chOff x="7525657" y="2706915"/>
            <a:chExt cx="609600" cy="609600"/>
          </a:xfrm>
        </p:grpSpPr>
        <p:sp>
          <p:nvSpPr>
            <p:cNvPr id="307" name="Rectangle 306"/>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 name="Rectangle 307"/>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9" name="Rectangle 308"/>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0" name="Rectangle 309"/>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1" name="Rectangle 310"/>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2" name="Rectangle 311"/>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3" name="Rectangle 312"/>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4" name="Rectangle 313"/>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5" name="Rectangle 314"/>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6" name="Rectangle 315"/>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 name="Rectangle 316"/>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8" name="Rectangle 317"/>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9" name="Rectangle 318"/>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0" name="Rectangle 319"/>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1" name="Rectangle 320"/>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2" name="Rectangle 321"/>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23" name="Group 147"/>
          <p:cNvGrpSpPr>
            <a:grpSpLocks/>
          </p:cNvGrpSpPr>
          <p:nvPr/>
        </p:nvGrpSpPr>
        <p:grpSpPr bwMode="auto">
          <a:xfrm>
            <a:off x="7434262" y="1111250"/>
            <a:ext cx="304800" cy="304800"/>
            <a:chOff x="7678057" y="2126345"/>
            <a:chExt cx="304800" cy="304800"/>
          </a:xfrm>
        </p:grpSpPr>
        <p:sp>
          <p:nvSpPr>
            <p:cNvPr id="324" name="Rectangle 323"/>
            <p:cNvSpPr/>
            <p:nvPr/>
          </p:nvSpPr>
          <p:spPr>
            <a:xfrm>
              <a:off x="76780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5" name="Rectangle 324"/>
            <p:cNvSpPr/>
            <p:nvPr/>
          </p:nvSpPr>
          <p:spPr>
            <a:xfrm>
              <a:off x="78304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6" name="Rectangle 325"/>
            <p:cNvSpPr/>
            <p:nvPr/>
          </p:nvSpPr>
          <p:spPr>
            <a:xfrm>
              <a:off x="76780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 name="Rectangle 326"/>
            <p:cNvSpPr/>
            <p:nvPr/>
          </p:nvSpPr>
          <p:spPr>
            <a:xfrm>
              <a:off x="78304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28" name="TextBox 150"/>
          <p:cNvSpPr txBox="1">
            <a:spLocks noChangeArrowheads="1"/>
          </p:cNvSpPr>
          <p:nvPr/>
        </p:nvSpPr>
        <p:spPr bwMode="auto">
          <a:xfrm>
            <a:off x="7739062" y="1047750"/>
            <a:ext cx="793750" cy="368300"/>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329" name="TextBox 151"/>
          <p:cNvSpPr txBox="1">
            <a:spLocks noChangeArrowheads="1"/>
          </p:cNvSpPr>
          <p:nvPr/>
        </p:nvSpPr>
        <p:spPr bwMode="auto">
          <a:xfrm>
            <a:off x="7891462" y="1976437"/>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330" name="TextBox 152"/>
          <p:cNvSpPr txBox="1">
            <a:spLocks noChangeArrowheads="1"/>
          </p:cNvSpPr>
          <p:nvPr/>
        </p:nvSpPr>
        <p:spPr bwMode="auto">
          <a:xfrm>
            <a:off x="8197849" y="3514726"/>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sp>
        <p:nvSpPr>
          <p:cNvPr id="331" name="TextBox 153"/>
          <p:cNvSpPr txBox="1">
            <a:spLocks noChangeArrowheads="1"/>
          </p:cNvSpPr>
          <p:nvPr/>
        </p:nvSpPr>
        <p:spPr bwMode="auto">
          <a:xfrm>
            <a:off x="6811168" y="3965348"/>
            <a:ext cx="1931988" cy="646113"/>
          </a:xfrm>
          <a:prstGeom prst="rect">
            <a:avLst/>
          </a:prstGeom>
          <a:noFill/>
          <a:ln w="9525">
            <a:noFill/>
            <a:miter lim="800000"/>
            <a:headEnd/>
            <a:tailEnd/>
          </a:ln>
        </p:spPr>
        <p:txBody>
          <a:bodyPr wrap="none">
            <a:spAutoFit/>
          </a:bodyPr>
          <a:lstStyle/>
          <a:p>
            <a:pPr algn="ctr"/>
            <a:r>
              <a:rPr lang="en-US" b="1" dirty="0">
                <a:latin typeface="Calibri" pitchFamily="34" charset="0"/>
              </a:rPr>
              <a:t>Output</a:t>
            </a:r>
            <a:br>
              <a:rPr lang="en-US" b="1" dirty="0">
                <a:latin typeface="Calibri" pitchFamily="34" charset="0"/>
              </a:rPr>
            </a:br>
            <a:r>
              <a:rPr lang="en-US" b="1" dirty="0" err="1">
                <a:latin typeface="Calibri" pitchFamily="34" charset="0"/>
              </a:rPr>
              <a:t>Laplacian</a:t>
            </a:r>
            <a:r>
              <a:rPr lang="en-US" b="1" dirty="0">
                <a:latin typeface="Calibri" pitchFamily="34" charset="0"/>
              </a:rPr>
              <a:t> pyramid</a:t>
            </a:r>
          </a:p>
        </p:txBody>
      </p:sp>
    </p:spTree>
    <p:extLst>
      <p:ext uri="{BB962C8B-B14F-4D97-AF65-F5344CB8AC3E}">
        <p14:creationId xmlns:p14="http://schemas.microsoft.com/office/powerpoint/2010/main" val="2106039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chemeClr val="bg1"/>
              </a:solidFill>
            </a:endParaRPr>
          </a:p>
        </p:txBody>
      </p:sp>
      <p:cxnSp>
        <p:nvCxnSpPr>
          <p:cNvPr id="4" name="Straight Arrow Connector 3"/>
          <p:cNvCxnSpPr>
            <a:cxnSpLocks noChangeShapeType="1"/>
          </p:cNvCxnSpPr>
          <p:nvPr/>
        </p:nvCxnSpPr>
        <p:spPr bwMode="auto">
          <a:xfrm flipV="1">
            <a:off x="3810000" y="3206482"/>
            <a:ext cx="1724708" cy="1412881"/>
          </a:xfrm>
          <a:prstGeom prst="straightConnector1">
            <a:avLst/>
          </a:prstGeom>
          <a:noFill/>
          <a:ln w="25400" cap="rnd" algn="ctr">
            <a:solidFill>
              <a:srgbClr val="969696"/>
            </a:solidFill>
            <a:prstDash val="sysDot"/>
            <a:round/>
            <a:headEnd/>
            <a:tailEnd/>
          </a:ln>
        </p:spPr>
      </p:cxnSp>
      <p:cxnSp>
        <p:nvCxnSpPr>
          <p:cNvPr id="5" name="Straight Arrow Connector 4"/>
          <p:cNvCxnSpPr/>
          <p:nvPr/>
        </p:nvCxnSpPr>
        <p:spPr bwMode="auto">
          <a:xfrm flipV="1">
            <a:off x="3667580" y="46509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bwMode="auto">
          <a:xfrm flipV="1">
            <a:off x="3807152" y="3149753"/>
            <a:ext cx="2848" cy="16528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Freeform 203"/>
          <p:cNvSpPr>
            <a:spLocks/>
          </p:cNvSpPr>
          <p:nvPr/>
        </p:nvSpPr>
        <p:spPr bwMode="auto">
          <a:xfrm rot="16200000" flipV="1">
            <a:off x="3981390" y="3075832"/>
            <a:ext cx="1381927" cy="1724708"/>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bg1"/>
            </a:solidFill>
            <a:round/>
            <a:headEnd/>
            <a:tailEnd/>
          </a:ln>
          <a:effectLst/>
        </p:spPr>
        <p:txBody>
          <a:bodyPr/>
          <a:lstStyle/>
          <a:p>
            <a:endParaRPr lang="en-US"/>
          </a:p>
        </p:txBody>
      </p:sp>
      <p:sp>
        <p:nvSpPr>
          <p:cNvPr id="8"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Background on Local </a:t>
            </a:r>
            <a:r>
              <a:rPr lang="en-US" dirty="0" err="1" smtClean="0">
                <a:solidFill>
                  <a:schemeClr val="bg1"/>
                </a:solidFill>
              </a:rPr>
              <a:t>Laplacian</a:t>
            </a:r>
            <a:r>
              <a:rPr lang="en-US" dirty="0" smtClean="0">
                <a:solidFill>
                  <a:schemeClr val="bg1"/>
                </a:solidFill>
              </a:rPr>
              <a:t> Filters</a:t>
            </a:r>
            <a:endParaRPr lang="en-US" dirty="0">
              <a:solidFill>
                <a:schemeClr val="bg1"/>
              </a:solidFill>
            </a:endParaRPr>
          </a:p>
        </p:txBody>
      </p:sp>
      <p:cxnSp>
        <p:nvCxnSpPr>
          <p:cNvPr id="10" name="Straight Arrow Connector 9"/>
          <p:cNvCxnSpPr>
            <a:cxnSpLocks noChangeShapeType="1"/>
          </p:cNvCxnSpPr>
          <p:nvPr/>
        </p:nvCxnSpPr>
        <p:spPr bwMode="auto">
          <a:xfrm flipV="1">
            <a:off x="4631701" y="3105150"/>
            <a:ext cx="0" cy="1836188"/>
          </a:xfrm>
          <a:prstGeom prst="straightConnector1">
            <a:avLst/>
          </a:prstGeom>
          <a:noFill/>
          <a:ln w="76200" cap="rnd" algn="ctr">
            <a:solidFill>
              <a:schemeClr val="bg1">
                <a:lumMod val="50000"/>
              </a:schemeClr>
            </a:solidFill>
            <a:prstDash val="sysDot"/>
            <a:round/>
            <a:headEnd/>
            <a:tailEnd/>
          </a:ln>
        </p:spPr>
      </p:cxnSp>
      <p:cxnSp>
        <p:nvCxnSpPr>
          <p:cNvPr id="14" name="Straight Arrow Connector 13"/>
          <p:cNvCxnSpPr/>
          <p:nvPr/>
        </p:nvCxnSpPr>
        <p:spPr>
          <a:xfrm flipV="1">
            <a:off x="2816926" y="4802637"/>
            <a:ext cx="1672524" cy="13463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14400" y="3129975"/>
            <a:ext cx="1075936" cy="584775"/>
          </a:xfrm>
          <a:prstGeom prst="rect">
            <a:avLst/>
          </a:prstGeom>
          <a:noFill/>
        </p:spPr>
        <p:txBody>
          <a:bodyPr wrap="none" rtlCol="0">
            <a:spAutoFit/>
          </a:bodyPr>
          <a:lstStyle/>
          <a:p>
            <a:r>
              <a:rPr lang="en-US" sz="3200" dirty="0" smtClean="0">
                <a:solidFill>
                  <a:schemeClr val="bg1"/>
                </a:solidFill>
              </a:rPr>
              <a:t>Input</a:t>
            </a:r>
            <a:endParaRPr lang="en-US" sz="3200" dirty="0">
              <a:solidFill>
                <a:schemeClr val="bg1"/>
              </a:solidFill>
            </a:endParaRPr>
          </a:p>
        </p:txBody>
      </p:sp>
      <p:sp>
        <p:nvSpPr>
          <p:cNvPr id="20" name="TextBox 19"/>
          <p:cNvSpPr txBox="1"/>
          <p:nvPr/>
        </p:nvSpPr>
        <p:spPr>
          <a:xfrm>
            <a:off x="6930744" y="3190872"/>
            <a:ext cx="1382110" cy="584775"/>
          </a:xfrm>
          <a:prstGeom prst="rect">
            <a:avLst/>
          </a:prstGeom>
          <a:noFill/>
        </p:spPr>
        <p:txBody>
          <a:bodyPr wrap="none" rtlCol="0">
            <a:spAutoFit/>
          </a:bodyPr>
          <a:lstStyle/>
          <a:p>
            <a:r>
              <a:rPr lang="en-US" sz="3200" dirty="0" smtClean="0">
                <a:solidFill>
                  <a:schemeClr val="bg1"/>
                </a:solidFill>
              </a:rPr>
              <a:t>Output</a:t>
            </a:r>
            <a:endParaRPr lang="en-US" sz="3200" dirty="0">
              <a:solidFill>
                <a:schemeClr val="bg1"/>
              </a:solidFill>
            </a:endParaRPr>
          </a:p>
        </p:txBody>
      </p:sp>
      <p:sp>
        <p:nvSpPr>
          <p:cNvPr id="21" name="TextBox 20"/>
          <p:cNvSpPr txBox="1"/>
          <p:nvPr/>
        </p:nvSpPr>
        <p:spPr>
          <a:xfrm>
            <a:off x="746950" y="4552950"/>
            <a:ext cx="1486112" cy="584775"/>
          </a:xfrm>
          <a:prstGeom prst="rect">
            <a:avLst/>
          </a:prstGeom>
          <a:noFill/>
        </p:spPr>
        <p:txBody>
          <a:bodyPr wrap="none" rtlCol="0">
            <a:spAutoFit/>
          </a:bodyPr>
          <a:lstStyle/>
          <a:p>
            <a:r>
              <a:rPr lang="en-US" sz="3200" dirty="0" smtClean="0">
                <a:solidFill>
                  <a:schemeClr val="bg1"/>
                </a:solidFill>
              </a:rPr>
              <a:t>average</a:t>
            </a:r>
            <a:endParaRPr lang="en-US" sz="3200" dirty="0">
              <a:solidFill>
                <a:schemeClr val="bg1"/>
              </a:solidFill>
            </a:endParaRPr>
          </a:p>
        </p:txBody>
      </p:sp>
      <p:cxnSp>
        <p:nvCxnSpPr>
          <p:cNvPr id="22" name="Straight Arrow Connector 21"/>
          <p:cNvCxnSpPr/>
          <p:nvPr/>
        </p:nvCxnSpPr>
        <p:spPr>
          <a:xfrm>
            <a:off x="1523999" y="3639473"/>
            <a:ext cx="1" cy="380077"/>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752240" y="4400550"/>
            <a:ext cx="1262077" cy="830997"/>
          </a:xfrm>
          <a:prstGeom prst="rect">
            <a:avLst/>
          </a:prstGeom>
          <a:noFill/>
        </p:spPr>
        <p:txBody>
          <a:bodyPr wrap="none" rtlCol="0">
            <a:spAutoFit/>
          </a:bodyPr>
          <a:lstStyle/>
          <a:p>
            <a:r>
              <a:rPr lang="en-US" sz="2400" dirty="0">
                <a:solidFill>
                  <a:schemeClr val="bg1"/>
                </a:solidFill>
              </a:rPr>
              <a:t>Input </a:t>
            </a:r>
            <a:endParaRPr lang="en-US" sz="2400" dirty="0" smtClean="0">
              <a:solidFill>
                <a:schemeClr val="bg1"/>
              </a:solidFill>
            </a:endParaRPr>
          </a:p>
          <a:p>
            <a:r>
              <a:rPr lang="en-US" sz="2400" dirty="0" smtClean="0">
                <a:solidFill>
                  <a:schemeClr val="bg1"/>
                </a:solidFill>
              </a:rPr>
              <a:t>intensity</a:t>
            </a:r>
            <a:endParaRPr lang="en-US" sz="2400" dirty="0">
              <a:solidFill>
                <a:schemeClr val="bg1"/>
              </a:solidFill>
            </a:endParaRPr>
          </a:p>
        </p:txBody>
      </p:sp>
      <p:sp>
        <p:nvSpPr>
          <p:cNvPr id="30" name="TextBox 29"/>
          <p:cNvSpPr txBox="1"/>
          <p:nvPr/>
        </p:nvSpPr>
        <p:spPr>
          <a:xfrm>
            <a:off x="2460651" y="2998514"/>
            <a:ext cx="1262077" cy="830997"/>
          </a:xfrm>
          <a:prstGeom prst="rect">
            <a:avLst/>
          </a:prstGeom>
          <a:noFill/>
        </p:spPr>
        <p:txBody>
          <a:bodyPr wrap="none" rtlCol="0">
            <a:spAutoFit/>
          </a:bodyPr>
          <a:lstStyle/>
          <a:p>
            <a:r>
              <a:rPr lang="en-US" sz="2400" dirty="0" smtClean="0">
                <a:solidFill>
                  <a:schemeClr val="bg1"/>
                </a:solidFill>
              </a:rPr>
              <a:t>Output </a:t>
            </a:r>
          </a:p>
          <a:p>
            <a:r>
              <a:rPr lang="en-US" sz="2400" dirty="0" smtClean="0">
                <a:solidFill>
                  <a:schemeClr val="bg1"/>
                </a:solidFill>
              </a:rPr>
              <a:t>intensity</a:t>
            </a:r>
            <a:endParaRPr lang="en-US" sz="2400" dirty="0">
              <a:solidFill>
                <a:schemeClr val="bg1"/>
              </a:solidFill>
            </a:endParaRPr>
          </a:p>
        </p:txBody>
      </p:sp>
      <p:cxnSp>
        <p:nvCxnSpPr>
          <p:cNvPr id="33" name="Straight Arrow Connector 32"/>
          <p:cNvCxnSpPr/>
          <p:nvPr/>
        </p:nvCxnSpPr>
        <p:spPr>
          <a:xfrm>
            <a:off x="3609292" y="1916430"/>
            <a:ext cx="1925417" cy="0"/>
          </a:xfrm>
          <a:prstGeom prst="straightConnector1">
            <a:avLst/>
          </a:prstGeom>
          <a:ln w="7620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4533900" y="2085975"/>
            <a:ext cx="0" cy="735330"/>
          </a:xfrm>
          <a:prstGeom prst="straightConnector1">
            <a:avLst/>
          </a:prstGeom>
          <a:ln w="7620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5050397"/>
            <a:ext cx="2505518" cy="1870712"/>
          </a:xfrm>
          <a:prstGeom prst="rect">
            <a:avLst/>
          </a:prstGeom>
        </p:spPr>
      </p:pic>
      <p:sp>
        <p:nvSpPr>
          <p:cNvPr id="57" name="Oval 56"/>
          <p:cNvSpPr/>
          <p:nvPr/>
        </p:nvSpPr>
        <p:spPr>
          <a:xfrm>
            <a:off x="4234202" y="3790950"/>
            <a:ext cx="794998" cy="332029"/>
          </a:xfrm>
          <a:prstGeom prst="ellipse">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612" y="1051812"/>
            <a:ext cx="2139131" cy="2129538"/>
          </a:xfrm>
          <a:prstGeom prst="rect">
            <a:avLst/>
          </a:prstGeom>
        </p:spPr>
      </p:pic>
      <p:pic>
        <p:nvPicPr>
          <p:cNvPr id="32" name="Picture 155"/>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37500" t="19164" r="37500" b="55836"/>
          <a:stretch/>
        </p:blipFill>
        <p:spPr bwMode="auto">
          <a:xfrm>
            <a:off x="311408" y="971550"/>
            <a:ext cx="2140629" cy="2129538"/>
          </a:xfrm>
          <a:prstGeom prst="rect">
            <a:avLst/>
          </a:prstGeom>
          <a:noFill/>
          <a:ln>
            <a:noFill/>
          </a:ln>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7869" y="1825935"/>
            <a:ext cx="2140629" cy="2131029"/>
          </a:xfrm>
          <a:prstGeom prst="rect">
            <a:avLst/>
          </a:prstGeom>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6121" y="1698482"/>
            <a:ext cx="2140629" cy="2131029"/>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7267" y="4055904"/>
            <a:ext cx="585478" cy="585478"/>
          </a:xfrm>
          <a:prstGeom prst="rect">
            <a:avLst/>
          </a:prstGeom>
        </p:spPr>
      </p:pic>
      <p:sp>
        <p:nvSpPr>
          <p:cNvPr id="28" name="Oval 27"/>
          <p:cNvSpPr/>
          <p:nvPr/>
        </p:nvSpPr>
        <p:spPr>
          <a:xfrm rot="18885141">
            <a:off x="123073" y="1727757"/>
            <a:ext cx="2436627" cy="736511"/>
          </a:xfrm>
          <a:prstGeom prst="ellipse">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rot="18885141">
            <a:off x="6303863" y="1751847"/>
            <a:ext cx="2436627" cy="736511"/>
          </a:xfrm>
          <a:prstGeom prst="ellipse">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85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21" grpId="0"/>
      <p:bldP spid="29" grpId="0"/>
      <p:bldP spid="30" grpId="0"/>
      <p:bldP spid="57" grpId="0" animBg="1"/>
      <p:bldP spid="28"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199"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Background on Local </a:t>
            </a:r>
            <a:r>
              <a:rPr lang="en-US" dirty="0" err="1" smtClean="0">
                <a:solidFill>
                  <a:schemeClr val="bg1"/>
                </a:solidFill>
              </a:rPr>
              <a:t>Laplacian</a:t>
            </a:r>
            <a:r>
              <a:rPr lang="en-US" dirty="0" smtClean="0">
                <a:solidFill>
                  <a:schemeClr val="bg1"/>
                </a:solidFill>
              </a:rPr>
              <a:t> Filters</a:t>
            </a:r>
            <a:endParaRPr lang="en-US" dirty="0">
              <a:solidFill>
                <a:schemeClr val="bg1"/>
              </a:solidFill>
            </a:endParaRPr>
          </a:p>
        </p:txBody>
      </p:sp>
      <p:sp>
        <p:nvSpPr>
          <p:cNvPr id="201" name="TextBox 120"/>
          <p:cNvSpPr txBox="1">
            <a:spLocks noChangeArrowheads="1"/>
          </p:cNvSpPr>
          <p:nvPr/>
        </p:nvSpPr>
        <p:spPr bwMode="auto">
          <a:xfrm>
            <a:off x="2308024" y="4088606"/>
            <a:ext cx="1778820" cy="646331"/>
          </a:xfrm>
          <a:prstGeom prst="rect">
            <a:avLst/>
          </a:prstGeom>
          <a:noFill/>
          <a:ln w="9525">
            <a:noFill/>
            <a:miter lim="800000"/>
            <a:headEnd/>
            <a:tailEnd/>
          </a:ln>
        </p:spPr>
        <p:txBody>
          <a:bodyPr wrap="none">
            <a:spAutoFit/>
          </a:bodyPr>
          <a:lstStyle/>
          <a:p>
            <a:pPr algn="ctr"/>
            <a:r>
              <a:rPr lang="en-US" dirty="0" smtClean="0">
                <a:latin typeface="Calibri" pitchFamily="34" charset="0"/>
              </a:rPr>
              <a:t>locally processed</a:t>
            </a:r>
          </a:p>
          <a:p>
            <a:pPr algn="ctr"/>
            <a:r>
              <a:rPr lang="en-US" dirty="0" smtClean="0">
                <a:latin typeface="Calibri" pitchFamily="34" charset="0"/>
              </a:rPr>
              <a:t>image</a:t>
            </a:r>
            <a:endParaRPr lang="en-US" dirty="0">
              <a:latin typeface="Calibri" pitchFamily="34" charset="0"/>
            </a:endParaRPr>
          </a:p>
        </p:txBody>
      </p:sp>
      <p:sp>
        <p:nvSpPr>
          <p:cNvPr id="202" name="Right Arrow 201"/>
          <p:cNvSpPr/>
          <p:nvPr/>
        </p:nvSpPr>
        <p:spPr>
          <a:xfrm>
            <a:off x="1752600" y="2900363"/>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3" name="TextBox 120"/>
          <p:cNvSpPr txBox="1">
            <a:spLocks noChangeArrowheads="1"/>
          </p:cNvSpPr>
          <p:nvPr/>
        </p:nvSpPr>
        <p:spPr bwMode="auto">
          <a:xfrm>
            <a:off x="2335980" y="3943350"/>
            <a:ext cx="1778820" cy="646331"/>
          </a:xfrm>
          <a:prstGeom prst="rect">
            <a:avLst/>
          </a:prstGeom>
          <a:noFill/>
          <a:ln w="9525">
            <a:noFill/>
            <a:miter lim="800000"/>
            <a:headEnd/>
            <a:tailEnd/>
          </a:ln>
        </p:spPr>
        <p:txBody>
          <a:bodyPr wrap="none">
            <a:spAutoFit/>
          </a:bodyPr>
          <a:lstStyle/>
          <a:p>
            <a:pPr algn="ctr"/>
            <a:r>
              <a:rPr lang="en-US" dirty="0" smtClean="0">
                <a:solidFill>
                  <a:schemeClr val="bg1"/>
                </a:solidFill>
                <a:latin typeface="Calibri" pitchFamily="34" charset="0"/>
              </a:rPr>
              <a:t>locally processed</a:t>
            </a:r>
          </a:p>
          <a:p>
            <a:pPr algn="ctr"/>
            <a:r>
              <a:rPr lang="en-US" dirty="0" smtClean="0">
                <a:solidFill>
                  <a:schemeClr val="bg1"/>
                </a:solidFill>
                <a:latin typeface="Calibri" pitchFamily="34" charset="0"/>
              </a:rPr>
              <a:t>image</a:t>
            </a:r>
            <a:endParaRPr lang="en-US" dirty="0">
              <a:solidFill>
                <a:schemeClr val="bg1"/>
              </a:solidFill>
              <a:latin typeface="Calibri" pitchFamily="34" charset="0"/>
            </a:endParaRPr>
          </a:p>
        </p:txBody>
      </p:sp>
      <p:sp>
        <p:nvSpPr>
          <p:cNvPr id="212" name="TextBox 156"/>
          <p:cNvSpPr txBox="1">
            <a:spLocks noChangeArrowheads="1"/>
          </p:cNvSpPr>
          <p:nvPr/>
        </p:nvSpPr>
        <p:spPr bwMode="auto">
          <a:xfrm>
            <a:off x="525558" y="3943350"/>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pic>
        <p:nvPicPr>
          <p:cNvPr id="214" name="Picture 155"/>
          <p:cNvPicPr>
            <a:picLocks noChangeAspect="1"/>
          </p:cNvPicPr>
          <p:nvPr/>
        </p:nvPicPr>
        <p:blipFill>
          <a:blip r:embed="rId3"/>
          <a:srcRect/>
          <a:stretch>
            <a:fillRect/>
          </a:stretch>
        </p:blipFill>
        <p:spPr bwMode="auto">
          <a:xfrm>
            <a:off x="609600" y="2647950"/>
            <a:ext cx="1225550" cy="1219200"/>
          </a:xfrm>
          <a:prstGeom prst="rect">
            <a:avLst/>
          </a:prstGeom>
          <a:noFill/>
          <a:ln w="9525">
            <a:noFill/>
            <a:miter lim="800000"/>
            <a:headEnd/>
            <a:tailEnd/>
          </a:ln>
        </p:spPr>
      </p:pic>
      <p:pic>
        <p:nvPicPr>
          <p:cNvPr id="307" name="Picture 12" descr="no_mask.png"/>
          <p:cNvPicPr>
            <a:picLocks noChangeAspect="1"/>
          </p:cNvPicPr>
          <p:nvPr/>
        </p:nvPicPr>
        <p:blipFill>
          <a:blip r:embed="rId4"/>
          <a:srcRect/>
          <a:stretch>
            <a:fillRect/>
          </a:stretch>
        </p:blipFill>
        <p:spPr bwMode="auto">
          <a:xfrm>
            <a:off x="2583241" y="2647950"/>
            <a:ext cx="1228386" cy="1221382"/>
          </a:xfrm>
          <a:prstGeom prst="rect">
            <a:avLst/>
          </a:prstGeom>
          <a:noFill/>
          <a:ln w="9525">
            <a:noFill/>
            <a:miter lim="800000"/>
            <a:headEnd/>
            <a:tailEnd/>
          </a:ln>
        </p:spPr>
      </p:pic>
      <p:sp>
        <p:nvSpPr>
          <p:cNvPr id="372" name="L-Shape 371"/>
          <p:cNvSpPr/>
          <p:nvPr/>
        </p:nvSpPr>
        <p:spPr>
          <a:xfrm rot="16200000">
            <a:off x="2587835" y="2643357"/>
            <a:ext cx="1219201" cy="1228385"/>
          </a:xfrm>
          <a:prstGeom prst="corner">
            <a:avLst>
              <a:gd name="adj1" fmla="val 50000"/>
              <a:gd name="adj2" fmla="val 54241"/>
            </a:avLst>
          </a:prstGeom>
          <a:solidFill>
            <a:schemeClr val="bg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3" name="Group 72"/>
          <p:cNvGrpSpPr/>
          <p:nvPr/>
        </p:nvGrpSpPr>
        <p:grpSpPr>
          <a:xfrm>
            <a:off x="1840748" y="1697265"/>
            <a:ext cx="742494" cy="792764"/>
            <a:chOff x="3639006" y="895350"/>
            <a:chExt cx="2149020" cy="1836964"/>
          </a:xfrm>
        </p:grpSpPr>
        <p:cxnSp>
          <p:nvCxnSpPr>
            <p:cNvPr id="389" name="Straight Arrow Connector 388"/>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395" name="Straight Arrow Connector 394"/>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6" name="Freeform 203"/>
            <p:cNvSpPr>
              <a:spLocks/>
            </p:cNvSpPr>
            <p:nvPr/>
          </p:nvSpPr>
          <p:spPr bwMode="auto">
            <a:xfrm rot="16200000" flipV="1">
              <a:off x="3952816" y="1018432"/>
              <a:ext cx="1381927" cy="1724708"/>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bg1"/>
              </a:solidFill>
              <a:round/>
              <a:headEnd/>
              <a:tailEnd/>
            </a:ln>
            <a:effectLst/>
          </p:spPr>
          <p:txBody>
            <a:bodyPr/>
            <a:lstStyle/>
            <a:p>
              <a:endParaRPr lang="en-US"/>
            </a:p>
          </p:txBody>
        </p:sp>
        <p:cxnSp>
          <p:nvCxnSpPr>
            <p:cNvPr id="398" name="Straight Arrow Connector 397"/>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99" name="Slide Number Placeholder 205"/>
          <p:cNvSpPr>
            <a:spLocks noGrp="1"/>
          </p:cNvSpPr>
          <p:nvPr>
            <p:ph type="sldNum" sz="quarter" idx="12"/>
          </p:nvPr>
        </p:nvSpPr>
        <p:spPr>
          <a:xfrm>
            <a:off x="6553200" y="4767263"/>
            <a:ext cx="2133600" cy="273844"/>
          </a:xfrm>
        </p:spPr>
        <p:txBody>
          <a:bodyPr/>
          <a:lstStyle/>
          <a:p>
            <a:pPr>
              <a:defRPr/>
            </a:pPr>
            <a:fld id="{C9D834AA-9078-485F-B296-3D20E2BA1C83}" type="slidenum">
              <a:rPr lang="en-US" smtClean="0"/>
              <a:pPr>
                <a:defRPr/>
              </a:pPr>
              <a:t>14</a:t>
            </a:fld>
            <a:endParaRPr lang="en-US"/>
          </a:p>
        </p:txBody>
      </p:sp>
      <p:sp>
        <p:nvSpPr>
          <p:cNvPr id="400"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14</a:t>
            </a:fld>
            <a:endParaRPr lang="en-US"/>
          </a:p>
        </p:txBody>
      </p:sp>
      <p:sp>
        <p:nvSpPr>
          <p:cNvPr id="401"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14</a:t>
            </a:fld>
            <a:endParaRPr lang="en-US">
              <a:solidFill>
                <a:schemeClr val="bg1"/>
              </a:solidFill>
            </a:endParaRPr>
          </a:p>
        </p:txBody>
      </p:sp>
      <p:sp>
        <p:nvSpPr>
          <p:cNvPr id="402" name="Rounded Rectangle 401"/>
          <p:cNvSpPr>
            <a:spLocks noChangeArrowheads="1"/>
          </p:cNvSpPr>
          <p:nvPr/>
        </p:nvSpPr>
        <p:spPr bwMode="auto">
          <a:xfrm>
            <a:off x="6562725" y="895350"/>
            <a:ext cx="2428875" cy="3916363"/>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grpSp>
        <p:nvGrpSpPr>
          <p:cNvPr id="403" name="Group 149"/>
          <p:cNvGrpSpPr>
            <a:grpSpLocks/>
          </p:cNvGrpSpPr>
          <p:nvPr/>
        </p:nvGrpSpPr>
        <p:grpSpPr bwMode="auto">
          <a:xfrm>
            <a:off x="6977062" y="2665412"/>
            <a:ext cx="1219200" cy="1219200"/>
            <a:chOff x="7220857" y="3679372"/>
            <a:chExt cx="1219200" cy="1219200"/>
          </a:xfrm>
        </p:grpSpPr>
        <p:sp>
          <p:nvSpPr>
            <p:cNvPr id="404" name="Rectangle 403"/>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5" name="Rectangle 404"/>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6" name="Rectangle 405"/>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7" name="Rectangle 406"/>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8" name="Rectangle 407"/>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9" name="Rectangle 408"/>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0" name="Rectangle 409"/>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1" name="Rectangle 410"/>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2" name="Rectangle 411"/>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3" name="Rectangle 412"/>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4" name="Rectangle 413"/>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5" name="Rectangle 414"/>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6" name="Rectangle 415"/>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7" name="Rectangle 416"/>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8" name="Rectangle 417"/>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9" name="Rectangle 418"/>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0" name="Rectangle 419"/>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1" name="Rectangle 420"/>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2" name="Rectangle 421"/>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3" name="Rectangle 422"/>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4" name="Rectangle 423"/>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5" name="Rectangle 424"/>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6" name="Rectangle 425"/>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7" name="Rectangle 426"/>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8" name="Rectangle 427"/>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9" name="Rectangle 428"/>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0" name="Rectangle 429"/>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1" name="Rectangle 430"/>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2" name="Rectangle 431"/>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3" name="Rectangle 432"/>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4" name="Rectangle 433"/>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5" name="Rectangle 434"/>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6" name="Rectangle 435"/>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7" name="Rectangle 436"/>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8" name="Rectangle 437"/>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9" name="Rectangle 438"/>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 name="Rectangle 439"/>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1" name="Rectangle 440"/>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2" name="Rectangle 441"/>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3" name="Rectangle 442"/>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4" name="Rectangle 443"/>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5" name="Rectangle 444"/>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6" name="Rectangle 445"/>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7" name="Rectangle 446"/>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8" name="Rectangle 447"/>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9" name="Rectangle 448"/>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 name="Rectangle 449"/>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1" name="Rectangle 450"/>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2" name="Rectangle 451"/>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3" name="Rectangle 452"/>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4" name="Rectangle 453"/>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5" name="Rectangle 454"/>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6" name="Rectangle 455"/>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7" name="Rectangle 456"/>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8" name="Rectangle 457"/>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9" name="Rectangle 458"/>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0" name="Rectangle 459"/>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1" name="Rectangle 460"/>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2" name="Rectangle 461"/>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3" name="Rectangle 462"/>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4" name="Rectangle 463"/>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5" name="Rectangle 464"/>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6" name="Rectangle 465"/>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7" name="Rectangle 466"/>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8" name="Group 148"/>
          <p:cNvGrpSpPr>
            <a:grpSpLocks/>
          </p:cNvGrpSpPr>
          <p:nvPr/>
        </p:nvGrpSpPr>
        <p:grpSpPr bwMode="auto">
          <a:xfrm>
            <a:off x="7281862" y="1736725"/>
            <a:ext cx="609600" cy="609600"/>
            <a:chOff x="7525657" y="2706915"/>
            <a:chExt cx="609600" cy="609600"/>
          </a:xfrm>
        </p:grpSpPr>
        <p:sp>
          <p:nvSpPr>
            <p:cNvPr id="469" name="Rectangle 468"/>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0" name="Rectangle 469"/>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 name="Rectangle 470"/>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2" name="Rectangle 471"/>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3" name="Rectangle 472"/>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4" name="Rectangle 473"/>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5" name="Rectangle 474"/>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6" name="Rectangle 475"/>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7" name="Rectangle 476"/>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8" name="Rectangle 477"/>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9" name="Rectangle 478"/>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0" name="Rectangle 479"/>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1" name="Rectangle 480"/>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2" name="Rectangle 481"/>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3" name="Rectangle 482"/>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4" name="Rectangle 483"/>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85" name="Group 147"/>
          <p:cNvGrpSpPr>
            <a:grpSpLocks/>
          </p:cNvGrpSpPr>
          <p:nvPr/>
        </p:nvGrpSpPr>
        <p:grpSpPr bwMode="auto">
          <a:xfrm>
            <a:off x="7434262" y="1111250"/>
            <a:ext cx="304800" cy="304800"/>
            <a:chOff x="7678057" y="2126345"/>
            <a:chExt cx="304800" cy="304800"/>
          </a:xfrm>
        </p:grpSpPr>
        <p:sp>
          <p:nvSpPr>
            <p:cNvPr id="486" name="Rectangle 485"/>
            <p:cNvSpPr/>
            <p:nvPr/>
          </p:nvSpPr>
          <p:spPr>
            <a:xfrm>
              <a:off x="76780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7" name="Rectangle 486"/>
            <p:cNvSpPr/>
            <p:nvPr/>
          </p:nvSpPr>
          <p:spPr>
            <a:xfrm>
              <a:off x="78304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8" name="Rectangle 487"/>
            <p:cNvSpPr/>
            <p:nvPr/>
          </p:nvSpPr>
          <p:spPr>
            <a:xfrm>
              <a:off x="76780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9" name="Rectangle 488"/>
            <p:cNvSpPr/>
            <p:nvPr/>
          </p:nvSpPr>
          <p:spPr>
            <a:xfrm>
              <a:off x="78304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90" name="TextBox 150"/>
          <p:cNvSpPr txBox="1">
            <a:spLocks noChangeArrowheads="1"/>
          </p:cNvSpPr>
          <p:nvPr/>
        </p:nvSpPr>
        <p:spPr bwMode="auto">
          <a:xfrm>
            <a:off x="7739062" y="1047750"/>
            <a:ext cx="793750" cy="368300"/>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491" name="TextBox 151"/>
          <p:cNvSpPr txBox="1">
            <a:spLocks noChangeArrowheads="1"/>
          </p:cNvSpPr>
          <p:nvPr/>
        </p:nvSpPr>
        <p:spPr bwMode="auto">
          <a:xfrm>
            <a:off x="7891462" y="1976437"/>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492" name="TextBox 152"/>
          <p:cNvSpPr txBox="1">
            <a:spLocks noChangeArrowheads="1"/>
          </p:cNvSpPr>
          <p:nvPr/>
        </p:nvSpPr>
        <p:spPr bwMode="auto">
          <a:xfrm>
            <a:off x="8197849" y="3514726"/>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sp>
        <p:nvSpPr>
          <p:cNvPr id="493" name="TextBox 153"/>
          <p:cNvSpPr txBox="1">
            <a:spLocks noChangeArrowheads="1"/>
          </p:cNvSpPr>
          <p:nvPr/>
        </p:nvSpPr>
        <p:spPr bwMode="auto">
          <a:xfrm>
            <a:off x="6811168" y="3965348"/>
            <a:ext cx="1931988" cy="646113"/>
          </a:xfrm>
          <a:prstGeom prst="rect">
            <a:avLst/>
          </a:prstGeom>
          <a:noFill/>
          <a:ln w="9525">
            <a:noFill/>
            <a:miter lim="800000"/>
            <a:headEnd/>
            <a:tailEnd/>
          </a:ln>
        </p:spPr>
        <p:txBody>
          <a:bodyPr wrap="none">
            <a:spAutoFit/>
          </a:bodyPr>
          <a:lstStyle/>
          <a:p>
            <a:pPr algn="ctr"/>
            <a:r>
              <a:rPr lang="en-US" b="1" dirty="0">
                <a:latin typeface="Calibri" pitchFamily="34" charset="0"/>
              </a:rPr>
              <a:t>Output</a:t>
            </a:r>
            <a:br>
              <a:rPr lang="en-US" b="1" dirty="0">
                <a:latin typeface="Calibri" pitchFamily="34" charset="0"/>
              </a:rPr>
            </a:br>
            <a:r>
              <a:rPr lang="en-US" b="1" dirty="0" err="1">
                <a:latin typeface="Calibri" pitchFamily="34" charset="0"/>
              </a:rPr>
              <a:t>Laplacian</a:t>
            </a:r>
            <a:r>
              <a:rPr lang="en-US" b="1" dirty="0">
                <a:latin typeface="Calibri" pitchFamily="34" charset="0"/>
              </a:rPr>
              <a:t> pyramid</a:t>
            </a:r>
          </a:p>
        </p:txBody>
      </p:sp>
    </p:spTree>
    <p:extLst>
      <p:ext uri="{BB962C8B-B14F-4D97-AF65-F5344CB8AC3E}">
        <p14:creationId xmlns:p14="http://schemas.microsoft.com/office/powerpoint/2010/main" val="1784637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ight Arrow 110"/>
          <p:cNvSpPr/>
          <p:nvPr/>
        </p:nvSpPr>
        <p:spPr>
          <a:xfrm>
            <a:off x="3657600" y="2927350"/>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 name="Title 2"/>
          <p:cNvSpPr>
            <a:spLocks noGrp="1"/>
          </p:cNvSpPr>
          <p:nvPr>
            <p:ph type="title"/>
          </p:nvPr>
        </p:nvSpPr>
        <p:spPr/>
        <p:txBody>
          <a:bodyPr/>
          <a:lstStyle/>
          <a:p>
            <a:endParaRPr lang="en-US"/>
          </a:p>
        </p:txBody>
      </p:sp>
      <p:sp>
        <p:nvSpPr>
          <p:cNvPr id="199"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Background on Local </a:t>
            </a:r>
            <a:r>
              <a:rPr lang="en-US" dirty="0" err="1" smtClean="0">
                <a:solidFill>
                  <a:schemeClr val="bg1"/>
                </a:solidFill>
              </a:rPr>
              <a:t>Laplacian</a:t>
            </a:r>
            <a:r>
              <a:rPr lang="en-US" dirty="0" smtClean="0">
                <a:solidFill>
                  <a:schemeClr val="bg1"/>
                </a:solidFill>
              </a:rPr>
              <a:t> Filters</a:t>
            </a:r>
            <a:endParaRPr lang="en-US" dirty="0">
              <a:solidFill>
                <a:schemeClr val="bg1"/>
              </a:solidFill>
            </a:endParaRPr>
          </a:p>
        </p:txBody>
      </p:sp>
      <p:sp>
        <p:nvSpPr>
          <p:cNvPr id="201" name="TextBox 120"/>
          <p:cNvSpPr txBox="1">
            <a:spLocks noChangeArrowheads="1"/>
          </p:cNvSpPr>
          <p:nvPr/>
        </p:nvSpPr>
        <p:spPr bwMode="auto">
          <a:xfrm>
            <a:off x="2308024" y="4088606"/>
            <a:ext cx="1778820" cy="646331"/>
          </a:xfrm>
          <a:prstGeom prst="rect">
            <a:avLst/>
          </a:prstGeom>
          <a:noFill/>
          <a:ln w="9525">
            <a:noFill/>
            <a:miter lim="800000"/>
            <a:headEnd/>
            <a:tailEnd/>
          </a:ln>
        </p:spPr>
        <p:txBody>
          <a:bodyPr wrap="none">
            <a:spAutoFit/>
          </a:bodyPr>
          <a:lstStyle/>
          <a:p>
            <a:pPr algn="ctr"/>
            <a:r>
              <a:rPr lang="en-US" dirty="0" smtClean="0">
                <a:latin typeface="Calibri" pitchFamily="34" charset="0"/>
              </a:rPr>
              <a:t>locally processed</a:t>
            </a:r>
          </a:p>
          <a:p>
            <a:pPr algn="ctr"/>
            <a:r>
              <a:rPr lang="en-US" dirty="0" smtClean="0">
                <a:latin typeface="Calibri" pitchFamily="34" charset="0"/>
              </a:rPr>
              <a:t>image</a:t>
            </a:r>
            <a:endParaRPr lang="en-US" dirty="0">
              <a:latin typeface="Calibri" pitchFamily="34" charset="0"/>
            </a:endParaRPr>
          </a:p>
        </p:txBody>
      </p:sp>
      <p:sp>
        <p:nvSpPr>
          <p:cNvPr id="202" name="Right Arrow 201"/>
          <p:cNvSpPr/>
          <p:nvPr/>
        </p:nvSpPr>
        <p:spPr>
          <a:xfrm>
            <a:off x="1752600" y="2900363"/>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3" name="TextBox 120"/>
          <p:cNvSpPr txBox="1">
            <a:spLocks noChangeArrowheads="1"/>
          </p:cNvSpPr>
          <p:nvPr/>
        </p:nvSpPr>
        <p:spPr bwMode="auto">
          <a:xfrm>
            <a:off x="2335980" y="3943350"/>
            <a:ext cx="1778820" cy="646331"/>
          </a:xfrm>
          <a:prstGeom prst="rect">
            <a:avLst/>
          </a:prstGeom>
          <a:noFill/>
          <a:ln w="9525">
            <a:noFill/>
            <a:miter lim="800000"/>
            <a:headEnd/>
            <a:tailEnd/>
          </a:ln>
        </p:spPr>
        <p:txBody>
          <a:bodyPr wrap="none">
            <a:spAutoFit/>
          </a:bodyPr>
          <a:lstStyle/>
          <a:p>
            <a:pPr algn="ctr"/>
            <a:r>
              <a:rPr lang="en-US" dirty="0" smtClean="0">
                <a:solidFill>
                  <a:schemeClr val="bg1"/>
                </a:solidFill>
                <a:latin typeface="Calibri" pitchFamily="34" charset="0"/>
              </a:rPr>
              <a:t>locally processed</a:t>
            </a:r>
          </a:p>
          <a:p>
            <a:pPr algn="ctr"/>
            <a:r>
              <a:rPr lang="en-US" dirty="0" smtClean="0">
                <a:solidFill>
                  <a:schemeClr val="bg1"/>
                </a:solidFill>
                <a:latin typeface="Calibri" pitchFamily="34" charset="0"/>
              </a:rPr>
              <a:t>image</a:t>
            </a:r>
            <a:endParaRPr lang="en-US" dirty="0">
              <a:solidFill>
                <a:schemeClr val="bg1"/>
              </a:solidFill>
              <a:latin typeface="Calibri" pitchFamily="34" charset="0"/>
            </a:endParaRPr>
          </a:p>
        </p:txBody>
      </p:sp>
      <p:sp>
        <p:nvSpPr>
          <p:cNvPr id="212" name="TextBox 156"/>
          <p:cNvSpPr txBox="1">
            <a:spLocks noChangeArrowheads="1"/>
          </p:cNvSpPr>
          <p:nvPr/>
        </p:nvSpPr>
        <p:spPr bwMode="auto">
          <a:xfrm>
            <a:off x="525558" y="3943350"/>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pic>
        <p:nvPicPr>
          <p:cNvPr id="214" name="Picture 155"/>
          <p:cNvPicPr>
            <a:picLocks noChangeAspect="1"/>
          </p:cNvPicPr>
          <p:nvPr/>
        </p:nvPicPr>
        <p:blipFill>
          <a:blip r:embed="rId3"/>
          <a:srcRect/>
          <a:stretch>
            <a:fillRect/>
          </a:stretch>
        </p:blipFill>
        <p:spPr bwMode="auto">
          <a:xfrm>
            <a:off x="609600" y="2647950"/>
            <a:ext cx="1225550" cy="1219200"/>
          </a:xfrm>
          <a:prstGeom prst="rect">
            <a:avLst/>
          </a:prstGeom>
          <a:noFill/>
          <a:ln w="9525">
            <a:noFill/>
            <a:miter lim="800000"/>
            <a:headEnd/>
            <a:tailEnd/>
          </a:ln>
        </p:spPr>
      </p:pic>
      <p:pic>
        <p:nvPicPr>
          <p:cNvPr id="307" name="Picture 12" descr="no_mask.png"/>
          <p:cNvPicPr>
            <a:picLocks noChangeAspect="1"/>
          </p:cNvPicPr>
          <p:nvPr/>
        </p:nvPicPr>
        <p:blipFill>
          <a:blip r:embed="rId4"/>
          <a:srcRect/>
          <a:stretch>
            <a:fillRect/>
          </a:stretch>
        </p:blipFill>
        <p:spPr bwMode="auto">
          <a:xfrm>
            <a:off x="2583241" y="2647950"/>
            <a:ext cx="1228386" cy="1221382"/>
          </a:xfrm>
          <a:prstGeom prst="rect">
            <a:avLst/>
          </a:prstGeom>
          <a:noFill/>
          <a:ln w="9525">
            <a:noFill/>
            <a:miter lim="800000"/>
            <a:headEnd/>
            <a:tailEnd/>
          </a:ln>
        </p:spPr>
      </p:pic>
      <p:sp>
        <p:nvSpPr>
          <p:cNvPr id="372" name="L-Shape 371"/>
          <p:cNvSpPr/>
          <p:nvPr/>
        </p:nvSpPr>
        <p:spPr>
          <a:xfrm rot="16200000">
            <a:off x="2587835" y="2643357"/>
            <a:ext cx="1219201" cy="1228385"/>
          </a:xfrm>
          <a:prstGeom prst="corner">
            <a:avLst>
              <a:gd name="adj1" fmla="val 50000"/>
              <a:gd name="adj2" fmla="val 54241"/>
            </a:avLst>
          </a:prstGeom>
          <a:solidFill>
            <a:schemeClr val="bg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3" name="Group 72"/>
          <p:cNvGrpSpPr/>
          <p:nvPr/>
        </p:nvGrpSpPr>
        <p:grpSpPr>
          <a:xfrm>
            <a:off x="1840748" y="1697265"/>
            <a:ext cx="742494" cy="792764"/>
            <a:chOff x="3639006" y="895350"/>
            <a:chExt cx="2149020" cy="1836964"/>
          </a:xfrm>
        </p:grpSpPr>
        <p:cxnSp>
          <p:nvCxnSpPr>
            <p:cNvPr id="389" name="Straight Arrow Connector 388"/>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395" name="Straight Arrow Connector 394"/>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6" name="Freeform 203"/>
            <p:cNvSpPr>
              <a:spLocks/>
            </p:cNvSpPr>
            <p:nvPr/>
          </p:nvSpPr>
          <p:spPr bwMode="auto">
            <a:xfrm rot="16200000" flipV="1">
              <a:off x="3952816" y="1018432"/>
              <a:ext cx="1381927" cy="1724708"/>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bg1"/>
              </a:solidFill>
              <a:round/>
              <a:headEnd/>
              <a:tailEnd/>
            </a:ln>
            <a:effectLst/>
          </p:spPr>
          <p:txBody>
            <a:bodyPr/>
            <a:lstStyle/>
            <a:p>
              <a:endParaRPr lang="en-US"/>
            </a:p>
          </p:txBody>
        </p:sp>
        <p:cxnSp>
          <p:nvCxnSpPr>
            <p:cNvPr id="398" name="Straight Arrow Connector 397"/>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12" name="Picture 13" descr="laplacian_Laplace_01.png"/>
          <p:cNvPicPr>
            <a:picLocks noChangeAspect="1"/>
          </p:cNvPicPr>
          <p:nvPr/>
        </p:nvPicPr>
        <p:blipFill rotWithShape="1">
          <a:blip r:embed="rId5"/>
          <a:srcRect r="50226" b="49976"/>
          <a:stretch/>
        </p:blipFill>
        <p:spPr bwMode="auto">
          <a:xfrm>
            <a:off x="4752977" y="2687637"/>
            <a:ext cx="609599" cy="610191"/>
          </a:xfrm>
          <a:prstGeom prst="rect">
            <a:avLst/>
          </a:prstGeom>
          <a:noFill/>
          <a:ln w="9525">
            <a:noFill/>
            <a:miter lim="800000"/>
            <a:headEnd/>
            <a:tailEnd/>
          </a:ln>
        </p:spPr>
      </p:pic>
      <p:pic>
        <p:nvPicPr>
          <p:cNvPr id="113" name="Picture 14" descr="laplacian_Laplace_02.png"/>
          <p:cNvPicPr>
            <a:picLocks noChangeAspect="1"/>
          </p:cNvPicPr>
          <p:nvPr/>
        </p:nvPicPr>
        <p:blipFill rotWithShape="1">
          <a:blip r:embed="rId6"/>
          <a:srcRect r="50000" b="49061"/>
          <a:stretch/>
        </p:blipFill>
        <p:spPr bwMode="auto">
          <a:xfrm>
            <a:off x="5057774" y="1757362"/>
            <a:ext cx="304800" cy="310521"/>
          </a:xfrm>
          <a:prstGeom prst="rect">
            <a:avLst/>
          </a:prstGeom>
          <a:noFill/>
          <a:ln w="9525">
            <a:noFill/>
            <a:miter lim="800000"/>
            <a:headEnd/>
            <a:tailEnd/>
          </a:ln>
        </p:spPr>
      </p:pic>
      <p:sp>
        <p:nvSpPr>
          <p:cNvPr id="115" name="Rectangle 114"/>
          <p:cNvSpPr/>
          <p:nvPr/>
        </p:nvSpPr>
        <p:spPr>
          <a:xfrm>
            <a:off x="47529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 name="Rectangle 115"/>
          <p:cNvSpPr/>
          <p:nvPr/>
        </p:nvSpPr>
        <p:spPr>
          <a:xfrm>
            <a:off x="49053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 name="Rectangle 116"/>
          <p:cNvSpPr/>
          <p:nvPr/>
        </p:nvSpPr>
        <p:spPr>
          <a:xfrm>
            <a:off x="50577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Rectangle 117"/>
          <p:cNvSpPr/>
          <p:nvPr/>
        </p:nvSpPr>
        <p:spPr>
          <a:xfrm>
            <a:off x="52101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9" name="Rectangle 118"/>
          <p:cNvSpPr/>
          <p:nvPr/>
        </p:nvSpPr>
        <p:spPr>
          <a:xfrm>
            <a:off x="53625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0" name="Rectangle 119"/>
          <p:cNvSpPr/>
          <p:nvPr/>
        </p:nvSpPr>
        <p:spPr>
          <a:xfrm>
            <a:off x="5514974" y="3754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1" name="Rectangle 120"/>
          <p:cNvSpPr/>
          <p:nvPr/>
        </p:nvSpPr>
        <p:spPr>
          <a:xfrm>
            <a:off x="5667374" y="3754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p:cNvSpPr/>
          <p:nvPr/>
        </p:nvSpPr>
        <p:spPr>
          <a:xfrm>
            <a:off x="5819774" y="3754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 name="Rectangle 122"/>
          <p:cNvSpPr/>
          <p:nvPr/>
        </p:nvSpPr>
        <p:spPr>
          <a:xfrm>
            <a:off x="47529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 name="Rectangle 123"/>
          <p:cNvSpPr/>
          <p:nvPr/>
        </p:nvSpPr>
        <p:spPr>
          <a:xfrm>
            <a:off x="49053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p:cNvSpPr/>
          <p:nvPr/>
        </p:nvSpPr>
        <p:spPr>
          <a:xfrm>
            <a:off x="50577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p:cNvSpPr/>
          <p:nvPr/>
        </p:nvSpPr>
        <p:spPr>
          <a:xfrm>
            <a:off x="52101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p:cNvSpPr/>
          <p:nvPr/>
        </p:nvSpPr>
        <p:spPr>
          <a:xfrm>
            <a:off x="53625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8" name="Rectangle 127"/>
          <p:cNvSpPr/>
          <p:nvPr/>
        </p:nvSpPr>
        <p:spPr>
          <a:xfrm>
            <a:off x="5514974" y="3602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 name="Rectangle 128"/>
          <p:cNvSpPr/>
          <p:nvPr/>
        </p:nvSpPr>
        <p:spPr>
          <a:xfrm>
            <a:off x="5667374" y="3602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p:cNvSpPr/>
          <p:nvPr/>
        </p:nvSpPr>
        <p:spPr>
          <a:xfrm>
            <a:off x="5819774" y="3602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 name="Rectangle 130"/>
          <p:cNvSpPr/>
          <p:nvPr/>
        </p:nvSpPr>
        <p:spPr>
          <a:xfrm>
            <a:off x="47529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2" name="Rectangle 131"/>
          <p:cNvSpPr/>
          <p:nvPr/>
        </p:nvSpPr>
        <p:spPr>
          <a:xfrm>
            <a:off x="49053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 name="Rectangle 132"/>
          <p:cNvSpPr/>
          <p:nvPr/>
        </p:nvSpPr>
        <p:spPr>
          <a:xfrm>
            <a:off x="50577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4" name="Rectangle 133"/>
          <p:cNvSpPr/>
          <p:nvPr/>
        </p:nvSpPr>
        <p:spPr>
          <a:xfrm>
            <a:off x="52101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5" name="Rectangle 134"/>
          <p:cNvSpPr/>
          <p:nvPr/>
        </p:nvSpPr>
        <p:spPr>
          <a:xfrm>
            <a:off x="53625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6" name="Rectangle 135"/>
          <p:cNvSpPr/>
          <p:nvPr/>
        </p:nvSpPr>
        <p:spPr>
          <a:xfrm>
            <a:off x="5514974" y="3449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7" name="Rectangle 136"/>
          <p:cNvSpPr/>
          <p:nvPr/>
        </p:nvSpPr>
        <p:spPr>
          <a:xfrm>
            <a:off x="5667374" y="3449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8" name="Rectangle 137"/>
          <p:cNvSpPr/>
          <p:nvPr/>
        </p:nvSpPr>
        <p:spPr>
          <a:xfrm>
            <a:off x="5819774" y="3449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9" name="Rectangle 138"/>
          <p:cNvSpPr/>
          <p:nvPr/>
        </p:nvSpPr>
        <p:spPr>
          <a:xfrm>
            <a:off x="47529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0" name="Rectangle 139"/>
          <p:cNvSpPr/>
          <p:nvPr/>
        </p:nvSpPr>
        <p:spPr>
          <a:xfrm>
            <a:off x="49053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1" name="Rectangle 140"/>
          <p:cNvSpPr/>
          <p:nvPr/>
        </p:nvSpPr>
        <p:spPr>
          <a:xfrm>
            <a:off x="50577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2" name="Rectangle 141"/>
          <p:cNvSpPr/>
          <p:nvPr/>
        </p:nvSpPr>
        <p:spPr>
          <a:xfrm>
            <a:off x="52101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 name="Rectangle 142"/>
          <p:cNvSpPr/>
          <p:nvPr/>
        </p:nvSpPr>
        <p:spPr>
          <a:xfrm>
            <a:off x="53625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4" name="Rectangle 143"/>
          <p:cNvSpPr/>
          <p:nvPr/>
        </p:nvSpPr>
        <p:spPr>
          <a:xfrm>
            <a:off x="5514974" y="32972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5" name="Rectangle 144"/>
          <p:cNvSpPr/>
          <p:nvPr/>
        </p:nvSpPr>
        <p:spPr>
          <a:xfrm>
            <a:off x="5667374" y="32972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 name="Rectangle 145"/>
          <p:cNvSpPr/>
          <p:nvPr/>
        </p:nvSpPr>
        <p:spPr>
          <a:xfrm>
            <a:off x="5819774" y="32972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7" name="Rectangle 146"/>
          <p:cNvSpPr/>
          <p:nvPr/>
        </p:nvSpPr>
        <p:spPr>
          <a:xfrm>
            <a:off x="5362574" y="31448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8" name="Rectangle 147"/>
          <p:cNvSpPr/>
          <p:nvPr/>
        </p:nvSpPr>
        <p:spPr>
          <a:xfrm>
            <a:off x="5514974" y="31448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 name="Rectangle 148"/>
          <p:cNvSpPr/>
          <p:nvPr/>
        </p:nvSpPr>
        <p:spPr>
          <a:xfrm>
            <a:off x="5667374" y="31448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0" name="Rectangle 149"/>
          <p:cNvSpPr/>
          <p:nvPr/>
        </p:nvSpPr>
        <p:spPr>
          <a:xfrm>
            <a:off x="5819774" y="31448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1" name="Rectangle 150"/>
          <p:cNvSpPr/>
          <p:nvPr/>
        </p:nvSpPr>
        <p:spPr>
          <a:xfrm>
            <a:off x="5362574" y="2992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2" name="Rectangle 151"/>
          <p:cNvSpPr/>
          <p:nvPr/>
        </p:nvSpPr>
        <p:spPr>
          <a:xfrm>
            <a:off x="5514974" y="2992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 name="Rectangle 152"/>
          <p:cNvSpPr/>
          <p:nvPr/>
        </p:nvSpPr>
        <p:spPr>
          <a:xfrm>
            <a:off x="5667374" y="2992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 name="Rectangle 153"/>
          <p:cNvSpPr/>
          <p:nvPr/>
        </p:nvSpPr>
        <p:spPr>
          <a:xfrm>
            <a:off x="5819774" y="2992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5" name="Rectangle 154"/>
          <p:cNvSpPr/>
          <p:nvPr/>
        </p:nvSpPr>
        <p:spPr>
          <a:xfrm>
            <a:off x="5362574" y="2840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6" name="Rectangle 155"/>
          <p:cNvSpPr/>
          <p:nvPr/>
        </p:nvSpPr>
        <p:spPr>
          <a:xfrm>
            <a:off x="5514974" y="2840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7" name="Rectangle 156"/>
          <p:cNvSpPr/>
          <p:nvPr/>
        </p:nvSpPr>
        <p:spPr>
          <a:xfrm>
            <a:off x="5667374" y="2840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8" name="Rectangle 157"/>
          <p:cNvSpPr/>
          <p:nvPr/>
        </p:nvSpPr>
        <p:spPr>
          <a:xfrm>
            <a:off x="5819774" y="2840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 name="Rectangle 158"/>
          <p:cNvSpPr/>
          <p:nvPr/>
        </p:nvSpPr>
        <p:spPr>
          <a:xfrm>
            <a:off x="5362574" y="2687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 name="Rectangle 159"/>
          <p:cNvSpPr/>
          <p:nvPr/>
        </p:nvSpPr>
        <p:spPr>
          <a:xfrm>
            <a:off x="5514974" y="2687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 name="Rectangle 160"/>
          <p:cNvSpPr/>
          <p:nvPr/>
        </p:nvSpPr>
        <p:spPr>
          <a:xfrm>
            <a:off x="5667374" y="2687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2" name="Rectangle 161"/>
          <p:cNvSpPr/>
          <p:nvPr/>
        </p:nvSpPr>
        <p:spPr>
          <a:xfrm>
            <a:off x="5819774" y="2687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 name="Rectangle 162"/>
          <p:cNvSpPr/>
          <p:nvPr/>
        </p:nvSpPr>
        <p:spPr>
          <a:xfrm>
            <a:off x="5057774" y="22145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 name="Rectangle 163"/>
          <p:cNvSpPr/>
          <p:nvPr/>
        </p:nvSpPr>
        <p:spPr>
          <a:xfrm>
            <a:off x="5210174" y="22145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5" name="Rectangle 164"/>
          <p:cNvSpPr/>
          <p:nvPr/>
        </p:nvSpPr>
        <p:spPr>
          <a:xfrm>
            <a:off x="5362574" y="22145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6" name="Rectangle 165"/>
          <p:cNvSpPr/>
          <p:nvPr/>
        </p:nvSpPr>
        <p:spPr>
          <a:xfrm>
            <a:off x="5514974" y="22145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7" name="Rectangle 166"/>
          <p:cNvSpPr/>
          <p:nvPr/>
        </p:nvSpPr>
        <p:spPr>
          <a:xfrm>
            <a:off x="5057774" y="20621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8" name="Rectangle 167"/>
          <p:cNvSpPr/>
          <p:nvPr/>
        </p:nvSpPr>
        <p:spPr>
          <a:xfrm>
            <a:off x="5210174" y="20621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9" name="Rectangle 168"/>
          <p:cNvSpPr/>
          <p:nvPr/>
        </p:nvSpPr>
        <p:spPr>
          <a:xfrm>
            <a:off x="5362574" y="20621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0" name="Rectangle 169"/>
          <p:cNvSpPr/>
          <p:nvPr/>
        </p:nvSpPr>
        <p:spPr>
          <a:xfrm>
            <a:off x="5514974" y="20621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1" name="Rectangle 170"/>
          <p:cNvSpPr/>
          <p:nvPr/>
        </p:nvSpPr>
        <p:spPr>
          <a:xfrm>
            <a:off x="5362574" y="19097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2" name="Rectangle 171"/>
          <p:cNvSpPr/>
          <p:nvPr/>
        </p:nvSpPr>
        <p:spPr>
          <a:xfrm>
            <a:off x="5514974" y="19097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3" name="Rectangle 172"/>
          <p:cNvSpPr/>
          <p:nvPr/>
        </p:nvSpPr>
        <p:spPr>
          <a:xfrm>
            <a:off x="5362574" y="17573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4" name="Rectangle 173"/>
          <p:cNvSpPr/>
          <p:nvPr/>
        </p:nvSpPr>
        <p:spPr>
          <a:xfrm>
            <a:off x="5514974" y="17573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5" name="Rectangle 174"/>
          <p:cNvSpPr/>
          <p:nvPr/>
        </p:nvSpPr>
        <p:spPr>
          <a:xfrm>
            <a:off x="5210174" y="1285874"/>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6" name="Rectangle 175"/>
          <p:cNvSpPr/>
          <p:nvPr/>
        </p:nvSpPr>
        <p:spPr>
          <a:xfrm>
            <a:off x="5362574" y="1285874"/>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7" name="Rectangle 176"/>
          <p:cNvSpPr/>
          <p:nvPr/>
        </p:nvSpPr>
        <p:spPr>
          <a:xfrm>
            <a:off x="5362574" y="1133474"/>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8" name="Rectangle 177"/>
          <p:cNvSpPr/>
          <p:nvPr/>
        </p:nvSpPr>
        <p:spPr>
          <a:xfrm>
            <a:off x="5210174" y="1133474"/>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9" name="Rectangle 178"/>
          <p:cNvSpPr/>
          <p:nvPr/>
        </p:nvSpPr>
        <p:spPr>
          <a:xfrm>
            <a:off x="5057774" y="1909761"/>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0" name="Rectangle 179"/>
          <p:cNvSpPr/>
          <p:nvPr/>
        </p:nvSpPr>
        <p:spPr>
          <a:xfrm>
            <a:off x="5210174" y="1909761"/>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1" name="Rectangle 180"/>
          <p:cNvSpPr/>
          <p:nvPr/>
        </p:nvSpPr>
        <p:spPr>
          <a:xfrm>
            <a:off x="5057774" y="1757361"/>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2" name="Rectangle 181"/>
          <p:cNvSpPr/>
          <p:nvPr/>
        </p:nvSpPr>
        <p:spPr>
          <a:xfrm>
            <a:off x="5210174" y="1757361"/>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3" name="Rectangle 182"/>
          <p:cNvSpPr/>
          <p:nvPr/>
        </p:nvSpPr>
        <p:spPr>
          <a:xfrm>
            <a:off x="4752974" y="31448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 name="Rectangle 183"/>
          <p:cNvSpPr/>
          <p:nvPr/>
        </p:nvSpPr>
        <p:spPr>
          <a:xfrm>
            <a:off x="4905374" y="31448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5" name="Rectangle 184"/>
          <p:cNvSpPr/>
          <p:nvPr/>
        </p:nvSpPr>
        <p:spPr>
          <a:xfrm>
            <a:off x="5057774" y="31448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6" name="Rectangle 185"/>
          <p:cNvSpPr/>
          <p:nvPr/>
        </p:nvSpPr>
        <p:spPr>
          <a:xfrm>
            <a:off x="5210174" y="31448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7" name="Rectangle 186"/>
          <p:cNvSpPr/>
          <p:nvPr/>
        </p:nvSpPr>
        <p:spPr>
          <a:xfrm>
            <a:off x="4752974" y="29924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8" name="Rectangle 187"/>
          <p:cNvSpPr/>
          <p:nvPr/>
        </p:nvSpPr>
        <p:spPr>
          <a:xfrm>
            <a:off x="4905374" y="29924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9" name="Rectangle 188"/>
          <p:cNvSpPr/>
          <p:nvPr/>
        </p:nvSpPr>
        <p:spPr>
          <a:xfrm>
            <a:off x="5057774" y="29924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0" name="Rectangle 189"/>
          <p:cNvSpPr/>
          <p:nvPr/>
        </p:nvSpPr>
        <p:spPr>
          <a:xfrm>
            <a:off x="5210174" y="29924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1" name="Rectangle 190"/>
          <p:cNvSpPr/>
          <p:nvPr/>
        </p:nvSpPr>
        <p:spPr>
          <a:xfrm>
            <a:off x="4752974" y="28400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2" name="Rectangle 191"/>
          <p:cNvSpPr/>
          <p:nvPr/>
        </p:nvSpPr>
        <p:spPr>
          <a:xfrm>
            <a:off x="4905374" y="28400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3" name="Rectangle 192"/>
          <p:cNvSpPr/>
          <p:nvPr/>
        </p:nvSpPr>
        <p:spPr>
          <a:xfrm>
            <a:off x="5057774" y="28400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 name="Rectangle 193"/>
          <p:cNvSpPr/>
          <p:nvPr/>
        </p:nvSpPr>
        <p:spPr>
          <a:xfrm>
            <a:off x="5210174" y="28400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5" name="Rectangle 194"/>
          <p:cNvSpPr/>
          <p:nvPr/>
        </p:nvSpPr>
        <p:spPr>
          <a:xfrm>
            <a:off x="4752974" y="26876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6" name="Rectangle 195"/>
          <p:cNvSpPr/>
          <p:nvPr/>
        </p:nvSpPr>
        <p:spPr>
          <a:xfrm>
            <a:off x="4905374" y="26876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7" name="Rectangle 196"/>
          <p:cNvSpPr/>
          <p:nvPr/>
        </p:nvSpPr>
        <p:spPr>
          <a:xfrm>
            <a:off x="5057774" y="26876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8" name="Rectangle 197"/>
          <p:cNvSpPr/>
          <p:nvPr/>
        </p:nvSpPr>
        <p:spPr>
          <a:xfrm>
            <a:off x="5210174" y="26876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0" name="TextBox 394"/>
          <p:cNvSpPr txBox="1">
            <a:spLocks noChangeArrowheads="1"/>
          </p:cNvSpPr>
          <p:nvPr/>
        </p:nvSpPr>
        <p:spPr bwMode="auto">
          <a:xfrm>
            <a:off x="4629943" y="3943350"/>
            <a:ext cx="1617662"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partial pyramid</a:t>
            </a:r>
          </a:p>
        </p:txBody>
      </p:sp>
      <p:pic>
        <p:nvPicPr>
          <p:cNvPr id="114" name="Picture 395"/>
          <p:cNvPicPr>
            <a:picLocks noChangeAspect="1"/>
          </p:cNvPicPr>
          <p:nvPr/>
        </p:nvPicPr>
        <p:blipFill>
          <a:blip r:embed="rId3"/>
          <a:srcRect r="49165" b="50017"/>
          <a:stretch>
            <a:fillRect/>
          </a:stretch>
        </p:blipFill>
        <p:spPr bwMode="auto">
          <a:xfrm>
            <a:off x="5210175" y="1123950"/>
            <a:ext cx="166687" cy="161925"/>
          </a:xfrm>
          <a:prstGeom prst="rect">
            <a:avLst/>
          </a:prstGeom>
          <a:noFill/>
          <a:ln w="9525">
            <a:solidFill>
              <a:schemeClr val="bg1"/>
            </a:solidFill>
            <a:miter lim="800000"/>
            <a:headEnd/>
            <a:tailEnd/>
          </a:ln>
        </p:spPr>
      </p:pic>
      <p:sp>
        <p:nvSpPr>
          <p:cNvPr id="206" name="Slide Number Placeholder 205"/>
          <p:cNvSpPr>
            <a:spLocks noGrp="1"/>
          </p:cNvSpPr>
          <p:nvPr>
            <p:ph type="sldNum" sz="quarter" idx="12"/>
          </p:nvPr>
        </p:nvSpPr>
        <p:spPr>
          <a:xfrm>
            <a:off x="6553200" y="4767263"/>
            <a:ext cx="2133600" cy="273844"/>
          </a:xfrm>
        </p:spPr>
        <p:txBody>
          <a:bodyPr/>
          <a:lstStyle/>
          <a:p>
            <a:pPr>
              <a:defRPr/>
            </a:pPr>
            <a:fld id="{C9D834AA-9078-485F-B296-3D20E2BA1C83}" type="slidenum">
              <a:rPr lang="en-US" smtClean="0"/>
              <a:pPr>
                <a:defRPr/>
              </a:pPr>
              <a:t>15</a:t>
            </a:fld>
            <a:endParaRPr lang="en-US"/>
          </a:p>
        </p:txBody>
      </p:sp>
      <p:sp>
        <p:nvSpPr>
          <p:cNvPr id="207"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15</a:t>
            </a:fld>
            <a:endParaRPr lang="en-US"/>
          </a:p>
        </p:txBody>
      </p:sp>
      <p:sp>
        <p:nvSpPr>
          <p:cNvPr id="208"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15</a:t>
            </a:fld>
            <a:endParaRPr lang="en-US">
              <a:solidFill>
                <a:schemeClr val="bg1"/>
              </a:solidFill>
            </a:endParaRPr>
          </a:p>
        </p:txBody>
      </p:sp>
      <p:sp>
        <p:nvSpPr>
          <p:cNvPr id="209" name="Rounded Rectangle 208"/>
          <p:cNvSpPr>
            <a:spLocks noChangeArrowheads="1"/>
          </p:cNvSpPr>
          <p:nvPr/>
        </p:nvSpPr>
        <p:spPr bwMode="auto">
          <a:xfrm>
            <a:off x="6562725" y="895350"/>
            <a:ext cx="2428875" cy="3916363"/>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grpSp>
        <p:nvGrpSpPr>
          <p:cNvPr id="210" name="Group 149"/>
          <p:cNvGrpSpPr>
            <a:grpSpLocks/>
          </p:cNvGrpSpPr>
          <p:nvPr/>
        </p:nvGrpSpPr>
        <p:grpSpPr bwMode="auto">
          <a:xfrm>
            <a:off x="6977062" y="2665412"/>
            <a:ext cx="1219200" cy="1219200"/>
            <a:chOff x="7220857" y="3679372"/>
            <a:chExt cx="1219200" cy="1219200"/>
          </a:xfrm>
        </p:grpSpPr>
        <p:sp>
          <p:nvSpPr>
            <p:cNvPr id="211" name="Rectangle 210"/>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 name="Rectangle 307"/>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9" name="Rectangle 308"/>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0" name="Rectangle 309"/>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1" name="Rectangle 310"/>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2" name="Rectangle 311"/>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3" name="Rectangle 312"/>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4" name="Rectangle 313"/>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5" name="Rectangle 314"/>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6" name="Rectangle 315"/>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 name="Rectangle 316"/>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8" name="Rectangle 317"/>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9" name="Rectangle 318"/>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0" name="Rectangle 319"/>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1" name="Rectangle 320"/>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2" name="Rectangle 321"/>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3" name="Rectangle 322"/>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4" name="Rectangle 323"/>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5" name="Rectangle 324"/>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6" name="Rectangle 325"/>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 name="Rectangle 326"/>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8" name="Rectangle 327"/>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9" name="Rectangle 328"/>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0" name="Rectangle 329"/>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1" name="Rectangle 330"/>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2" name="Rectangle 331"/>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3" name="Rectangle 332"/>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4" name="Rectangle 333"/>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5" name="Rectangle 334"/>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6" name="Rectangle 335"/>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 name="Rectangle 336"/>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 name="Rectangle 337"/>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9" name="Rectangle 338"/>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0" name="Rectangle 339"/>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1" name="Rectangle 340"/>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2" name="Rectangle 341"/>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3" name="Rectangle 342"/>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4" name="Rectangle 343"/>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5" name="Rectangle 344"/>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6" name="Rectangle 345"/>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7" name="Rectangle 346"/>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 name="Rectangle 347"/>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9" name="Rectangle 348"/>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0" name="Rectangle 349"/>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1" name="Rectangle 350"/>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2" name="Rectangle 351"/>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3" name="Rectangle 352"/>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4" name="Rectangle 353"/>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5" name="Rectangle 354"/>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6" name="Rectangle 355"/>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7" name="Rectangle 356"/>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 name="Rectangle 357"/>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9" name="Rectangle 358"/>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0" name="Rectangle 359"/>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1" name="Rectangle 360"/>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2" name="Rectangle 361"/>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3" name="Rectangle 362"/>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4" name="Rectangle 363"/>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5" name="Rectangle 364"/>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6" name="Rectangle 365"/>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7" name="Rectangle 366"/>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 name="Rectangle 367"/>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 name="Rectangle 368"/>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0" name="Rectangle 369"/>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71" name="Group 148"/>
          <p:cNvGrpSpPr>
            <a:grpSpLocks/>
          </p:cNvGrpSpPr>
          <p:nvPr/>
        </p:nvGrpSpPr>
        <p:grpSpPr bwMode="auto">
          <a:xfrm>
            <a:off x="7281862" y="1736725"/>
            <a:ext cx="609600" cy="609600"/>
            <a:chOff x="7525657" y="2706915"/>
            <a:chExt cx="609600" cy="609600"/>
          </a:xfrm>
        </p:grpSpPr>
        <p:sp>
          <p:nvSpPr>
            <p:cNvPr id="373" name="Rectangle 372"/>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4" name="Rectangle 373"/>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5" name="Rectangle 374"/>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6" name="Rectangle 375"/>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7" name="Rectangle 376"/>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8" name="Rectangle 377"/>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9" name="Rectangle 378"/>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0" name="Rectangle 379"/>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1" name="Rectangle 380"/>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2" name="Rectangle 381"/>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3" name="Rectangle 382"/>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4" name="Rectangle 383"/>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5" name="Rectangle 384"/>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6" name="Rectangle 385"/>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7" name="Rectangle 386"/>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8" name="Rectangle 387"/>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90" name="Group 147"/>
          <p:cNvGrpSpPr>
            <a:grpSpLocks/>
          </p:cNvGrpSpPr>
          <p:nvPr/>
        </p:nvGrpSpPr>
        <p:grpSpPr bwMode="auto">
          <a:xfrm>
            <a:off x="7434262" y="1111250"/>
            <a:ext cx="304800" cy="304800"/>
            <a:chOff x="7678057" y="2126345"/>
            <a:chExt cx="304800" cy="304800"/>
          </a:xfrm>
        </p:grpSpPr>
        <p:sp>
          <p:nvSpPr>
            <p:cNvPr id="391" name="Rectangle 390"/>
            <p:cNvSpPr/>
            <p:nvPr/>
          </p:nvSpPr>
          <p:spPr>
            <a:xfrm>
              <a:off x="76780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2" name="Rectangle 391"/>
            <p:cNvSpPr/>
            <p:nvPr/>
          </p:nvSpPr>
          <p:spPr>
            <a:xfrm>
              <a:off x="78304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3" name="Rectangle 392"/>
            <p:cNvSpPr/>
            <p:nvPr/>
          </p:nvSpPr>
          <p:spPr>
            <a:xfrm>
              <a:off x="76780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4" name="Rectangle 393"/>
            <p:cNvSpPr/>
            <p:nvPr/>
          </p:nvSpPr>
          <p:spPr>
            <a:xfrm>
              <a:off x="78304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97" name="TextBox 150"/>
          <p:cNvSpPr txBox="1">
            <a:spLocks noChangeArrowheads="1"/>
          </p:cNvSpPr>
          <p:nvPr/>
        </p:nvSpPr>
        <p:spPr bwMode="auto">
          <a:xfrm>
            <a:off x="7739062" y="1047750"/>
            <a:ext cx="793750" cy="368300"/>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399" name="TextBox 151"/>
          <p:cNvSpPr txBox="1">
            <a:spLocks noChangeArrowheads="1"/>
          </p:cNvSpPr>
          <p:nvPr/>
        </p:nvSpPr>
        <p:spPr bwMode="auto">
          <a:xfrm>
            <a:off x="7891462" y="1976437"/>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400" name="TextBox 152"/>
          <p:cNvSpPr txBox="1">
            <a:spLocks noChangeArrowheads="1"/>
          </p:cNvSpPr>
          <p:nvPr/>
        </p:nvSpPr>
        <p:spPr bwMode="auto">
          <a:xfrm>
            <a:off x="8197849" y="3514726"/>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sp>
        <p:nvSpPr>
          <p:cNvPr id="401" name="TextBox 153"/>
          <p:cNvSpPr txBox="1">
            <a:spLocks noChangeArrowheads="1"/>
          </p:cNvSpPr>
          <p:nvPr/>
        </p:nvSpPr>
        <p:spPr bwMode="auto">
          <a:xfrm>
            <a:off x="6811168" y="3965348"/>
            <a:ext cx="1931988" cy="646113"/>
          </a:xfrm>
          <a:prstGeom prst="rect">
            <a:avLst/>
          </a:prstGeom>
          <a:noFill/>
          <a:ln w="9525">
            <a:noFill/>
            <a:miter lim="800000"/>
            <a:headEnd/>
            <a:tailEnd/>
          </a:ln>
        </p:spPr>
        <p:txBody>
          <a:bodyPr wrap="none">
            <a:spAutoFit/>
          </a:bodyPr>
          <a:lstStyle/>
          <a:p>
            <a:pPr algn="ctr"/>
            <a:r>
              <a:rPr lang="en-US" b="1" dirty="0">
                <a:latin typeface="Calibri" pitchFamily="34" charset="0"/>
              </a:rPr>
              <a:t>Output</a:t>
            </a:r>
            <a:br>
              <a:rPr lang="en-US" b="1" dirty="0">
                <a:latin typeface="Calibri" pitchFamily="34" charset="0"/>
              </a:rPr>
            </a:br>
            <a:r>
              <a:rPr lang="en-US" b="1" dirty="0" err="1">
                <a:latin typeface="Calibri" pitchFamily="34" charset="0"/>
              </a:rPr>
              <a:t>Laplacian</a:t>
            </a:r>
            <a:r>
              <a:rPr lang="en-US" b="1" dirty="0">
                <a:latin typeface="Calibri" pitchFamily="34" charset="0"/>
              </a:rPr>
              <a:t> pyramid</a:t>
            </a:r>
          </a:p>
        </p:txBody>
      </p:sp>
    </p:spTree>
    <p:extLst>
      <p:ext uri="{BB962C8B-B14F-4D97-AF65-F5344CB8AC3E}">
        <p14:creationId xmlns:p14="http://schemas.microsoft.com/office/powerpoint/2010/main" val="4016804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Right Arrow 398"/>
          <p:cNvSpPr/>
          <p:nvPr/>
        </p:nvSpPr>
        <p:spPr>
          <a:xfrm>
            <a:off x="3657600" y="2927350"/>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206" name="Slide Number Placeholder 205"/>
          <p:cNvSpPr>
            <a:spLocks noGrp="1"/>
          </p:cNvSpPr>
          <p:nvPr>
            <p:ph type="sldNum" sz="quarter" idx="12"/>
          </p:nvPr>
        </p:nvSpPr>
        <p:spPr/>
        <p:txBody>
          <a:bodyPr/>
          <a:lstStyle/>
          <a:p>
            <a:pPr>
              <a:defRPr/>
            </a:pPr>
            <a:fld id="{C9D834AA-9078-485F-B296-3D20E2BA1C83}" type="slidenum">
              <a:rPr lang="en-US" smtClean="0"/>
              <a:pPr>
                <a:defRPr/>
              </a:pPr>
              <a:t>16</a:t>
            </a:fld>
            <a:endParaRPr lang="en-US"/>
          </a:p>
        </p:txBody>
      </p:sp>
      <p:sp>
        <p:nvSpPr>
          <p:cNvPr id="45248" name="Title 45247"/>
          <p:cNvSpPr>
            <a:spLocks noGrp="1"/>
          </p:cNvSpPr>
          <p:nvPr>
            <p:ph type="title"/>
          </p:nvPr>
        </p:nvSpPr>
        <p:spPr/>
        <p:txBody>
          <a:bodyPr/>
          <a:lstStyle/>
          <a:p>
            <a:endParaRPr lang="en-US" dirty="0">
              <a:solidFill>
                <a:schemeClr val="bg1"/>
              </a:solidFill>
            </a:endParaRPr>
          </a:p>
        </p:txBody>
      </p:sp>
      <p:sp>
        <p:nvSpPr>
          <p:cNvPr id="203"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Background on Local Laplacian Filters</a:t>
            </a:r>
            <a:endParaRPr lang="en-US" dirty="0"/>
          </a:p>
        </p:txBody>
      </p:sp>
      <p:sp>
        <p:nvSpPr>
          <p:cNvPr id="205"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16</a:t>
            </a:fld>
            <a:endParaRPr lang="en-US"/>
          </a:p>
        </p:txBody>
      </p:sp>
      <p:sp>
        <p:nvSpPr>
          <p:cNvPr id="207"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Background on Local </a:t>
            </a:r>
            <a:r>
              <a:rPr lang="en-US" dirty="0" err="1" smtClean="0">
                <a:solidFill>
                  <a:schemeClr val="bg1"/>
                </a:solidFill>
              </a:rPr>
              <a:t>Laplacian</a:t>
            </a:r>
            <a:r>
              <a:rPr lang="en-US" dirty="0" smtClean="0">
                <a:solidFill>
                  <a:schemeClr val="bg1"/>
                </a:solidFill>
              </a:rPr>
              <a:t> Filters</a:t>
            </a:r>
            <a:endParaRPr lang="en-US" dirty="0">
              <a:solidFill>
                <a:schemeClr val="bg1"/>
              </a:solidFill>
            </a:endParaRPr>
          </a:p>
        </p:txBody>
      </p:sp>
      <p:sp>
        <p:nvSpPr>
          <p:cNvPr id="208" name="TextBox 120"/>
          <p:cNvSpPr txBox="1">
            <a:spLocks noChangeArrowheads="1"/>
          </p:cNvSpPr>
          <p:nvPr/>
        </p:nvSpPr>
        <p:spPr bwMode="auto">
          <a:xfrm>
            <a:off x="2308024" y="4088606"/>
            <a:ext cx="1778820" cy="646331"/>
          </a:xfrm>
          <a:prstGeom prst="rect">
            <a:avLst/>
          </a:prstGeom>
          <a:noFill/>
          <a:ln w="9525">
            <a:noFill/>
            <a:miter lim="800000"/>
            <a:headEnd/>
            <a:tailEnd/>
          </a:ln>
        </p:spPr>
        <p:txBody>
          <a:bodyPr wrap="none">
            <a:spAutoFit/>
          </a:bodyPr>
          <a:lstStyle/>
          <a:p>
            <a:pPr algn="ctr"/>
            <a:r>
              <a:rPr lang="en-US" dirty="0" smtClean="0">
                <a:latin typeface="Calibri" pitchFamily="34" charset="0"/>
              </a:rPr>
              <a:t>locally processed</a:t>
            </a:r>
          </a:p>
          <a:p>
            <a:pPr algn="ctr"/>
            <a:r>
              <a:rPr lang="en-US" dirty="0" smtClean="0">
                <a:latin typeface="Calibri" pitchFamily="34" charset="0"/>
              </a:rPr>
              <a:t>image</a:t>
            </a:r>
            <a:endParaRPr lang="en-US" dirty="0">
              <a:latin typeface="Calibri" pitchFamily="34" charset="0"/>
            </a:endParaRPr>
          </a:p>
        </p:txBody>
      </p:sp>
      <p:sp>
        <p:nvSpPr>
          <p:cNvPr id="209" name="Right Arrow 208"/>
          <p:cNvSpPr/>
          <p:nvPr/>
        </p:nvSpPr>
        <p:spPr>
          <a:xfrm>
            <a:off x="1752600" y="2900363"/>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0" name="TextBox 120"/>
          <p:cNvSpPr txBox="1">
            <a:spLocks noChangeArrowheads="1"/>
          </p:cNvSpPr>
          <p:nvPr/>
        </p:nvSpPr>
        <p:spPr bwMode="auto">
          <a:xfrm>
            <a:off x="2335980" y="3943350"/>
            <a:ext cx="1778820" cy="646331"/>
          </a:xfrm>
          <a:prstGeom prst="rect">
            <a:avLst/>
          </a:prstGeom>
          <a:noFill/>
          <a:ln w="9525">
            <a:noFill/>
            <a:miter lim="800000"/>
            <a:headEnd/>
            <a:tailEnd/>
          </a:ln>
        </p:spPr>
        <p:txBody>
          <a:bodyPr wrap="none">
            <a:spAutoFit/>
          </a:bodyPr>
          <a:lstStyle/>
          <a:p>
            <a:pPr algn="ctr"/>
            <a:r>
              <a:rPr lang="en-US" dirty="0" smtClean="0">
                <a:solidFill>
                  <a:schemeClr val="bg1"/>
                </a:solidFill>
                <a:latin typeface="Calibri" pitchFamily="34" charset="0"/>
              </a:rPr>
              <a:t>locally processed</a:t>
            </a:r>
          </a:p>
          <a:p>
            <a:pPr algn="ctr"/>
            <a:r>
              <a:rPr lang="en-US" dirty="0" smtClean="0">
                <a:solidFill>
                  <a:schemeClr val="bg1"/>
                </a:solidFill>
                <a:latin typeface="Calibri" pitchFamily="34" charset="0"/>
              </a:rPr>
              <a:t>image</a:t>
            </a:r>
            <a:endParaRPr lang="en-US" dirty="0">
              <a:solidFill>
                <a:schemeClr val="bg1"/>
              </a:solidFill>
              <a:latin typeface="Calibri" pitchFamily="34" charset="0"/>
            </a:endParaRPr>
          </a:p>
        </p:txBody>
      </p:sp>
      <p:sp>
        <p:nvSpPr>
          <p:cNvPr id="211"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16</a:t>
            </a:fld>
            <a:endParaRPr lang="en-US">
              <a:solidFill>
                <a:schemeClr val="bg1"/>
              </a:solidFill>
            </a:endParaRPr>
          </a:p>
        </p:txBody>
      </p:sp>
      <p:sp>
        <p:nvSpPr>
          <p:cNvPr id="212" name="TextBox 156"/>
          <p:cNvSpPr txBox="1">
            <a:spLocks noChangeArrowheads="1"/>
          </p:cNvSpPr>
          <p:nvPr/>
        </p:nvSpPr>
        <p:spPr bwMode="auto">
          <a:xfrm>
            <a:off x="525558" y="3943350"/>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pic>
        <p:nvPicPr>
          <p:cNvPr id="214" name="Picture 155"/>
          <p:cNvPicPr>
            <a:picLocks noChangeAspect="1"/>
          </p:cNvPicPr>
          <p:nvPr/>
        </p:nvPicPr>
        <p:blipFill>
          <a:blip r:embed="rId3"/>
          <a:srcRect/>
          <a:stretch>
            <a:fillRect/>
          </a:stretch>
        </p:blipFill>
        <p:spPr bwMode="auto">
          <a:xfrm>
            <a:off x="609600" y="2647950"/>
            <a:ext cx="1225550" cy="1219200"/>
          </a:xfrm>
          <a:prstGeom prst="rect">
            <a:avLst/>
          </a:prstGeom>
          <a:noFill/>
          <a:ln w="9525">
            <a:noFill/>
            <a:miter lim="800000"/>
            <a:headEnd/>
            <a:tailEnd/>
          </a:ln>
        </p:spPr>
      </p:pic>
      <p:sp>
        <p:nvSpPr>
          <p:cNvPr id="215" name="Rounded Rectangle 214"/>
          <p:cNvSpPr>
            <a:spLocks noChangeArrowheads="1"/>
          </p:cNvSpPr>
          <p:nvPr/>
        </p:nvSpPr>
        <p:spPr bwMode="auto">
          <a:xfrm>
            <a:off x="6562725" y="895350"/>
            <a:ext cx="2428875" cy="3916363"/>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grpSp>
        <p:nvGrpSpPr>
          <p:cNvPr id="216" name="Group 149"/>
          <p:cNvGrpSpPr>
            <a:grpSpLocks/>
          </p:cNvGrpSpPr>
          <p:nvPr/>
        </p:nvGrpSpPr>
        <p:grpSpPr bwMode="auto">
          <a:xfrm>
            <a:off x="6977062" y="2665412"/>
            <a:ext cx="1219200" cy="1219200"/>
            <a:chOff x="7220857" y="3679372"/>
            <a:chExt cx="1219200" cy="1219200"/>
          </a:xfrm>
        </p:grpSpPr>
        <p:sp>
          <p:nvSpPr>
            <p:cNvPr id="217" name="Rectangle 216"/>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8" name="Rectangle 217"/>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9" name="Rectangle 218"/>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0" name="Rectangle 219"/>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1" name="Rectangle 220"/>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2" name="Rectangle 221"/>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3" name="Rectangle 222"/>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4" name="Rectangle 223"/>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 name="Rectangle 224"/>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6" name="Rectangle 225"/>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7" name="Rectangle 226"/>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8" name="Rectangle 227"/>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Rectangle 228"/>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0" name="Rectangle 229"/>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1" name="Rectangle 230"/>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2" name="Rectangle 231"/>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3" name="Rectangle 232"/>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4" name="Rectangle 233"/>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 name="Rectangle 234"/>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6" name="Rectangle 235"/>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Rectangle 236"/>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8" name="Rectangle 237"/>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9" name="Rectangle 238"/>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0" name="Rectangle 239"/>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1" name="Rectangle 240"/>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2" name="Rectangle 241"/>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Rectangle 242"/>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Rectangle 243"/>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Rectangle 244"/>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Rectangle 245"/>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Rectangle 246"/>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Rectangle 247"/>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Rectangle 248"/>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0" name="Rectangle 249"/>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Rectangle 250"/>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2" name="Rectangle 251"/>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3" name="Rectangle 252"/>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4" name="Rectangle 253"/>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Rectangle 254"/>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 name="Rectangle 255"/>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7" name="Rectangle 256"/>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8" name="Rectangle 257"/>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5" name="Rectangle 264"/>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 name="Rectangle 265"/>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Rectangle 266"/>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Rectangle 267"/>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9" name="Rectangle 268"/>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Rectangle 269"/>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1" name="Rectangle 270"/>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2" name="Rectangle 271"/>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3" name="Rectangle 272"/>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Rectangle 273"/>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Rectangle 274"/>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Rectangle 275"/>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 name="Rectangle 276"/>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Rectangle 277"/>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Rectangle 278"/>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Rectangle 279"/>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81" name="Group 148"/>
          <p:cNvGrpSpPr>
            <a:grpSpLocks/>
          </p:cNvGrpSpPr>
          <p:nvPr/>
        </p:nvGrpSpPr>
        <p:grpSpPr bwMode="auto">
          <a:xfrm>
            <a:off x="7281862" y="1736725"/>
            <a:ext cx="609600" cy="609600"/>
            <a:chOff x="7525657" y="2706915"/>
            <a:chExt cx="609600" cy="609600"/>
          </a:xfrm>
        </p:grpSpPr>
        <p:sp>
          <p:nvSpPr>
            <p:cNvPr id="282" name="Rectangle 281"/>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Rectangle 282"/>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4" name="Rectangle 283"/>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5" name="Rectangle 284"/>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 name="Rectangle 285"/>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7" name="Rectangle 286"/>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8" name="Rectangle 287"/>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0" name="Rectangle 289"/>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1" name="Rectangle 290"/>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2" name="Rectangle 291"/>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3" name="Rectangle 292"/>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4" name="Rectangle 293"/>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5" name="Rectangle 294"/>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 name="Rectangle 295"/>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 name="Rectangle 296"/>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8" name="Rectangle 297"/>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99" name="Group 147"/>
          <p:cNvGrpSpPr>
            <a:grpSpLocks/>
          </p:cNvGrpSpPr>
          <p:nvPr/>
        </p:nvGrpSpPr>
        <p:grpSpPr bwMode="auto">
          <a:xfrm>
            <a:off x="7434262" y="1111250"/>
            <a:ext cx="304800" cy="304800"/>
            <a:chOff x="7678057" y="2126345"/>
            <a:chExt cx="304800" cy="304800"/>
          </a:xfrm>
        </p:grpSpPr>
        <p:sp>
          <p:nvSpPr>
            <p:cNvPr id="300" name="Rectangle 299"/>
            <p:cNvSpPr/>
            <p:nvPr/>
          </p:nvSpPr>
          <p:spPr>
            <a:xfrm>
              <a:off x="76780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1" name="Rectangle 300"/>
            <p:cNvSpPr/>
            <p:nvPr/>
          </p:nvSpPr>
          <p:spPr>
            <a:xfrm>
              <a:off x="78304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2" name="Rectangle 301"/>
            <p:cNvSpPr/>
            <p:nvPr/>
          </p:nvSpPr>
          <p:spPr>
            <a:xfrm>
              <a:off x="76780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3" name="Rectangle 302"/>
            <p:cNvSpPr/>
            <p:nvPr/>
          </p:nvSpPr>
          <p:spPr>
            <a:xfrm>
              <a:off x="78304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04" name="TextBox 150"/>
          <p:cNvSpPr txBox="1">
            <a:spLocks noChangeArrowheads="1"/>
          </p:cNvSpPr>
          <p:nvPr/>
        </p:nvSpPr>
        <p:spPr bwMode="auto">
          <a:xfrm>
            <a:off x="7739062" y="1047750"/>
            <a:ext cx="793750" cy="368300"/>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305" name="TextBox 151"/>
          <p:cNvSpPr txBox="1">
            <a:spLocks noChangeArrowheads="1"/>
          </p:cNvSpPr>
          <p:nvPr/>
        </p:nvSpPr>
        <p:spPr bwMode="auto">
          <a:xfrm>
            <a:off x="7891462" y="1976437"/>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306" name="TextBox 152"/>
          <p:cNvSpPr txBox="1">
            <a:spLocks noChangeArrowheads="1"/>
          </p:cNvSpPr>
          <p:nvPr/>
        </p:nvSpPr>
        <p:spPr bwMode="auto">
          <a:xfrm>
            <a:off x="8197849" y="3514726"/>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sp>
        <p:nvSpPr>
          <p:cNvPr id="307" name="TextBox 153"/>
          <p:cNvSpPr txBox="1">
            <a:spLocks noChangeArrowheads="1"/>
          </p:cNvSpPr>
          <p:nvPr/>
        </p:nvSpPr>
        <p:spPr bwMode="auto">
          <a:xfrm>
            <a:off x="6811168" y="3965348"/>
            <a:ext cx="1931988" cy="646113"/>
          </a:xfrm>
          <a:prstGeom prst="rect">
            <a:avLst/>
          </a:prstGeom>
          <a:noFill/>
          <a:ln w="9525">
            <a:noFill/>
            <a:miter lim="800000"/>
            <a:headEnd/>
            <a:tailEnd/>
          </a:ln>
        </p:spPr>
        <p:txBody>
          <a:bodyPr wrap="none">
            <a:spAutoFit/>
          </a:bodyPr>
          <a:lstStyle/>
          <a:p>
            <a:pPr algn="ctr"/>
            <a:r>
              <a:rPr lang="en-US" b="1" dirty="0">
                <a:latin typeface="Calibri" pitchFamily="34" charset="0"/>
              </a:rPr>
              <a:t>Output</a:t>
            </a:r>
            <a:br>
              <a:rPr lang="en-US" b="1" dirty="0">
                <a:latin typeface="Calibri" pitchFamily="34" charset="0"/>
              </a:rPr>
            </a:br>
            <a:r>
              <a:rPr lang="en-US" b="1" dirty="0" err="1">
                <a:latin typeface="Calibri" pitchFamily="34" charset="0"/>
              </a:rPr>
              <a:t>Laplacian</a:t>
            </a:r>
            <a:r>
              <a:rPr lang="en-US" b="1" dirty="0">
                <a:latin typeface="Calibri" pitchFamily="34" charset="0"/>
              </a:rPr>
              <a:t> pyramid</a:t>
            </a:r>
          </a:p>
        </p:txBody>
      </p:sp>
      <p:pic>
        <p:nvPicPr>
          <p:cNvPr id="372" name="Picture 12" descr="no_mask.png"/>
          <p:cNvPicPr>
            <a:picLocks noChangeAspect="1"/>
          </p:cNvPicPr>
          <p:nvPr/>
        </p:nvPicPr>
        <p:blipFill>
          <a:blip r:embed="rId4"/>
          <a:srcRect/>
          <a:stretch>
            <a:fillRect/>
          </a:stretch>
        </p:blipFill>
        <p:spPr bwMode="auto">
          <a:xfrm>
            <a:off x="2583241" y="2647950"/>
            <a:ext cx="1228386" cy="1221382"/>
          </a:xfrm>
          <a:prstGeom prst="rect">
            <a:avLst/>
          </a:prstGeom>
          <a:noFill/>
          <a:ln w="9525">
            <a:noFill/>
            <a:miter lim="800000"/>
            <a:headEnd/>
            <a:tailEnd/>
          </a:ln>
        </p:spPr>
      </p:pic>
      <p:sp>
        <p:nvSpPr>
          <p:cNvPr id="389" name="L-Shape 388"/>
          <p:cNvSpPr/>
          <p:nvPr/>
        </p:nvSpPr>
        <p:spPr>
          <a:xfrm rot="16200000">
            <a:off x="2587835" y="2643357"/>
            <a:ext cx="1219201" cy="1228385"/>
          </a:xfrm>
          <a:prstGeom prst="corner">
            <a:avLst>
              <a:gd name="adj1" fmla="val 50000"/>
              <a:gd name="adj2" fmla="val 54241"/>
            </a:avLst>
          </a:prstGeom>
          <a:solidFill>
            <a:schemeClr val="bg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94" name="Group 393"/>
          <p:cNvGrpSpPr/>
          <p:nvPr/>
        </p:nvGrpSpPr>
        <p:grpSpPr>
          <a:xfrm>
            <a:off x="1840748" y="1697265"/>
            <a:ext cx="742494" cy="792764"/>
            <a:chOff x="3639006" y="895350"/>
            <a:chExt cx="2149020" cy="1836964"/>
          </a:xfrm>
        </p:grpSpPr>
        <p:cxnSp>
          <p:nvCxnSpPr>
            <p:cNvPr id="395" name="Straight Arrow Connector 394"/>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396" name="Straight Arrow Connector 395"/>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7" name="Freeform 203"/>
            <p:cNvSpPr>
              <a:spLocks/>
            </p:cNvSpPr>
            <p:nvPr/>
          </p:nvSpPr>
          <p:spPr bwMode="auto">
            <a:xfrm rot="16200000" flipV="1">
              <a:off x="3952816" y="1018432"/>
              <a:ext cx="1381927" cy="1724708"/>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bg1"/>
              </a:solidFill>
              <a:round/>
              <a:headEnd/>
              <a:tailEnd/>
            </a:ln>
            <a:effectLst/>
          </p:spPr>
          <p:txBody>
            <a:bodyPr/>
            <a:lstStyle/>
            <a:p>
              <a:endParaRPr lang="en-US"/>
            </a:p>
          </p:txBody>
        </p:sp>
        <p:cxnSp>
          <p:nvCxnSpPr>
            <p:cNvPr id="398" name="Straight Arrow Connector 397"/>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400" name="Picture 13" descr="laplacian_Laplace_01.png"/>
          <p:cNvPicPr>
            <a:picLocks noChangeAspect="1"/>
          </p:cNvPicPr>
          <p:nvPr/>
        </p:nvPicPr>
        <p:blipFill rotWithShape="1">
          <a:blip r:embed="rId5"/>
          <a:srcRect r="50226" b="49976"/>
          <a:stretch/>
        </p:blipFill>
        <p:spPr bwMode="auto">
          <a:xfrm>
            <a:off x="4752977" y="2687637"/>
            <a:ext cx="609599" cy="610191"/>
          </a:xfrm>
          <a:prstGeom prst="rect">
            <a:avLst/>
          </a:prstGeom>
          <a:noFill/>
          <a:ln w="9525">
            <a:noFill/>
            <a:miter lim="800000"/>
            <a:headEnd/>
            <a:tailEnd/>
          </a:ln>
        </p:spPr>
      </p:pic>
      <p:pic>
        <p:nvPicPr>
          <p:cNvPr id="401" name="Picture 14" descr="laplacian_Laplace_02.png"/>
          <p:cNvPicPr>
            <a:picLocks noChangeAspect="1"/>
          </p:cNvPicPr>
          <p:nvPr/>
        </p:nvPicPr>
        <p:blipFill rotWithShape="1">
          <a:blip r:embed="rId6"/>
          <a:srcRect r="50000" b="49061"/>
          <a:stretch/>
        </p:blipFill>
        <p:spPr bwMode="auto">
          <a:xfrm>
            <a:off x="5057774" y="1757362"/>
            <a:ext cx="304800" cy="310521"/>
          </a:xfrm>
          <a:prstGeom prst="rect">
            <a:avLst/>
          </a:prstGeom>
          <a:noFill/>
          <a:ln w="9525">
            <a:noFill/>
            <a:miter lim="800000"/>
            <a:headEnd/>
            <a:tailEnd/>
          </a:ln>
        </p:spPr>
      </p:pic>
      <p:sp>
        <p:nvSpPr>
          <p:cNvPr id="402" name="Rectangle 401"/>
          <p:cNvSpPr/>
          <p:nvPr/>
        </p:nvSpPr>
        <p:spPr>
          <a:xfrm>
            <a:off x="47529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3" name="Rectangle 402"/>
          <p:cNvSpPr/>
          <p:nvPr/>
        </p:nvSpPr>
        <p:spPr>
          <a:xfrm>
            <a:off x="49053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4" name="Rectangle 403"/>
          <p:cNvSpPr/>
          <p:nvPr/>
        </p:nvSpPr>
        <p:spPr>
          <a:xfrm>
            <a:off x="50577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5" name="Rectangle 404"/>
          <p:cNvSpPr/>
          <p:nvPr/>
        </p:nvSpPr>
        <p:spPr>
          <a:xfrm>
            <a:off x="52101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6" name="Rectangle 405"/>
          <p:cNvSpPr/>
          <p:nvPr/>
        </p:nvSpPr>
        <p:spPr>
          <a:xfrm>
            <a:off x="5362574" y="37544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7" name="Rectangle 406"/>
          <p:cNvSpPr/>
          <p:nvPr/>
        </p:nvSpPr>
        <p:spPr>
          <a:xfrm>
            <a:off x="5514974" y="3754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8" name="Rectangle 407"/>
          <p:cNvSpPr/>
          <p:nvPr/>
        </p:nvSpPr>
        <p:spPr>
          <a:xfrm>
            <a:off x="5667374" y="3754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9" name="Rectangle 408"/>
          <p:cNvSpPr/>
          <p:nvPr/>
        </p:nvSpPr>
        <p:spPr>
          <a:xfrm>
            <a:off x="5819774" y="3754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0" name="Rectangle 409"/>
          <p:cNvSpPr/>
          <p:nvPr/>
        </p:nvSpPr>
        <p:spPr>
          <a:xfrm>
            <a:off x="47529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1" name="Rectangle 410"/>
          <p:cNvSpPr/>
          <p:nvPr/>
        </p:nvSpPr>
        <p:spPr>
          <a:xfrm>
            <a:off x="49053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2" name="Rectangle 411"/>
          <p:cNvSpPr/>
          <p:nvPr/>
        </p:nvSpPr>
        <p:spPr>
          <a:xfrm>
            <a:off x="50577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3" name="Rectangle 412"/>
          <p:cNvSpPr/>
          <p:nvPr/>
        </p:nvSpPr>
        <p:spPr>
          <a:xfrm>
            <a:off x="52101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4" name="Rectangle 413"/>
          <p:cNvSpPr/>
          <p:nvPr/>
        </p:nvSpPr>
        <p:spPr>
          <a:xfrm>
            <a:off x="5362574" y="36020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5" name="Rectangle 414"/>
          <p:cNvSpPr/>
          <p:nvPr/>
        </p:nvSpPr>
        <p:spPr>
          <a:xfrm>
            <a:off x="5514974" y="3602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6" name="Rectangle 415"/>
          <p:cNvSpPr/>
          <p:nvPr/>
        </p:nvSpPr>
        <p:spPr>
          <a:xfrm>
            <a:off x="5667374" y="3602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7" name="Rectangle 416"/>
          <p:cNvSpPr/>
          <p:nvPr/>
        </p:nvSpPr>
        <p:spPr>
          <a:xfrm>
            <a:off x="5819774" y="3602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8" name="Rectangle 417"/>
          <p:cNvSpPr/>
          <p:nvPr/>
        </p:nvSpPr>
        <p:spPr>
          <a:xfrm>
            <a:off x="47529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9" name="Rectangle 418"/>
          <p:cNvSpPr/>
          <p:nvPr/>
        </p:nvSpPr>
        <p:spPr>
          <a:xfrm>
            <a:off x="49053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0" name="Rectangle 419"/>
          <p:cNvSpPr/>
          <p:nvPr/>
        </p:nvSpPr>
        <p:spPr>
          <a:xfrm>
            <a:off x="50577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1" name="Rectangle 420"/>
          <p:cNvSpPr/>
          <p:nvPr/>
        </p:nvSpPr>
        <p:spPr>
          <a:xfrm>
            <a:off x="52101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2" name="Rectangle 421"/>
          <p:cNvSpPr/>
          <p:nvPr/>
        </p:nvSpPr>
        <p:spPr>
          <a:xfrm>
            <a:off x="5362574" y="34496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3" name="Rectangle 422"/>
          <p:cNvSpPr/>
          <p:nvPr/>
        </p:nvSpPr>
        <p:spPr>
          <a:xfrm>
            <a:off x="5514974" y="3449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4" name="Rectangle 423"/>
          <p:cNvSpPr/>
          <p:nvPr/>
        </p:nvSpPr>
        <p:spPr>
          <a:xfrm>
            <a:off x="5667374" y="3449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5" name="Rectangle 424"/>
          <p:cNvSpPr/>
          <p:nvPr/>
        </p:nvSpPr>
        <p:spPr>
          <a:xfrm>
            <a:off x="5819774" y="3449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6" name="Rectangle 425"/>
          <p:cNvSpPr/>
          <p:nvPr/>
        </p:nvSpPr>
        <p:spPr>
          <a:xfrm>
            <a:off x="47529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7" name="Rectangle 426"/>
          <p:cNvSpPr/>
          <p:nvPr/>
        </p:nvSpPr>
        <p:spPr>
          <a:xfrm>
            <a:off x="49053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8" name="Rectangle 427"/>
          <p:cNvSpPr/>
          <p:nvPr/>
        </p:nvSpPr>
        <p:spPr>
          <a:xfrm>
            <a:off x="50577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9" name="Rectangle 428"/>
          <p:cNvSpPr/>
          <p:nvPr/>
        </p:nvSpPr>
        <p:spPr>
          <a:xfrm>
            <a:off x="52101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0" name="Rectangle 429"/>
          <p:cNvSpPr/>
          <p:nvPr/>
        </p:nvSpPr>
        <p:spPr>
          <a:xfrm>
            <a:off x="5362574" y="329723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1" name="Rectangle 430"/>
          <p:cNvSpPr/>
          <p:nvPr/>
        </p:nvSpPr>
        <p:spPr>
          <a:xfrm>
            <a:off x="5514974" y="32972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2" name="Rectangle 431"/>
          <p:cNvSpPr/>
          <p:nvPr/>
        </p:nvSpPr>
        <p:spPr>
          <a:xfrm>
            <a:off x="5667374" y="32972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3" name="Rectangle 432"/>
          <p:cNvSpPr/>
          <p:nvPr/>
        </p:nvSpPr>
        <p:spPr>
          <a:xfrm>
            <a:off x="5819774" y="32972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4" name="Rectangle 433"/>
          <p:cNvSpPr/>
          <p:nvPr/>
        </p:nvSpPr>
        <p:spPr>
          <a:xfrm>
            <a:off x="5362574" y="31448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5" name="Rectangle 434"/>
          <p:cNvSpPr/>
          <p:nvPr/>
        </p:nvSpPr>
        <p:spPr>
          <a:xfrm>
            <a:off x="5514974" y="31448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6" name="Rectangle 435"/>
          <p:cNvSpPr/>
          <p:nvPr/>
        </p:nvSpPr>
        <p:spPr>
          <a:xfrm>
            <a:off x="5667374" y="31448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7" name="Rectangle 436"/>
          <p:cNvSpPr/>
          <p:nvPr/>
        </p:nvSpPr>
        <p:spPr>
          <a:xfrm>
            <a:off x="5819774" y="31448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8" name="Rectangle 437"/>
          <p:cNvSpPr/>
          <p:nvPr/>
        </p:nvSpPr>
        <p:spPr>
          <a:xfrm>
            <a:off x="5362574" y="2992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9" name="Rectangle 438"/>
          <p:cNvSpPr/>
          <p:nvPr/>
        </p:nvSpPr>
        <p:spPr>
          <a:xfrm>
            <a:off x="5514974" y="2992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 name="Rectangle 439"/>
          <p:cNvSpPr/>
          <p:nvPr/>
        </p:nvSpPr>
        <p:spPr>
          <a:xfrm>
            <a:off x="5667374" y="2992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1" name="Rectangle 440"/>
          <p:cNvSpPr/>
          <p:nvPr/>
        </p:nvSpPr>
        <p:spPr>
          <a:xfrm>
            <a:off x="5819774" y="29924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2" name="Rectangle 441"/>
          <p:cNvSpPr/>
          <p:nvPr/>
        </p:nvSpPr>
        <p:spPr>
          <a:xfrm>
            <a:off x="5362574" y="2840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3" name="Rectangle 442"/>
          <p:cNvSpPr/>
          <p:nvPr/>
        </p:nvSpPr>
        <p:spPr>
          <a:xfrm>
            <a:off x="5514974" y="2840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4" name="Rectangle 443"/>
          <p:cNvSpPr/>
          <p:nvPr/>
        </p:nvSpPr>
        <p:spPr>
          <a:xfrm>
            <a:off x="5667374" y="2840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5" name="Rectangle 444"/>
          <p:cNvSpPr/>
          <p:nvPr/>
        </p:nvSpPr>
        <p:spPr>
          <a:xfrm>
            <a:off x="5819774" y="28400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6" name="Rectangle 445"/>
          <p:cNvSpPr/>
          <p:nvPr/>
        </p:nvSpPr>
        <p:spPr>
          <a:xfrm>
            <a:off x="5362574" y="2687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7" name="Rectangle 446"/>
          <p:cNvSpPr/>
          <p:nvPr/>
        </p:nvSpPr>
        <p:spPr>
          <a:xfrm>
            <a:off x="5514974" y="2687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8" name="Rectangle 447"/>
          <p:cNvSpPr/>
          <p:nvPr/>
        </p:nvSpPr>
        <p:spPr>
          <a:xfrm>
            <a:off x="5667374" y="2687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9" name="Rectangle 448"/>
          <p:cNvSpPr/>
          <p:nvPr/>
        </p:nvSpPr>
        <p:spPr>
          <a:xfrm>
            <a:off x="5819774" y="2687636"/>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 name="Rectangle 449"/>
          <p:cNvSpPr/>
          <p:nvPr/>
        </p:nvSpPr>
        <p:spPr>
          <a:xfrm>
            <a:off x="5057774" y="22145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1" name="Rectangle 450"/>
          <p:cNvSpPr/>
          <p:nvPr/>
        </p:nvSpPr>
        <p:spPr>
          <a:xfrm>
            <a:off x="5210174" y="22145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2" name="Rectangle 451"/>
          <p:cNvSpPr/>
          <p:nvPr/>
        </p:nvSpPr>
        <p:spPr>
          <a:xfrm>
            <a:off x="5362574" y="22145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3" name="Rectangle 452"/>
          <p:cNvSpPr/>
          <p:nvPr/>
        </p:nvSpPr>
        <p:spPr>
          <a:xfrm>
            <a:off x="5514974" y="22145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4" name="Rectangle 453"/>
          <p:cNvSpPr/>
          <p:nvPr/>
        </p:nvSpPr>
        <p:spPr>
          <a:xfrm>
            <a:off x="5057774" y="20621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5" name="Rectangle 454"/>
          <p:cNvSpPr/>
          <p:nvPr/>
        </p:nvSpPr>
        <p:spPr>
          <a:xfrm>
            <a:off x="5210174" y="20621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6" name="Rectangle 455"/>
          <p:cNvSpPr/>
          <p:nvPr/>
        </p:nvSpPr>
        <p:spPr>
          <a:xfrm>
            <a:off x="5362574" y="20621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7" name="Rectangle 456"/>
          <p:cNvSpPr/>
          <p:nvPr/>
        </p:nvSpPr>
        <p:spPr>
          <a:xfrm>
            <a:off x="5514974" y="20621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8" name="Rectangle 457"/>
          <p:cNvSpPr/>
          <p:nvPr/>
        </p:nvSpPr>
        <p:spPr>
          <a:xfrm>
            <a:off x="5362574" y="19097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9" name="Rectangle 458"/>
          <p:cNvSpPr/>
          <p:nvPr/>
        </p:nvSpPr>
        <p:spPr>
          <a:xfrm>
            <a:off x="5514974" y="19097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0" name="Rectangle 459"/>
          <p:cNvSpPr/>
          <p:nvPr/>
        </p:nvSpPr>
        <p:spPr>
          <a:xfrm>
            <a:off x="5362574" y="17573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1" name="Rectangle 460"/>
          <p:cNvSpPr/>
          <p:nvPr/>
        </p:nvSpPr>
        <p:spPr>
          <a:xfrm>
            <a:off x="5514974" y="175736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2" name="Rectangle 461"/>
          <p:cNvSpPr/>
          <p:nvPr/>
        </p:nvSpPr>
        <p:spPr>
          <a:xfrm>
            <a:off x="5210174" y="1285874"/>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3" name="Rectangle 462"/>
          <p:cNvSpPr/>
          <p:nvPr/>
        </p:nvSpPr>
        <p:spPr>
          <a:xfrm>
            <a:off x="5362574" y="1285874"/>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4" name="Rectangle 463"/>
          <p:cNvSpPr/>
          <p:nvPr/>
        </p:nvSpPr>
        <p:spPr>
          <a:xfrm>
            <a:off x="5362574" y="1133474"/>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5" name="Rectangle 464"/>
          <p:cNvSpPr/>
          <p:nvPr/>
        </p:nvSpPr>
        <p:spPr>
          <a:xfrm>
            <a:off x="5210174" y="1133474"/>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6" name="Rectangle 465"/>
          <p:cNvSpPr/>
          <p:nvPr/>
        </p:nvSpPr>
        <p:spPr>
          <a:xfrm>
            <a:off x="5057774" y="1909761"/>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7" name="Rectangle 466"/>
          <p:cNvSpPr/>
          <p:nvPr/>
        </p:nvSpPr>
        <p:spPr>
          <a:xfrm>
            <a:off x="5210174" y="1909761"/>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8" name="Rectangle 467"/>
          <p:cNvSpPr/>
          <p:nvPr/>
        </p:nvSpPr>
        <p:spPr>
          <a:xfrm>
            <a:off x="5057774" y="1757361"/>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9" name="Rectangle 468"/>
          <p:cNvSpPr/>
          <p:nvPr/>
        </p:nvSpPr>
        <p:spPr>
          <a:xfrm>
            <a:off x="5210174" y="1757361"/>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0" name="Rectangle 469"/>
          <p:cNvSpPr/>
          <p:nvPr/>
        </p:nvSpPr>
        <p:spPr>
          <a:xfrm>
            <a:off x="4752974" y="31448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 name="Rectangle 470"/>
          <p:cNvSpPr/>
          <p:nvPr/>
        </p:nvSpPr>
        <p:spPr>
          <a:xfrm>
            <a:off x="4905374" y="31448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2" name="Rectangle 471"/>
          <p:cNvSpPr/>
          <p:nvPr/>
        </p:nvSpPr>
        <p:spPr>
          <a:xfrm>
            <a:off x="5057774" y="31448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3" name="Rectangle 472"/>
          <p:cNvSpPr/>
          <p:nvPr/>
        </p:nvSpPr>
        <p:spPr>
          <a:xfrm>
            <a:off x="5210174" y="31448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4" name="Rectangle 473"/>
          <p:cNvSpPr/>
          <p:nvPr/>
        </p:nvSpPr>
        <p:spPr>
          <a:xfrm>
            <a:off x="4752974" y="29924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5" name="Rectangle 474"/>
          <p:cNvSpPr/>
          <p:nvPr/>
        </p:nvSpPr>
        <p:spPr>
          <a:xfrm>
            <a:off x="4905374" y="29924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6" name="Rectangle 475"/>
          <p:cNvSpPr/>
          <p:nvPr/>
        </p:nvSpPr>
        <p:spPr>
          <a:xfrm>
            <a:off x="5057774" y="29924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7" name="Rectangle 476"/>
          <p:cNvSpPr/>
          <p:nvPr/>
        </p:nvSpPr>
        <p:spPr>
          <a:xfrm>
            <a:off x="5210174" y="29924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8" name="Rectangle 477"/>
          <p:cNvSpPr/>
          <p:nvPr/>
        </p:nvSpPr>
        <p:spPr>
          <a:xfrm>
            <a:off x="4752974" y="28400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9" name="Rectangle 478"/>
          <p:cNvSpPr/>
          <p:nvPr/>
        </p:nvSpPr>
        <p:spPr>
          <a:xfrm>
            <a:off x="4905374" y="28400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0" name="Rectangle 479"/>
          <p:cNvSpPr/>
          <p:nvPr/>
        </p:nvSpPr>
        <p:spPr>
          <a:xfrm>
            <a:off x="5057774" y="28400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1" name="Rectangle 480"/>
          <p:cNvSpPr/>
          <p:nvPr/>
        </p:nvSpPr>
        <p:spPr>
          <a:xfrm>
            <a:off x="5210174" y="28400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2" name="Rectangle 481"/>
          <p:cNvSpPr/>
          <p:nvPr/>
        </p:nvSpPr>
        <p:spPr>
          <a:xfrm>
            <a:off x="4752974" y="26876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3" name="Rectangle 482"/>
          <p:cNvSpPr/>
          <p:nvPr/>
        </p:nvSpPr>
        <p:spPr>
          <a:xfrm>
            <a:off x="4905374" y="26876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4" name="Rectangle 483"/>
          <p:cNvSpPr/>
          <p:nvPr/>
        </p:nvSpPr>
        <p:spPr>
          <a:xfrm>
            <a:off x="5057774" y="26876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5" name="Rectangle 484"/>
          <p:cNvSpPr/>
          <p:nvPr/>
        </p:nvSpPr>
        <p:spPr>
          <a:xfrm>
            <a:off x="5210174" y="2687636"/>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6" name="TextBox 394"/>
          <p:cNvSpPr txBox="1">
            <a:spLocks noChangeArrowheads="1"/>
          </p:cNvSpPr>
          <p:nvPr/>
        </p:nvSpPr>
        <p:spPr bwMode="auto">
          <a:xfrm>
            <a:off x="4629943" y="3943350"/>
            <a:ext cx="1617662"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partial pyramid</a:t>
            </a:r>
          </a:p>
        </p:txBody>
      </p:sp>
      <p:pic>
        <p:nvPicPr>
          <p:cNvPr id="487" name="Picture 395"/>
          <p:cNvPicPr>
            <a:picLocks noChangeAspect="1"/>
          </p:cNvPicPr>
          <p:nvPr/>
        </p:nvPicPr>
        <p:blipFill>
          <a:blip r:embed="rId3"/>
          <a:srcRect r="49165" b="50017"/>
          <a:stretch>
            <a:fillRect/>
          </a:stretch>
        </p:blipFill>
        <p:spPr bwMode="auto">
          <a:xfrm>
            <a:off x="5210175" y="1123950"/>
            <a:ext cx="166687" cy="161925"/>
          </a:xfrm>
          <a:prstGeom prst="rect">
            <a:avLst/>
          </a:prstGeom>
          <a:noFill/>
          <a:ln w="9525">
            <a:solidFill>
              <a:schemeClr val="bg1"/>
            </a:solidFill>
            <a:miter lim="800000"/>
            <a:headEnd/>
            <a:tailEnd/>
          </a:ln>
        </p:spPr>
      </p:pic>
      <p:sp>
        <p:nvSpPr>
          <p:cNvPr id="489" name="TextBox 289"/>
          <p:cNvSpPr txBox="1">
            <a:spLocks noChangeArrowheads="1"/>
          </p:cNvSpPr>
          <p:nvPr/>
        </p:nvSpPr>
        <p:spPr bwMode="auto">
          <a:xfrm>
            <a:off x="5820922" y="742950"/>
            <a:ext cx="789850" cy="461665"/>
          </a:xfrm>
          <a:prstGeom prst="rect">
            <a:avLst/>
          </a:prstGeom>
          <a:noFill/>
          <a:ln w="9525">
            <a:noFill/>
            <a:miter lim="800000"/>
            <a:headEnd/>
            <a:tailEnd/>
          </a:ln>
        </p:spPr>
        <p:txBody>
          <a:bodyPr wrap="none">
            <a:spAutoFit/>
          </a:bodyPr>
          <a:lstStyle/>
          <a:p>
            <a:r>
              <a:rPr lang="en-US" sz="2400" b="1" dirty="0">
                <a:solidFill>
                  <a:srgbClr val="0000FF"/>
                </a:solidFill>
                <a:latin typeface="Calibri" pitchFamily="34" charset="0"/>
              </a:rPr>
              <a:t>copy</a:t>
            </a:r>
          </a:p>
        </p:txBody>
      </p:sp>
      <p:pic>
        <p:nvPicPr>
          <p:cNvPr id="204" name="Picture 395"/>
          <p:cNvPicPr>
            <a:picLocks noChangeAspect="1"/>
          </p:cNvPicPr>
          <p:nvPr/>
        </p:nvPicPr>
        <p:blipFill>
          <a:blip r:embed="rId3"/>
          <a:srcRect r="49165" b="50017"/>
          <a:stretch>
            <a:fillRect/>
          </a:stretch>
        </p:blipFill>
        <p:spPr bwMode="auto">
          <a:xfrm>
            <a:off x="7427118" y="1101725"/>
            <a:ext cx="166687" cy="161925"/>
          </a:xfrm>
          <a:prstGeom prst="rect">
            <a:avLst/>
          </a:prstGeom>
          <a:noFill/>
          <a:ln w="9525">
            <a:solidFill>
              <a:schemeClr val="bg1"/>
            </a:solidFill>
            <a:miter lim="800000"/>
            <a:headEnd/>
            <a:tailEnd/>
          </a:ln>
        </p:spPr>
      </p:pic>
      <p:cxnSp>
        <p:nvCxnSpPr>
          <p:cNvPr id="488" name="Straight Arrow Connector 487"/>
          <p:cNvCxnSpPr/>
          <p:nvPr/>
        </p:nvCxnSpPr>
        <p:spPr>
          <a:xfrm flipV="1">
            <a:off x="5286645" y="1182688"/>
            <a:ext cx="2245516" cy="20869"/>
          </a:xfrm>
          <a:prstGeom prst="straightConnector1">
            <a:avLst/>
          </a:prstGeom>
          <a:ln>
            <a:solidFill>
              <a:srgbClr val="0000FF"/>
            </a:solidFill>
            <a:headEnd type="diamond"/>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778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ounded Rectangle 214"/>
          <p:cNvSpPr>
            <a:spLocks noChangeArrowheads="1"/>
          </p:cNvSpPr>
          <p:nvPr/>
        </p:nvSpPr>
        <p:spPr bwMode="auto">
          <a:xfrm>
            <a:off x="6562725" y="895350"/>
            <a:ext cx="2428875" cy="3916363"/>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pic>
        <p:nvPicPr>
          <p:cNvPr id="401" name="Picture 14" descr="laplacian_Laplace_02.png"/>
          <p:cNvPicPr>
            <a:picLocks noChangeAspect="1"/>
          </p:cNvPicPr>
          <p:nvPr/>
        </p:nvPicPr>
        <p:blipFill rotWithShape="1">
          <a:blip r:embed="rId3"/>
          <a:srcRect l="1" t="470" r="-1" b="74530"/>
          <a:stretch/>
        </p:blipFill>
        <p:spPr bwMode="auto">
          <a:xfrm>
            <a:off x="7281862" y="1747838"/>
            <a:ext cx="609600" cy="152400"/>
          </a:xfrm>
          <a:prstGeom prst="rect">
            <a:avLst/>
          </a:prstGeom>
          <a:noFill/>
          <a:ln w="9525">
            <a:noFill/>
            <a:miter lim="800000"/>
            <a:headEnd/>
            <a:tailEnd/>
          </a:ln>
        </p:spPr>
      </p:pic>
      <p:pic>
        <p:nvPicPr>
          <p:cNvPr id="403" name="Picture 14" descr="laplacian_Laplace_02.png"/>
          <p:cNvPicPr>
            <a:picLocks noChangeAspect="1"/>
          </p:cNvPicPr>
          <p:nvPr/>
        </p:nvPicPr>
        <p:blipFill rotWithShape="1">
          <a:blip r:embed="rId3"/>
          <a:srcRect l="1" t="470" r="50585" b="49164"/>
          <a:stretch/>
        </p:blipFill>
        <p:spPr bwMode="auto">
          <a:xfrm>
            <a:off x="7281862" y="1731316"/>
            <a:ext cx="301228" cy="307033"/>
          </a:xfrm>
          <a:prstGeom prst="rect">
            <a:avLst/>
          </a:prstGeom>
          <a:noFill/>
          <a:ln w="9525">
            <a:noFill/>
            <a:miter lim="800000"/>
            <a:headEnd/>
            <a:tailEnd/>
          </a:ln>
        </p:spPr>
      </p:pic>
      <p:pic>
        <p:nvPicPr>
          <p:cNvPr id="402" name="Picture 395"/>
          <p:cNvPicPr>
            <a:picLocks noChangeAspect="1"/>
          </p:cNvPicPr>
          <p:nvPr/>
        </p:nvPicPr>
        <p:blipFill rotWithShape="1">
          <a:blip r:embed="rId4"/>
          <a:srcRect l="-1" t="-1" r="4866" b="2974"/>
          <a:stretch/>
        </p:blipFill>
        <p:spPr bwMode="auto">
          <a:xfrm>
            <a:off x="7427118" y="1101725"/>
            <a:ext cx="311944" cy="314325"/>
          </a:xfrm>
          <a:prstGeom prst="rect">
            <a:avLst/>
          </a:prstGeom>
          <a:noFill/>
          <a:ln w="9525">
            <a:solidFill>
              <a:schemeClr val="bg1"/>
            </a:solidFill>
            <a:miter lim="800000"/>
            <a:headEnd/>
            <a:tailEnd/>
          </a:ln>
        </p:spPr>
      </p:pic>
      <p:grpSp>
        <p:nvGrpSpPr>
          <p:cNvPr id="281" name="Group 148"/>
          <p:cNvGrpSpPr>
            <a:grpSpLocks/>
          </p:cNvGrpSpPr>
          <p:nvPr/>
        </p:nvGrpSpPr>
        <p:grpSpPr bwMode="auto">
          <a:xfrm>
            <a:off x="7281862" y="1736725"/>
            <a:ext cx="609600" cy="609600"/>
            <a:chOff x="7525657" y="2706915"/>
            <a:chExt cx="609600" cy="609600"/>
          </a:xfrm>
        </p:grpSpPr>
        <p:sp>
          <p:nvSpPr>
            <p:cNvPr id="282" name="Rectangle 281"/>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Rectangle 282"/>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4" name="Rectangle 283"/>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5" name="Rectangle 284"/>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 name="Rectangle 285"/>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7" name="Rectangle 286"/>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8" name="Rectangle 287"/>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0" name="Rectangle 289"/>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1" name="Rectangle 290"/>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2" name="Rectangle 291"/>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3" name="Rectangle 292"/>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4" name="Rectangle 293"/>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5" name="Rectangle 294"/>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 name="Rectangle 295"/>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 name="Rectangle 296"/>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8" name="Rectangle 297"/>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04" name="Picture 14" descr="laplacian_Laplace_02.png"/>
          <p:cNvPicPr>
            <a:picLocks noChangeAspect="1"/>
          </p:cNvPicPr>
          <p:nvPr/>
        </p:nvPicPr>
        <p:blipFill rotWithShape="1">
          <a:blip r:embed="rId3"/>
          <a:srcRect l="25000" t="25001" r="50000" b="49060"/>
          <a:stretch/>
        </p:blipFill>
        <p:spPr bwMode="auto">
          <a:xfrm>
            <a:off x="5181600" y="1900238"/>
            <a:ext cx="152400" cy="158121"/>
          </a:xfrm>
          <a:prstGeom prst="rect">
            <a:avLst/>
          </a:prstGeom>
          <a:noFill/>
          <a:ln w="9525">
            <a:noFill/>
            <a:miter lim="800000"/>
            <a:headEnd/>
            <a:tailEnd/>
          </a:ln>
        </p:spPr>
      </p:pic>
      <p:sp>
        <p:nvSpPr>
          <p:cNvPr id="206" name="Slide Number Placeholder 205"/>
          <p:cNvSpPr>
            <a:spLocks noGrp="1"/>
          </p:cNvSpPr>
          <p:nvPr>
            <p:ph type="sldNum" sz="quarter" idx="12"/>
          </p:nvPr>
        </p:nvSpPr>
        <p:spPr/>
        <p:txBody>
          <a:bodyPr/>
          <a:lstStyle/>
          <a:p>
            <a:pPr>
              <a:defRPr/>
            </a:pPr>
            <a:fld id="{C9D834AA-9078-485F-B296-3D20E2BA1C83}" type="slidenum">
              <a:rPr lang="en-US" smtClean="0"/>
              <a:pPr>
                <a:defRPr/>
              </a:pPr>
              <a:t>17</a:t>
            </a:fld>
            <a:endParaRPr lang="en-US"/>
          </a:p>
        </p:txBody>
      </p:sp>
      <p:sp>
        <p:nvSpPr>
          <p:cNvPr id="45248" name="Title 45247"/>
          <p:cNvSpPr>
            <a:spLocks noGrp="1"/>
          </p:cNvSpPr>
          <p:nvPr>
            <p:ph type="title"/>
          </p:nvPr>
        </p:nvSpPr>
        <p:spPr/>
        <p:txBody>
          <a:bodyPr/>
          <a:lstStyle/>
          <a:p>
            <a:endParaRPr lang="en-US" dirty="0">
              <a:solidFill>
                <a:schemeClr val="bg1"/>
              </a:solidFill>
            </a:endParaRPr>
          </a:p>
        </p:txBody>
      </p:sp>
      <p:sp>
        <p:nvSpPr>
          <p:cNvPr id="203"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Background on Local Laplacian Filters</a:t>
            </a:r>
            <a:endParaRPr lang="en-US" dirty="0"/>
          </a:p>
        </p:txBody>
      </p:sp>
      <p:sp>
        <p:nvSpPr>
          <p:cNvPr id="205"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17</a:t>
            </a:fld>
            <a:endParaRPr lang="en-US"/>
          </a:p>
        </p:txBody>
      </p:sp>
      <p:sp>
        <p:nvSpPr>
          <p:cNvPr id="207"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Background on Local </a:t>
            </a:r>
            <a:r>
              <a:rPr lang="en-US" dirty="0" err="1" smtClean="0">
                <a:solidFill>
                  <a:schemeClr val="bg1"/>
                </a:solidFill>
              </a:rPr>
              <a:t>Laplacian</a:t>
            </a:r>
            <a:r>
              <a:rPr lang="en-US" dirty="0" smtClean="0">
                <a:solidFill>
                  <a:schemeClr val="bg1"/>
                </a:solidFill>
              </a:rPr>
              <a:t> Filters</a:t>
            </a:r>
            <a:endParaRPr lang="en-US" dirty="0">
              <a:solidFill>
                <a:schemeClr val="bg1"/>
              </a:solidFill>
            </a:endParaRPr>
          </a:p>
        </p:txBody>
      </p:sp>
      <p:sp>
        <p:nvSpPr>
          <p:cNvPr id="208" name="TextBox 120"/>
          <p:cNvSpPr txBox="1">
            <a:spLocks noChangeArrowheads="1"/>
          </p:cNvSpPr>
          <p:nvPr/>
        </p:nvSpPr>
        <p:spPr bwMode="auto">
          <a:xfrm>
            <a:off x="2308024" y="4088606"/>
            <a:ext cx="1778820" cy="646331"/>
          </a:xfrm>
          <a:prstGeom prst="rect">
            <a:avLst/>
          </a:prstGeom>
          <a:noFill/>
          <a:ln w="9525">
            <a:noFill/>
            <a:miter lim="800000"/>
            <a:headEnd/>
            <a:tailEnd/>
          </a:ln>
        </p:spPr>
        <p:txBody>
          <a:bodyPr wrap="none">
            <a:spAutoFit/>
          </a:bodyPr>
          <a:lstStyle/>
          <a:p>
            <a:pPr algn="ctr"/>
            <a:r>
              <a:rPr lang="en-US" dirty="0" smtClean="0">
                <a:latin typeface="Calibri" pitchFamily="34" charset="0"/>
              </a:rPr>
              <a:t>locally processed</a:t>
            </a:r>
          </a:p>
          <a:p>
            <a:pPr algn="ctr"/>
            <a:r>
              <a:rPr lang="en-US" dirty="0" smtClean="0">
                <a:latin typeface="Calibri" pitchFamily="34" charset="0"/>
              </a:rPr>
              <a:t>image</a:t>
            </a:r>
            <a:endParaRPr lang="en-US" dirty="0">
              <a:latin typeface="Calibri" pitchFamily="34" charset="0"/>
            </a:endParaRPr>
          </a:p>
        </p:txBody>
      </p:sp>
      <p:sp>
        <p:nvSpPr>
          <p:cNvPr id="209" name="Right Arrow 208"/>
          <p:cNvSpPr/>
          <p:nvPr/>
        </p:nvSpPr>
        <p:spPr>
          <a:xfrm>
            <a:off x="1752600" y="2900363"/>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0" name="TextBox 120"/>
          <p:cNvSpPr txBox="1">
            <a:spLocks noChangeArrowheads="1"/>
          </p:cNvSpPr>
          <p:nvPr/>
        </p:nvSpPr>
        <p:spPr bwMode="auto">
          <a:xfrm>
            <a:off x="2335980" y="3943350"/>
            <a:ext cx="1778820" cy="646331"/>
          </a:xfrm>
          <a:prstGeom prst="rect">
            <a:avLst/>
          </a:prstGeom>
          <a:noFill/>
          <a:ln w="9525">
            <a:noFill/>
            <a:miter lim="800000"/>
            <a:headEnd/>
            <a:tailEnd/>
          </a:ln>
        </p:spPr>
        <p:txBody>
          <a:bodyPr wrap="none">
            <a:spAutoFit/>
          </a:bodyPr>
          <a:lstStyle/>
          <a:p>
            <a:pPr algn="ctr"/>
            <a:r>
              <a:rPr lang="en-US" dirty="0" smtClean="0">
                <a:solidFill>
                  <a:schemeClr val="bg1"/>
                </a:solidFill>
                <a:latin typeface="Calibri" pitchFamily="34" charset="0"/>
              </a:rPr>
              <a:t>locally processed</a:t>
            </a:r>
          </a:p>
          <a:p>
            <a:pPr algn="ctr"/>
            <a:r>
              <a:rPr lang="en-US" dirty="0" smtClean="0">
                <a:solidFill>
                  <a:schemeClr val="bg1"/>
                </a:solidFill>
                <a:latin typeface="Calibri" pitchFamily="34" charset="0"/>
              </a:rPr>
              <a:t>image</a:t>
            </a:r>
            <a:endParaRPr lang="en-US" dirty="0">
              <a:solidFill>
                <a:schemeClr val="bg1"/>
              </a:solidFill>
              <a:latin typeface="Calibri" pitchFamily="34" charset="0"/>
            </a:endParaRPr>
          </a:p>
        </p:txBody>
      </p:sp>
      <p:sp>
        <p:nvSpPr>
          <p:cNvPr id="211"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17</a:t>
            </a:fld>
            <a:endParaRPr lang="en-US">
              <a:solidFill>
                <a:schemeClr val="bg1"/>
              </a:solidFill>
            </a:endParaRPr>
          </a:p>
        </p:txBody>
      </p:sp>
      <p:sp>
        <p:nvSpPr>
          <p:cNvPr id="212" name="TextBox 156"/>
          <p:cNvSpPr txBox="1">
            <a:spLocks noChangeArrowheads="1"/>
          </p:cNvSpPr>
          <p:nvPr/>
        </p:nvSpPr>
        <p:spPr bwMode="auto">
          <a:xfrm>
            <a:off x="525558" y="3943350"/>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pic>
        <p:nvPicPr>
          <p:cNvPr id="214" name="Picture 155"/>
          <p:cNvPicPr>
            <a:picLocks noChangeAspect="1"/>
          </p:cNvPicPr>
          <p:nvPr/>
        </p:nvPicPr>
        <p:blipFill>
          <a:blip r:embed="rId4"/>
          <a:srcRect/>
          <a:stretch>
            <a:fillRect/>
          </a:stretch>
        </p:blipFill>
        <p:spPr bwMode="auto">
          <a:xfrm>
            <a:off x="609600" y="2647950"/>
            <a:ext cx="1225550" cy="1219200"/>
          </a:xfrm>
          <a:prstGeom prst="rect">
            <a:avLst/>
          </a:prstGeom>
          <a:noFill/>
          <a:ln w="9525">
            <a:noFill/>
            <a:miter lim="800000"/>
            <a:headEnd/>
            <a:tailEnd/>
          </a:ln>
        </p:spPr>
      </p:pic>
      <p:grpSp>
        <p:nvGrpSpPr>
          <p:cNvPr id="216" name="Group 149"/>
          <p:cNvGrpSpPr>
            <a:grpSpLocks/>
          </p:cNvGrpSpPr>
          <p:nvPr/>
        </p:nvGrpSpPr>
        <p:grpSpPr bwMode="auto">
          <a:xfrm>
            <a:off x="6977062" y="2665412"/>
            <a:ext cx="1219200" cy="1219200"/>
            <a:chOff x="7220857" y="3679372"/>
            <a:chExt cx="1219200" cy="1219200"/>
          </a:xfrm>
        </p:grpSpPr>
        <p:sp>
          <p:nvSpPr>
            <p:cNvPr id="217" name="Rectangle 216"/>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8" name="Rectangle 217"/>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9" name="Rectangle 218"/>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0" name="Rectangle 219"/>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1" name="Rectangle 220"/>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2" name="Rectangle 221"/>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3" name="Rectangle 222"/>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4" name="Rectangle 223"/>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 name="Rectangle 224"/>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6" name="Rectangle 225"/>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7" name="Rectangle 226"/>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8" name="Rectangle 227"/>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Rectangle 228"/>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0" name="Rectangle 229"/>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1" name="Rectangle 230"/>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2" name="Rectangle 231"/>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3" name="Rectangle 232"/>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4" name="Rectangle 233"/>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 name="Rectangle 234"/>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6" name="Rectangle 235"/>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Rectangle 236"/>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8" name="Rectangle 237"/>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9" name="Rectangle 238"/>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0" name="Rectangle 239"/>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1" name="Rectangle 240"/>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2" name="Rectangle 241"/>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Rectangle 242"/>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Rectangle 243"/>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Rectangle 244"/>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Rectangle 245"/>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Rectangle 246"/>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Rectangle 247"/>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Rectangle 248"/>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0" name="Rectangle 249"/>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Rectangle 250"/>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2" name="Rectangle 251"/>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3" name="Rectangle 252"/>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4" name="Rectangle 253"/>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Rectangle 254"/>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 name="Rectangle 255"/>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7" name="Rectangle 256"/>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8" name="Rectangle 257"/>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5" name="Rectangle 264"/>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 name="Rectangle 265"/>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Rectangle 266"/>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Rectangle 267"/>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9" name="Rectangle 268"/>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Rectangle 269"/>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1" name="Rectangle 270"/>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2" name="Rectangle 271"/>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3" name="Rectangle 272"/>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Rectangle 273"/>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Rectangle 274"/>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Rectangle 275"/>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 name="Rectangle 276"/>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Rectangle 277"/>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Rectangle 278"/>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Rectangle 279"/>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99" name="Group 147"/>
          <p:cNvGrpSpPr>
            <a:grpSpLocks/>
          </p:cNvGrpSpPr>
          <p:nvPr/>
        </p:nvGrpSpPr>
        <p:grpSpPr bwMode="auto">
          <a:xfrm>
            <a:off x="7434262" y="1111250"/>
            <a:ext cx="304800" cy="304800"/>
            <a:chOff x="7678057" y="2126345"/>
            <a:chExt cx="304800" cy="304800"/>
          </a:xfrm>
        </p:grpSpPr>
        <p:sp>
          <p:nvSpPr>
            <p:cNvPr id="300" name="Rectangle 299"/>
            <p:cNvSpPr/>
            <p:nvPr/>
          </p:nvSpPr>
          <p:spPr>
            <a:xfrm>
              <a:off x="76780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1" name="Rectangle 300"/>
            <p:cNvSpPr/>
            <p:nvPr/>
          </p:nvSpPr>
          <p:spPr>
            <a:xfrm>
              <a:off x="78304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2" name="Rectangle 301"/>
            <p:cNvSpPr/>
            <p:nvPr/>
          </p:nvSpPr>
          <p:spPr>
            <a:xfrm>
              <a:off x="76780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3" name="Rectangle 302"/>
            <p:cNvSpPr/>
            <p:nvPr/>
          </p:nvSpPr>
          <p:spPr>
            <a:xfrm>
              <a:off x="78304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04" name="TextBox 150"/>
          <p:cNvSpPr txBox="1">
            <a:spLocks noChangeArrowheads="1"/>
          </p:cNvSpPr>
          <p:nvPr/>
        </p:nvSpPr>
        <p:spPr bwMode="auto">
          <a:xfrm>
            <a:off x="7739062" y="1047750"/>
            <a:ext cx="793750" cy="368300"/>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305" name="TextBox 151"/>
          <p:cNvSpPr txBox="1">
            <a:spLocks noChangeArrowheads="1"/>
          </p:cNvSpPr>
          <p:nvPr/>
        </p:nvSpPr>
        <p:spPr bwMode="auto">
          <a:xfrm>
            <a:off x="7891462" y="1976437"/>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306" name="TextBox 152"/>
          <p:cNvSpPr txBox="1">
            <a:spLocks noChangeArrowheads="1"/>
          </p:cNvSpPr>
          <p:nvPr/>
        </p:nvSpPr>
        <p:spPr bwMode="auto">
          <a:xfrm>
            <a:off x="8197849" y="3514726"/>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sp>
        <p:nvSpPr>
          <p:cNvPr id="307" name="TextBox 153"/>
          <p:cNvSpPr txBox="1">
            <a:spLocks noChangeArrowheads="1"/>
          </p:cNvSpPr>
          <p:nvPr/>
        </p:nvSpPr>
        <p:spPr bwMode="auto">
          <a:xfrm>
            <a:off x="6811168" y="3965348"/>
            <a:ext cx="1931988" cy="646113"/>
          </a:xfrm>
          <a:prstGeom prst="rect">
            <a:avLst/>
          </a:prstGeom>
          <a:noFill/>
          <a:ln w="9525">
            <a:noFill/>
            <a:miter lim="800000"/>
            <a:headEnd/>
            <a:tailEnd/>
          </a:ln>
        </p:spPr>
        <p:txBody>
          <a:bodyPr wrap="none">
            <a:spAutoFit/>
          </a:bodyPr>
          <a:lstStyle/>
          <a:p>
            <a:pPr algn="ctr"/>
            <a:r>
              <a:rPr lang="en-US" b="1" dirty="0">
                <a:latin typeface="Calibri" pitchFamily="34" charset="0"/>
              </a:rPr>
              <a:t>Output</a:t>
            </a:r>
            <a:br>
              <a:rPr lang="en-US" b="1" dirty="0">
                <a:latin typeface="Calibri" pitchFamily="34" charset="0"/>
              </a:rPr>
            </a:br>
            <a:r>
              <a:rPr lang="en-US" b="1" dirty="0" err="1">
                <a:latin typeface="Calibri" pitchFamily="34" charset="0"/>
              </a:rPr>
              <a:t>Laplacian</a:t>
            </a:r>
            <a:r>
              <a:rPr lang="en-US" b="1" dirty="0">
                <a:latin typeface="Calibri" pitchFamily="34" charset="0"/>
              </a:rPr>
              <a:t> pyramid</a:t>
            </a:r>
          </a:p>
        </p:txBody>
      </p:sp>
      <p:pic>
        <p:nvPicPr>
          <p:cNvPr id="372" name="Picture 12" descr="no_mask.png"/>
          <p:cNvPicPr>
            <a:picLocks noChangeAspect="1"/>
          </p:cNvPicPr>
          <p:nvPr/>
        </p:nvPicPr>
        <p:blipFill>
          <a:blip r:embed="rId5"/>
          <a:srcRect/>
          <a:stretch>
            <a:fillRect/>
          </a:stretch>
        </p:blipFill>
        <p:spPr bwMode="auto">
          <a:xfrm>
            <a:off x="2583241" y="2647950"/>
            <a:ext cx="1228386" cy="1221382"/>
          </a:xfrm>
          <a:prstGeom prst="rect">
            <a:avLst/>
          </a:prstGeom>
          <a:noFill/>
          <a:ln w="9525">
            <a:noFill/>
            <a:miter lim="800000"/>
            <a:headEnd/>
            <a:tailEnd/>
          </a:ln>
        </p:spPr>
      </p:pic>
      <p:grpSp>
        <p:nvGrpSpPr>
          <p:cNvPr id="394" name="Group 393"/>
          <p:cNvGrpSpPr/>
          <p:nvPr/>
        </p:nvGrpSpPr>
        <p:grpSpPr>
          <a:xfrm>
            <a:off x="1840748" y="1697265"/>
            <a:ext cx="742494" cy="792764"/>
            <a:chOff x="3639006" y="895350"/>
            <a:chExt cx="2149020" cy="1836964"/>
          </a:xfrm>
        </p:grpSpPr>
        <p:cxnSp>
          <p:nvCxnSpPr>
            <p:cNvPr id="395" name="Straight Arrow Connector 394"/>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396" name="Straight Arrow Connector 395"/>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7" name="Freeform 203"/>
            <p:cNvSpPr>
              <a:spLocks/>
            </p:cNvSpPr>
            <p:nvPr/>
          </p:nvSpPr>
          <p:spPr bwMode="auto">
            <a:xfrm rot="16200000" flipV="1">
              <a:off x="3952816" y="1018432"/>
              <a:ext cx="1381927" cy="1724708"/>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bg1"/>
              </a:solidFill>
              <a:round/>
              <a:headEnd/>
              <a:tailEnd/>
            </a:ln>
            <a:effectLst/>
          </p:spPr>
          <p:txBody>
            <a:bodyPr/>
            <a:lstStyle/>
            <a:p>
              <a:endParaRPr lang="en-US"/>
            </a:p>
          </p:txBody>
        </p:sp>
        <p:cxnSp>
          <p:nvCxnSpPr>
            <p:cNvPr id="398" name="Straight Arrow Connector 397"/>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99" name="Right Arrow 398"/>
          <p:cNvSpPr/>
          <p:nvPr/>
        </p:nvSpPr>
        <p:spPr>
          <a:xfrm>
            <a:off x="3657600" y="2927350"/>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486" name="TextBox 394"/>
          <p:cNvSpPr txBox="1">
            <a:spLocks noChangeArrowheads="1"/>
          </p:cNvSpPr>
          <p:nvPr/>
        </p:nvSpPr>
        <p:spPr bwMode="auto">
          <a:xfrm>
            <a:off x="4629943" y="3943350"/>
            <a:ext cx="1617662"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partial pyramid</a:t>
            </a:r>
          </a:p>
        </p:txBody>
      </p:sp>
      <p:sp>
        <p:nvSpPr>
          <p:cNvPr id="489" name="TextBox 289"/>
          <p:cNvSpPr txBox="1">
            <a:spLocks noChangeArrowheads="1"/>
          </p:cNvSpPr>
          <p:nvPr/>
        </p:nvSpPr>
        <p:spPr bwMode="auto">
          <a:xfrm>
            <a:off x="5820922" y="1576685"/>
            <a:ext cx="789850" cy="461665"/>
          </a:xfrm>
          <a:prstGeom prst="rect">
            <a:avLst/>
          </a:prstGeom>
          <a:noFill/>
          <a:ln w="9525">
            <a:noFill/>
            <a:miter lim="800000"/>
            <a:headEnd/>
            <a:tailEnd/>
          </a:ln>
        </p:spPr>
        <p:txBody>
          <a:bodyPr wrap="none">
            <a:spAutoFit/>
          </a:bodyPr>
          <a:lstStyle/>
          <a:p>
            <a:r>
              <a:rPr lang="en-US" sz="2400" b="1" dirty="0">
                <a:solidFill>
                  <a:srgbClr val="0000FF"/>
                </a:solidFill>
                <a:latin typeface="Calibri" pitchFamily="34" charset="0"/>
              </a:rPr>
              <a:t>copy</a:t>
            </a:r>
          </a:p>
        </p:txBody>
      </p:sp>
      <p:pic>
        <p:nvPicPr>
          <p:cNvPr id="213" name="Picture 13" descr="laplacian_Laplace_01.png"/>
          <p:cNvPicPr>
            <a:picLocks noChangeAspect="1"/>
          </p:cNvPicPr>
          <p:nvPr/>
        </p:nvPicPr>
        <p:blipFill rotWithShape="1">
          <a:blip r:embed="rId6"/>
          <a:srcRect l="24887" t="24988" r="50226" b="49976"/>
          <a:stretch/>
        </p:blipFill>
        <p:spPr bwMode="auto">
          <a:xfrm>
            <a:off x="5029201" y="2982913"/>
            <a:ext cx="304801" cy="305391"/>
          </a:xfrm>
          <a:prstGeom prst="rect">
            <a:avLst/>
          </a:prstGeom>
          <a:noFill/>
          <a:ln w="9525">
            <a:noFill/>
            <a:miter lim="800000"/>
            <a:headEnd/>
            <a:tailEnd/>
          </a:ln>
        </p:spPr>
      </p:pic>
      <p:sp>
        <p:nvSpPr>
          <p:cNvPr id="289" name="Rectangle 288"/>
          <p:cNvSpPr/>
          <p:nvPr/>
        </p:nvSpPr>
        <p:spPr>
          <a:xfrm>
            <a:off x="47244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 name="Rectangle 307"/>
          <p:cNvSpPr/>
          <p:nvPr/>
        </p:nvSpPr>
        <p:spPr>
          <a:xfrm>
            <a:off x="48768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9" name="Rectangle 308"/>
          <p:cNvSpPr/>
          <p:nvPr/>
        </p:nvSpPr>
        <p:spPr>
          <a:xfrm>
            <a:off x="50292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0" name="Rectangle 309"/>
          <p:cNvSpPr/>
          <p:nvPr/>
        </p:nvSpPr>
        <p:spPr>
          <a:xfrm>
            <a:off x="51816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1" name="Rectangle 310"/>
          <p:cNvSpPr/>
          <p:nvPr/>
        </p:nvSpPr>
        <p:spPr>
          <a:xfrm>
            <a:off x="53340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2" name="Rectangle 311"/>
          <p:cNvSpPr/>
          <p:nvPr/>
        </p:nvSpPr>
        <p:spPr>
          <a:xfrm>
            <a:off x="5486400" y="3744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3" name="Rectangle 312"/>
          <p:cNvSpPr/>
          <p:nvPr/>
        </p:nvSpPr>
        <p:spPr>
          <a:xfrm>
            <a:off x="5638800" y="3744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4" name="Rectangle 313"/>
          <p:cNvSpPr/>
          <p:nvPr/>
        </p:nvSpPr>
        <p:spPr>
          <a:xfrm>
            <a:off x="5791200" y="3744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5" name="Rectangle 314"/>
          <p:cNvSpPr/>
          <p:nvPr/>
        </p:nvSpPr>
        <p:spPr>
          <a:xfrm>
            <a:off x="47244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6" name="Rectangle 315"/>
          <p:cNvSpPr/>
          <p:nvPr/>
        </p:nvSpPr>
        <p:spPr>
          <a:xfrm>
            <a:off x="48768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 name="Rectangle 316"/>
          <p:cNvSpPr/>
          <p:nvPr/>
        </p:nvSpPr>
        <p:spPr>
          <a:xfrm>
            <a:off x="50292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8" name="Rectangle 317"/>
          <p:cNvSpPr/>
          <p:nvPr/>
        </p:nvSpPr>
        <p:spPr>
          <a:xfrm>
            <a:off x="51816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9" name="Rectangle 318"/>
          <p:cNvSpPr/>
          <p:nvPr/>
        </p:nvSpPr>
        <p:spPr>
          <a:xfrm>
            <a:off x="53340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0" name="Rectangle 319"/>
          <p:cNvSpPr/>
          <p:nvPr/>
        </p:nvSpPr>
        <p:spPr>
          <a:xfrm>
            <a:off x="5486400" y="3592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1" name="Rectangle 320"/>
          <p:cNvSpPr/>
          <p:nvPr/>
        </p:nvSpPr>
        <p:spPr>
          <a:xfrm>
            <a:off x="5638800" y="3592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2" name="Rectangle 321"/>
          <p:cNvSpPr/>
          <p:nvPr/>
        </p:nvSpPr>
        <p:spPr>
          <a:xfrm>
            <a:off x="5791200" y="3592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3" name="Rectangle 322"/>
          <p:cNvSpPr/>
          <p:nvPr/>
        </p:nvSpPr>
        <p:spPr>
          <a:xfrm>
            <a:off x="47244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4" name="Rectangle 323"/>
          <p:cNvSpPr/>
          <p:nvPr/>
        </p:nvSpPr>
        <p:spPr>
          <a:xfrm>
            <a:off x="48768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5" name="Rectangle 324"/>
          <p:cNvSpPr/>
          <p:nvPr/>
        </p:nvSpPr>
        <p:spPr>
          <a:xfrm>
            <a:off x="50292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6" name="Rectangle 325"/>
          <p:cNvSpPr/>
          <p:nvPr/>
        </p:nvSpPr>
        <p:spPr>
          <a:xfrm>
            <a:off x="51816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 name="Rectangle 326"/>
          <p:cNvSpPr/>
          <p:nvPr/>
        </p:nvSpPr>
        <p:spPr>
          <a:xfrm>
            <a:off x="53340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8" name="Rectangle 327"/>
          <p:cNvSpPr/>
          <p:nvPr/>
        </p:nvSpPr>
        <p:spPr>
          <a:xfrm>
            <a:off x="5486400" y="3440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9" name="Rectangle 328"/>
          <p:cNvSpPr/>
          <p:nvPr/>
        </p:nvSpPr>
        <p:spPr>
          <a:xfrm>
            <a:off x="5638800" y="3440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0" name="Rectangle 329"/>
          <p:cNvSpPr/>
          <p:nvPr/>
        </p:nvSpPr>
        <p:spPr>
          <a:xfrm>
            <a:off x="5791200" y="3440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1" name="Rectangle 330"/>
          <p:cNvSpPr/>
          <p:nvPr/>
        </p:nvSpPr>
        <p:spPr>
          <a:xfrm>
            <a:off x="47244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2" name="Rectangle 331"/>
          <p:cNvSpPr/>
          <p:nvPr/>
        </p:nvSpPr>
        <p:spPr>
          <a:xfrm>
            <a:off x="48768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3" name="Rectangle 332"/>
          <p:cNvSpPr/>
          <p:nvPr/>
        </p:nvSpPr>
        <p:spPr>
          <a:xfrm>
            <a:off x="50292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4" name="Rectangle 333"/>
          <p:cNvSpPr/>
          <p:nvPr/>
        </p:nvSpPr>
        <p:spPr>
          <a:xfrm>
            <a:off x="51816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5" name="Rectangle 334"/>
          <p:cNvSpPr/>
          <p:nvPr/>
        </p:nvSpPr>
        <p:spPr>
          <a:xfrm>
            <a:off x="53340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6" name="Rectangle 335"/>
          <p:cNvSpPr/>
          <p:nvPr/>
        </p:nvSpPr>
        <p:spPr>
          <a:xfrm>
            <a:off x="5486400" y="32877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 name="Rectangle 336"/>
          <p:cNvSpPr/>
          <p:nvPr/>
        </p:nvSpPr>
        <p:spPr>
          <a:xfrm>
            <a:off x="5638800" y="32877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 name="Rectangle 337"/>
          <p:cNvSpPr/>
          <p:nvPr/>
        </p:nvSpPr>
        <p:spPr>
          <a:xfrm>
            <a:off x="5791200" y="32877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9" name="Rectangle 338"/>
          <p:cNvSpPr/>
          <p:nvPr/>
        </p:nvSpPr>
        <p:spPr>
          <a:xfrm>
            <a:off x="5334000" y="31353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0" name="Rectangle 339"/>
          <p:cNvSpPr/>
          <p:nvPr/>
        </p:nvSpPr>
        <p:spPr>
          <a:xfrm>
            <a:off x="5486400" y="31353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1" name="Rectangle 340"/>
          <p:cNvSpPr/>
          <p:nvPr/>
        </p:nvSpPr>
        <p:spPr>
          <a:xfrm>
            <a:off x="5638800" y="31353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2" name="Rectangle 341"/>
          <p:cNvSpPr/>
          <p:nvPr/>
        </p:nvSpPr>
        <p:spPr>
          <a:xfrm>
            <a:off x="5791200" y="31353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3" name="Rectangle 342"/>
          <p:cNvSpPr/>
          <p:nvPr/>
        </p:nvSpPr>
        <p:spPr>
          <a:xfrm>
            <a:off x="5334000" y="2982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4" name="Rectangle 343"/>
          <p:cNvSpPr/>
          <p:nvPr/>
        </p:nvSpPr>
        <p:spPr>
          <a:xfrm>
            <a:off x="5486400" y="2982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5" name="Rectangle 344"/>
          <p:cNvSpPr/>
          <p:nvPr/>
        </p:nvSpPr>
        <p:spPr>
          <a:xfrm>
            <a:off x="5638800" y="2982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6" name="Rectangle 345"/>
          <p:cNvSpPr/>
          <p:nvPr/>
        </p:nvSpPr>
        <p:spPr>
          <a:xfrm>
            <a:off x="5791200" y="2982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7" name="Rectangle 346"/>
          <p:cNvSpPr/>
          <p:nvPr/>
        </p:nvSpPr>
        <p:spPr>
          <a:xfrm>
            <a:off x="53340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 name="Rectangle 347"/>
          <p:cNvSpPr/>
          <p:nvPr/>
        </p:nvSpPr>
        <p:spPr>
          <a:xfrm>
            <a:off x="54864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9" name="Rectangle 348"/>
          <p:cNvSpPr/>
          <p:nvPr/>
        </p:nvSpPr>
        <p:spPr>
          <a:xfrm>
            <a:off x="56388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0" name="Rectangle 349"/>
          <p:cNvSpPr/>
          <p:nvPr/>
        </p:nvSpPr>
        <p:spPr>
          <a:xfrm>
            <a:off x="57912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1" name="Rectangle 350"/>
          <p:cNvSpPr/>
          <p:nvPr/>
        </p:nvSpPr>
        <p:spPr>
          <a:xfrm>
            <a:off x="53340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2" name="Rectangle 351"/>
          <p:cNvSpPr/>
          <p:nvPr/>
        </p:nvSpPr>
        <p:spPr>
          <a:xfrm>
            <a:off x="54864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3" name="Rectangle 352"/>
          <p:cNvSpPr/>
          <p:nvPr/>
        </p:nvSpPr>
        <p:spPr>
          <a:xfrm>
            <a:off x="56388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4" name="Rectangle 353"/>
          <p:cNvSpPr/>
          <p:nvPr/>
        </p:nvSpPr>
        <p:spPr>
          <a:xfrm>
            <a:off x="57912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5" name="Rectangle 354"/>
          <p:cNvSpPr/>
          <p:nvPr/>
        </p:nvSpPr>
        <p:spPr>
          <a:xfrm>
            <a:off x="5029200" y="22050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6" name="Rectangle 355"/>
          <p:cNvSpPr/>
          <p:nvPr/>
        </p:nvSpPr>
        <p:spPr>
          <a:xfrm>
            <a:off x="5181600" y="22050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7" name="Rectangle 356"/>
          <p:cNvSpPr/>
          <p:nvPr/>
        </p:nvSpPr>
        <p:spPr>
          <a:xfrm>
            <a:off x="5334000" y="22050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 name="Rectangle 357"/>
          <p:cNvSpPr/>
          <p:nvPr/>
        </p:nvSpPr>
        <p:spPr>
          <a:xfrm>
            <a:off x="5486400" y="22050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9" name="Rectangle 358"/>
          <p:cNvSpPr/>
          <p:nvPr/>
        </p:nvSpPr>
        <p:spPr>
          <a:xfrm>
            <a:off x="5029200" y="20526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0" name="Rectangle 359"/>
          <p:cNvSpPr/>
          <p:nvPr/>
        </p:nvSpPr>
        <p:spPr>
          <a:xfrm>
            <a:off x="5181600" y="20526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1" name="Rectangle 360"/>
          <p:cNvSpPr/>
          <p:nvPr/>
        </p:nvSpPr>
        <p:spPr>
          <a:xfrm>
            <a:off x="5334000" y="20526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2" name="Rectangle 361"/>
          <p:cNvSpPr/>
          <p:nvPr/>
        </p:nvSpPr>
        <p:spPr>
          <a:xfrm>
            <a:off x="5486400" y="20526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3" name="Rectangle 362"/>
          <p:cNvSpPr/>
          <p:nvPr/>
        </p:nvSpPr>
        <p:spPr>
          <a:xfrm>
            <a:off x="5334000" y="19002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4" name="Rectangle 363"/>
          <p:cNvSpPr/>
          <p:nvPr/>
        </p:nvSpPr>
        <p:spPr>
          <a:xfrm>
            <a:off x="5486400" y="19002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5" name="Rectangle 364"/>
          <p:cNvSpPr/>
          <p:nvPr/>
        </p:nvSpPr>
        <p:spPr>
          <a:xfrm>
            <a:off x="5334000" y="17478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6" name="Rectangle 365"/>
          <p:cNvSpPr/>
          <p:nvPr/>
        </p:nvSpPr>
        <p:spPr>
          <a:xfrm>
            <a:off x="5486400" y="17478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7" name="Rectangle 366"/>
          <p:cNvSpPr/>
          <p:nvPr/>
        </p:nvSpPr>
        <p:spPr>
          <a:xfrm>
            <a:off x="5181600" y="1276350"/>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 name="Rectangle 367"/>
          <p:cNvSpPr/>
          <p:nvPr/>
        </p:nvSpPr>
        <p:spPr>
          <a:xfrm>
            <a:off x="5334000" y="1276350"/>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 name="Rectangle 368"/>
          <p:cNvSpPr/>
          <p:nvPr/>
        </p:nvSpPr>
        <p:spPr>
          <a:xfrm>
            <a:off x="5334000" y="1123950"/>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0" name="Rectangle 369"/>
          <p:cNvSpPr/>
          <p:nvPr/>
        </p:nvSpPr>
        <p:spPr>
          <a:xfrm>
            <a:off x="5181600" y="1123950"/>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1" name="Rectangle 370"/>
          <p:cNvSpPr/>
          <p:nvPr/>
        </p:nvSpPr>
        <p:spPr>
          <a:xfrm>
            <a:off x="5029200" y="19002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3" name="Rectangle 372"/>
          <p:cNvSpPr/>
          <p:nvPr/>
        </p:nvSpPr>
        <p:spPr>
          <a:xfrm>
            <a:off x="5029200" y="17478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4" name="Rectangle 373"/>
          <p:cNvSpPr/>
          <p:nvPr/>
        </p:nvSpPr>
        <p:spPr>
          <a:xfrm>
            <a:off x="5181600" y="17478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5" name="Rectangle 374"/>
          <p:cNvSpPr/>
          <p:nvPr/>
        </p:nvSpPr>
        <p:spPr>
          <a:xfrm>
            <a:off x="4724400" y="31353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6" name="Rectangle 375"/>
          <p:cNvSpPr/>
          <p:nvPr/>
        </p:nvSpPr>
        <p:spPr>
          <a:xfrm>
            <a:off x="4876800" y="31353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7" name="Rectangle 376"/>
          <p:cNvSpPr/>
          <p:nvPr/>
        </p:nvSpPr>
        <p:spPr>
          <a:xfrm>
            <a:off x="4724400" y="2982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8" name="Rectangle 377"/>
          <p:cNvSpPr/>
          <p:nvPr/>
        </p:nvSpPr>
        <p:spPr>
          <a:xfrm>
            <a:off x="4876800" y="2982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9" name="Rectangle 378"/>
          <p:cNvSpPr/>
          <p:nvPr/>
        </p:nvSpPr>
        <p:spPr>
          <a:xfrm>
            <a:off x="4724400" y="2830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0" name="Rectangle 379"/>
          <p:cNvSpPr/>
          <p:nvPr/>
        </p:nvSpPr>
        <p:spPr>
          <a:xfrm>
            <a:off x="4876800" y="2830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1" name="Rectangle 380"/>
          <p:cNvSpPr/>
          <p:nvPr/>
        </p:nvSpPr>
        <p:spPr>
          <a:xfrm>
            <a:off x="50292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2" name="Rectangle 381"/>
          <p:cNvSpPr/>
          <p:nvPr/>
        </p:nvSpPr>
        <p:spPr>
          <a:xfrm>
            <a:off x="51816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3" name="Rectangle 382"/>
          <p:cNvSpPr/>
          <p:nvPr/>
        </p:nvSpPr>
        <p:spPr>
          <a:xfrm>
            <a:off x="4724400" y="2678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4" name="Rectangle 383"/>
          <p:cNvSpPr/>
          <p:nvPr/>
        </p:nvSpPr>
        <p:spPr>
          <a:xfrm>
            <a:off x="4876800" y="2678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5" name="Rectangle 384"/>
          <p:cNvSpPr/>
          <p:nvPr/>
        </p:nvSpPr>
        <p:spPr>
          <a:xfrm>
            <a:off x="50292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6" name="Rectangle 385"/>
          <p:cNvSpPr/>
          <p:nvPr/>
        </p:nvSpPr>
        <p:spPr>
          <a:xfrm>
            <a:off x="51816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7" name="Rectangle 386"/>
          <p:cNvSpPr/>
          <p:nvPr/>
        </p:nvSpPr>
        <p:spPr>
          <a:xfrm>
            <a:off x="5029200" y="313531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8" name="Rectangle 387"/>
          <p:cNvSpPr/>
          <p:nvPr/>
        </p:nvSpPr>
        <p:spPr>
          <a:xfrm>
            <a:off x="5181600" y="313531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0" name="Rectangle 389"/>
          <p:cNvSpPr/>
          <p:nvPr/>
        </p:nvSpPr>
        <p:spPr>
          <a:xfrm>
            <a:off x="5029200" y="298291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1" name="Rectangle 390"/>
          <p:cNvSpPr/>
          <p:nvPr/>
        </p:nvSpPr>
        <p:spPr>
          <a:xfrm>
            <a:off x="5181600" y="298291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2" name="Rectangle 391"/>
          <p:cNvSpPr/>
          <p:nvPr/>
        </p:nvSpPr>
        <p:spPr>
          <a:xfrm>
            <a:off x="5178425" y="1900237"/>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93" name="Picture 392"/>
          <p:cNvPicPr>
            <a:picLocks noChangeAspect="1"/>
          </p:cNvPicPr>
          <p:nvPr/>
        </p:nvPicPr>
        <p:blipFill>
          <a:blip r:embed="rId7"/>
          <a:stretch>
            <a:fillRect/>
          </a:stretch>
        </p:blipFill>
        <p:spPr>
          <a:xfrm>
            <a:off x="2583242" y="2644052"/>
            <a:ext cx="1228385" cy="1221510"/>
          </a:xfrm>
          <a:prstGeom prst="rect">
            <a:avLst/>
          </a:prstGeom>
        </p:spPr>
      </p:pic>
      <p:cxnSp>
        <p:nvCxnSpPr>
          <p:cNvPr id="488" name="Straight Arrow Connector 487"/>
          <p:cNvCxnSpPr/>
          <p:nvPr/>
        </p:nvCxnSpPr>
        <p:spPr>
          <a:xfrm flipV="1">
            <a:off x="5257800" y="1962150"/>
            <a:ext cx="2257425" cy="6350"/>
          </a:xfrm>
          <a:prstGeom prst="straightConnector1">
            <a:avLst/>
          </a:prstGeom>
          <a:ln>
            <a:solidFill>
              <a:srgbClr val="0000FF"/>
            </a:solidFill>
            <a:headEnd type="diamond"/>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869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ounded Rectangle 214"/>
          <p:cNvSpPr>
            <a:spLocks noChangeArrowheads="1"/>
          </p:cNvSpPr>
          <p:nvPr/>
        </p:nvSpPr>
        <p:spPr bwMode="auto">
          <a:xfrm>
            <a:off x="6562725" y="895351"/>
            <a:ext cx="2428875" cy="3048000"/>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pic>
        <p:nvPicPr>
          <p:cNvPr id="409" name="Picture 13" descr="laplacian_Laplace_01.png"/>
          <p:cNvPicPr>
            <a:picLocks noChangeAspect="1"/>
          </p:cNvPicPr>
          <p:nvPr/>
        </p:nvPicPr>
        <p:blipFill rotWithShape="1">
          <a:blip r:embed="rId3"/>
          <a:srcRect l="-843" t="1610" b="-130"/>
          <a:stretch/>
        </p:blipFill>
        <p:spPr bwMode="auto">
          <a:xfrm>
            <a:off x="6967662" y="2672535"/>
            <a:ext cx="1235075" cy="1201739"/>
          </a:xfrm>
          <a:prstGeom prst="rect">
            <a:avLst/>
          </a:prstGeom>
          <a:noFill/>
          <a:ln w="9525">
            <a:noFill/>
            <a:miter lim="800000"/>
            <a:headEnd/>
            <a:tailEnd/>
          </a:ln>
        </p:spPr>
      </p:pic>
      <p:pic>
        <p:nvPicPr>
          <p:cNvPr id="402" name="Picture 395"/>
          <p:cNvPicPr>
            <a:picLocks noChangeAspect="1"/>
          </p:cNvPicPr>
          <p:nvPr/>
        </p:nvPicPr>
        <p:blipFill rotWithShape="1">
          <a:blip r:embed="rId4"/>
          <a:srcRect l="-1" t="-1" r="4866" b="2974"/>
          <a:stretch/>
        </p:blipFill>
        <p:spPr bwMode="auto">
          <a:xfrm>
            <a:off x="7427118" y="1101725"/>
            <a:ext cx="311944" cy="314325"/>
          </a:xfrm>
          <a:prstGeom prst="rect">
            <a:avLst/>
          </a:prstGeom>
          <a:noFill/>
          <a:ln w="9525">
            <a:solidFill>
              <a:schemeClr val="bg1"/>
            </a:solidFill>
            <a:miter lim="800000"/>
            <a:headEnd/>
            <a:tailEnd/>
          </a:ln>
        </p:spPr>
      </p:pic>
      <p:pic>
        <p:nvPicPr>
          <p:cNvPr id="307" name="Picture 14" descr="laplacian_Laplace_02.png"/>
          <p:cNvPicPr>
            <a:picLocks noChangeAspect="1"/>
          </p:cNvPicPr>
          <p:nvPr/>
        </p:nvPicPr>
        <p:blipFill rotWithShape="1">
          <a:blip r:embed="rId5"/>
          <a:srcRect l="1" t="470" r="-1" b="1351"/>
          <a:stretch/>
        </p:blipFill>
        <p:spPr bwMode="auto">
          <a:xfrm>
            <a:off x="7281862" y="1747838"/>
            <a:ext cx="609600" cy="598488"/>
          </a:xfrm>
          <a:prstGeom prst="rect">
            <a:avLst/>
          </a:prstGeom>
          <a:noFill/>
          <a:ln w="9525">
            <a:noFill/>
            <a:miter lim="800000"/>
            <a:headEnd/>
            <a:tailEnd/>
          </a:ln>
        </p:spPr>
      </p:pic>
      <p:sp>
        <p:nvSpPr>
          <p:cNvPr id="202" name="Right Arrow 201"/>
          <p:cNvSpPr/>
          <p:nvPr/>
        </p:nvSpPr>
        <p:spPr>
          <a:xfrm rot="5400000">
            <a:off x="7495971" y="3790178"/>
            <a:ext cx="291835" cy="500976"/>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6" name="Slide Number Placeholder 205"/>
          <p:cNvSpPr>
            <a:spLocks noGrp="1"/>
          </p:cNvSpPr>
          <p:nvPr>
            <p:ph type="sldNum" sz="quarter" idx="12"/>
          </p:nvPr>
        </p:nvSpPr>
        <p:spPr/>
        <p:txBody>
          <a:bodyPr/>
          <a:lstStyle/>
          <a:p>
            <a:pPr>
              <a:defRPr/>
            </a:pPr>
            <a:fld id="{C9D834AA-9078-485F-B296-3D20E2BA1C83}" type="slidenum">
              <a:rPr lang="en-US" smtClean="0"/>
              <a:pPr>
                <a:defRPr/>
              </a:pPr>
              <a:t>18</a:t>
            </a:fld>
            <a:endParaRPr lang="en-US"/>
          </a:p>
        </p:txBody>
      </p:sp>
      <p:sp>
        <p:nvSpPr>
          <p:cNvPr id="45248" name="Title 45247"/>
          <p:cNvSpPr>
            <a:spLocks noGrp="1"/>
          </p:cNvSpPr>
          <p:nvPr>
            <p:ph type="title"/>
          </p:nvPr>
        </p:nvSpPr>
        <p:spPr/>
        <p:txBody>
          <a:bodyPr/>
          <a:lstStyle/>
          <a:p>
            <a:endParaRPr lang="en-US" dirty="0">
              <a:solidFill>
                <a:schemeClr val="bg1"/>
              </a:solidFill>
            </a:endParaRPr>
          </a:p>
        </p:txBody>
      </p:sp>
      <p:sp>
        <p:nvSpPr>
          <p:cNvPr id="203"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Background on Local Laplacian Filters</a:t>
            </a:r>
            <a:endParaRPr lang="en-US" dirty="0"/>
          </a:p>
        </p:txBody>
      </p:sp>
      <p:sp>
        <p:nvSpPr>
          <p:cNvPr id="205"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18</a:t>
            </a:fld>
            <a:endParaRPr lang="en-US"/>
          </a:p>
        </p:txBody>
      </p:sp>
      <p:sp>
        <p:nvSpPr>
          <p:cNvPr id="207"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Background on Local </a:t>
            </a:r>
            <a:r>
              <a:rPr lang="en-US" dirty="0" err="1" smtClean="0">
                <a:solidFill>
                  <a:schemeClr val="bg1"/>
                </a:solidFill>
              </a:rPr>
              <a:t>Laplacian</a:t>
            </a:r>
            <a:r>
              <a:rPr lang="en-US" dirty="0" smtClean="0">
                <a:solidFill>
                  <a:schemeClr val="bg1"/>
                </a:solidFill>
              </a:rPr>
              <a:t> Filters</a:t>
            </a:r>
            <a:endParaRPr lang="en-US" dirty="0">
              <a:solidFill>
                <a:schemeClr val="bg1"/>
              </a:solidFill>
            </a:endParaRPr>
          </a:p>
        </p:txBody>
      </p:sp>
      <p:sp>
        <p:nvSpPr>
          <p:cNvPr id="208" name="TextBox 120"/>
          <p:cNvSpPr txBox="1">
            <a:spLocks noChangeArrowheads="1"/>
          </p:cNvSpPr>
          <p:nvPr/>
        </p:nvSpPr>
        <p:spPr bwMode="auto">
          <a:xfrm>
            <a:off x="2308024" y="4088606"/>
            <a:ext cx="1778820" cy="646331"/>
          </a:xfrm>
          <a:prstGeom prst="rect">
            <a:avLst/>
          </a:prstGeom>
          <a:noFill/>
          <a:ln w="9525">
            <a:noFill/>
            <a:miter lim="800000"/>
            <a:headEnd/>
            <a:tailEnd/>
          </a:ln>
        </p:spPr>
        <p:txBody>
          <a:bodyPr wrap="none">
            <a:spAutoFit/>
          </a:bodyPr>
          <a:lstStyle/>
          <a:p>
            <a:pPr algn="ctr"/>
            <a:r>
              <a:rPr lang="en-US" dirty="0" smtClean="0">
                <a:latin typeface="Calibri" pitchFamily="34" charset="0"/>
              </a:rPr>
              <a:t>locally processed</a:t>
            </a:r>
          </a:p>
          <a:p>
            <a:pPr algn="ctr"/>
            <a:r>
              <a:rPr lang="en-US" dirty="0" smtClean="0">
                <a:latin typeface="Calibri" pitchFamily="34" charset="0"/>
              </a:rPr>
              <a:t>image</a:t>
            </a:r>
            <a:endParaRPr lang="en-US" dirty="0">
              <a:latin typeface="Calibri" pitchFamily="34" charset="0"/>
            </a:endParaRPr>
          </a:p>
        </p:txBody>
      </p:sp>
      <p:sp>
        <p:nvSpPr>
          <p:cNvPr id="209" name="Right Arrow 208"/>
          <p:cNvSpPr/>
          <p:nvPr/>
        </p:nvSpPr>
        <p:spPr>
          <a:xfrm>
            <a:off x="1752600" y="2900363"/>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0" name="TextBox 120"/>
          <p:cNvSpPr txBox="1">
            <a:spLocks noChangeArrowheads="1"/>
          </p:cNvSpPr>
          <p:nvPr/>
        </p:nvSpPr>
        <p:spPr bwMode="auto">
          <a:xfrm>
            <a:off x="2335980" y="3943350"/>
            <a:ext cx="1778820" cy="646331"/>
          </a:xfrm>
          <a:prstGeom prst="rect">
            <a:avLst/>
          </a:prstGeom>
          <a:noFill/>
          <a:ln w="9525">
            <a:noFill/>
            <a:miter lim="800000"/>
            <a:headEnd/>
            <a:tailEnd/>
          </a:ln>
        </p:spPr>
        <p:txBody>
          <a:bodyPr wrap="none">
            <a:spAutoFit/>
          </a:bodyPr>
          <a:lstStyle/>
          <a:p>
            <a:pPr algn="ctr"/>
            <a:r>
              <a:rPr lang="en-US" dirty="0" smtClean="0">
                <a:solidFill>
                  <a:schemeClr val="bg1"/>
                </a:solidFill>
                <a:latin typeface="Calibri" pitchFamily="34" charset="0"/>
              </a:rPr>
              <a:t>locally processed</a:t>
            </a:r>
          </a:p>
          <a:p>
            <a:pPr algn="ctr"/>
            <a:r>
              <a:rPr lang="en-US" dirty="0" smtClean="0">
                <a:solidFill>
                  <a:schemeClr val="bg1"/>
                </a:solidFill>
                <a:latin typeface="Calibri" pitchFamily="34" charset="0"/>
              </a:rPr>
              <a:t>image</a:t>
            </a:r>
            <a:endParaRPr lang="en-US" dirty="0">
              <a:solidFill>
                <a:schemeClr val="bg1"/>
              </a:solidFill>
              <a:latin typeface="Calibri" pitchFamily="34" charset="0"/>
            </a:endParaRPr>
          </a:p>
        </p:txBody>
      </p:sp>
      <p:sp>
        <p:nvSpPr>
          <p:cNvPr id="211"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18</a:t>
            </a:fld>
            <a:endParaRPr lang="en-US">
              <a:solidFill>
                <a:schemeClr val="bg1"/>
              </a:solidFill>
            </a:endParaRPr>
          </a:p>
        </p:txBody>
      </p:sp>
      <p:sp>
        <p:nvSpPr>
          <p:cNvPr id="212" name="TextBox 156"/>
          <p:cNvSpPr txBox="1">
            <a:spLocks noChangeArrowheads="1"/>
          </p:cNvSpPr>
          <p:nvPr/>
        </p:nvSpPr>
        <p:spPr bwMode="auto">
          <a:xfrm>
            <a:off x="525558" y="3943350"/>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pic>
        <p:nvPicPr>
          <p:cNvPr id="214" name="Picture 155"/>
          <p:cNvPicPr>
            <a:picLocks noChangeAspect="1"/>
          </p:cNvPicPr>
          <p:nvPr/>
        </p:nvPicPr>
        <p:blipFill>
          <a:blip r:embed="rId4"/>
          <a:srcRect/>
          <a:stretch>
            <a:fillRect/>
          </a:stretch>
        </p:blipFill>
        <p:spPr bwMode="auto">
          <a:xfrm>
            <a:off x="609600" y="2647950"/>
            <a:ext cx="1225550" cy="1219200"/>
          </a:xfrm>
          <a:prstGeom prst="rect">
            <a:avLst/>
          </a:prstGeom>
          <a:noFill/>
          <a:ln w="9525">
            <a:noFill/>
            <a:miter lim="800000"/>
            <a:headEnd/>
            <a:tailEnd/>
          </a:ln>
        </p:spPr>
      </p:pic>
      <p:grpSp>
        <p:nvGrpSpPr>
          <p:cNvPr id="216" name="Group 149"/>
          <p:cNvGrpSpPr>
            <a:grpSpLocks/>
          </p:cNvGrpSpPr>
          <p:nvPr/>
        </p:nvGrpSpPr>
        <p:grpSpPr bwMode="auto">
          <a:xfrm>
            <a:off x="6977062" y="2665412"/>
            <a:ext cx="1219200" cy="1219200"/>
            <a:chOff x="7220857" y="3679372"/>
            <a:chExt cx="1219200" cy="1219200"/>
          </a:xfrm>
        </p:grpSpPr>
        <p:sp>
          <p:nvSpPr>
            <p:cNvPr id="217" name="Rectangle 216"/>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8" name="Rectangle 217"/>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9" name="Rectangle 218"/>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0" name="Rectangle 219"/>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1" name="Rectangle 220"/>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2" name="Rectangle 221"/>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3" name="Rectangle 222"/>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4" name="Rectangle 223"/>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 name="Rectangle 224"/>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6" name="Rectangle 225"/>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7" name="Rectangle 226"/>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8" name="Rectangle 227"/>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Rectangle 228"/>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0" name="Rectangle 229"/>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1" name="Rectangle 230"/>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2" name="Rectangle 231"/>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3" name="Rectangle 232"/>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4" name="Rectangle 233"/>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 name="Rectangle 234"/>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6" name="Rectangle 235"/>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Rectangle 236"/>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8" name="Rectangle 237"/>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9" name="Rectangle 238"/>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0" name="Rectangle 239"/>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1" name="Rectangle 240"/>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2" name="Rectangle 241"/>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Rectangle 242"/>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Rectangle 243"/>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Rectangle 244"/>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Rectangle 245"/>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Rectangle 246"/>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Rectangle 247"/>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Rectangle 248"/>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0" name="Rectangle 249"/>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Rectangle 250"/>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2" name="Rectangle 251"/>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3" name="Rectangle 252"/>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4" name="Rectangle 253"/>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Rectangle 254"/>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 name="Rectangle 255"/>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7" name="Rectangle 256"/>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8" name="Rectangle 257"/>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5" name="Rectangle 264"/>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 name="Rectangle 265"/>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Rectangle 266"/>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Rectangle 267"/>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9" name="Rectangle 268"/>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Rectangle 269"/>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1" name="Rectangle 270"/>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2" name="Rectangle 271"/>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3" name="Rectangle 272"/>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Rectangle 273"/>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Rectangle 274"/>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Rectangle 275"/>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 name="Rectangle 276"/>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Rectangle 277"/>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Rectangle 278"/>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Rectangle 279"/>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81" name="Group 148"/>
          <p:cNvGrpSpPr>
            <a:grpSpLocks/>
          </p:cNvGrpSpPr>
          <p:nvPr/>
        </p:nvGrpSpPr>
        <p:grpSpPr bwMode="auto">
          <a:xfrm>
            <a:off x="7281862" y="1736725"/>
            <a:ext cx="609600" cy="609600"/>
            <a:chOff x="7525657" y="2706915"/>
            <a:chExt cx="609600" cy="609600"/>
          </a:xfrm>
        </p:grpSpPr>
        <p:sp>
          <p:nvSpPr>
            <p:cNvPr id="282" name="Rectangle 281"/>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Rectangle 282"/>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4" name="Rectangle 283"/>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5" name="Rectangle 284"/>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 name="Rectangle 285"/>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7" name="Rectangle 286"/>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8" name="Rectangle 287"/>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0" name="Rectangle 289"/>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1" name="Rectangle 290"/>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2" name="Rectangle 291"/>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3" name="Rectangle 292"/>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4" name="Rectangle 293"/>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5" name="Rectangle 294"/>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 name="Rectangle 295"/>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 name="Rectangle 296"/>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8" name="Rectangle 297"/>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99" name="Group 147"/>
          <p:cNvGrpSpPr>
            <a:grpSpLocks/>
          </p:cNvGrpSpPr>
          <p:nvPr/>
        </p:nvGrpSpPr>
        <p:grpSpPr bwMode="auto">
          <a:xfrm>
            <a:off x="7434262" y="1111250"/>
            <a:ext cx="304800" cy="304800"/>
            <a:chOff x="7678057" y="2126345"/>
            <a:chExt cx="304800" cy="304800"/>
          </a:xfrm>
        </p:grpSpPr>
        <p:sp>
          <p:nvSpPr>
            <p:cNvPr id="300" name="Rectangle 299"/>
            <p:cNvSpPr/>
            <p:nvPr/>
          </p:nvSpPr>
          <p:spPr>
            <a:xfrm>
              <a:off x="76780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1" name="Rectangle 300"/>
            <p:cNvSpPr/>
            <p:nvPr/>
          </p:nvSpPr>
          <p:spPr>
            <a:xfrm>
              <a:off x="7830457" y="22787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2" name="Rectangle 301"/>
            <p:cNvSpPr/>
            <p:nvPr/>
          </p:nvSpPr>
          <p:spPr>
            <a:xfrm>
              <a:off x="76780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3" name="Rectangle 302"/>
            <p:cNvSpPr/>
            <p:nvPr/>
          </p:nvSpPr>
          <p:spPr>
            <a:xfrm>
              <a:off x="7830457" y="212634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04" name="TextBox 150"/>
          <p:cNvSpPr txBox="1">
            <a:spLocks noChangeArrowheads="1"/>
          </p:cNvSpPr>
          <p:nvPr/>
        </p:nvSpPr>
        <p:spPr bwMode="auto">
          <a:xfrm>
            <a:off x="7739062" y="1047750"/>
            <a:ext cx="793750" cy="368300"/>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305" name="TextBox 151"/>
          <p:cNvSpPr txBox="1">
            <a:spLocks noChangeArrowheads="1"/>
          </p:cNvSpPr>
          <p:nvPr/>
        </p:nvSpPr>
        <p:spPr bwMode="auto">
          <a:xfrm>
            <a:off x="7891462" y="1976437"/>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306" name="TextBox 152"/>
          <p:cNvSpPr txBox="1">
            <a:spLocks noChangeArrowheads="1"/>
          </p:cNvSpPr>
          <p:nvPr/>
        </p:nvSpPr>
        <p:spPr bwMode="auto">
          <a:xfrm>
            <a:off x="8197849" y="3514726"/>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pic>
        <p:nvPicPr>
          <p:cNvPr id="372" name="Picture 12" descr="no_mask.png"/>
          <p:cNvPicPr>
            <a:picLocks noChangeAspect="1"/>
          </p:cNvPicPr>
          <p:nvPr/>
        </p:nvPicPr>
        <p:blipFill>
          <a:blip r:embed="rId6"/>
          <a:srcRect/>
          <a:stretch>
            <a:fillRect/>
          </a:stretch>
        </p:blipFill>
        <p:spPr bwMode="auto">
          <a:xfrm>
            <a:off x="2583241" y="2647950"/>
            <a:ext cx="1228386" cy="1221382"/>
          </a:xfrm>
          <a:prstGeom prst="rect">
            <a:avLst/>
          </a:prstGeom>
          <a:noFill/>
          <a:ln w="9525">
            <a:noFill/>
            <a:miter lim="800000"/>
            <a:headEnd/>
            <a:tailEnd/>
          </a:ln>
        </p:spPr>
      </p:pic>
      <p:grpSp>
        <p:nvGrpSpPr>
          <p:cNvPr id="394" name="Group 393"/>
          <p:cNvGrpSpPr/>
          <p:nvPr/>
        </p:nvGrpSpPr>
        <p:grpSpPr>
          <a:xfrm>
            <a:off x="1840748" y="1697265"/>
            <a:ext cx="742494" cy="792764"/>
            <a:chOff x="3639006" y="895350"/>
            <a:chExt cx="2149020" cy="1836964"/>
          </a:xfrm>
        </p:grpSpPr>
        <p:cxnSp>
          <p:nvCxnSpPr>
            <p:cNvPr id="395" name="Straight Arrow Connector 394"/>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396" name="Straight Arrow Connector 395"/>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7" name="Freeform 203"/>
            <p:cNvSpPr>
              <a:spLocks/>
            </p:cNvSpPr>
            <p:nvPr/>
          </p:nvSpPr>
          <p:spPr bwMode="auto">
            <a:xfrm rot="16200000" flipV="1">
              <a:off x="3952816" y="1018432"/>
              <a:ext cx="1381927" cy="1724708"/>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bg1"/>
              </a:solidFill>
              <a:round/>
              <a:headEnd/>
              <a:tailEnd/>
            </a:ln>
            <a:effectLst/>
          </p:spPr>
          <p:txBody>
            <a:bodyPr/>
            <a:lstStyle/>
            <a:p>
              <a:endParaRPr lang="en-US"/>
            </a:p>
          </p:txBody>
        </p:sp>
        <p:cxnSp>
          <p:nvCxnSpPr>
            <p:cNvPr id="398" name="Straight Arrow Connector 397"/>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99" name="Right Arrow 398"/>
          <p:cNvSpPr/>
          <p:nvPr/>
        </p:nvSpPr>
        <p:spPr>
          <a:xfrm>
            <a:off x="3657600" y="2927350"/>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486" name="TextBox 394"/>
          <p:cNvSpPr txBox="1">
            <a:spLocks noChangeArrowheads="1"/>
          </p:cNvSpPr>
          <p:nvPr/>
        </p:nvSpPr>
        <p:spPr bwMode="auto">
          <a:xfrm>
            <a:off x="4629943" y="3943350"/>
            <a:ext cx="1617662"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partial pyramid</a:t>
            </a:r>
          </a:p>
        </p:txBody>
      </p:sp>
      <p:sp>
        <p:nvSpPr>
          <p:cNvPr id="489" name="TextBox 289"/>
          <p:cNvSpPr txBox="1">
            <a:spLocks noChangeArrowheads="1"/>
          </p:cNvSpPr>
          <p:nvPr/>
        </p:nvSpPr>
        <p:spPr bwMode="auto">
          <a:xfrm>
            <a:off x="5820922" y="1576685"/>
            <a:ext cx="789850" cy="461665"/>
          </a:xfrm>
          <a:prstGeom prst="rect">
            <a:avLst/>
          </a:prstGeom>
          <a:noFill/>
          <a:ln w="9525">
            <a:noFill/>
            <a:miter lim="800000"/>
            <a:headEnd/>
            <a:tailEnd/>
          </a:ln>
        </p:spPr>
        <p:txBody>
          <a:bodyPr wrap="none">
            <a:spAutoFit/>
          </a:bodyPr>
          <a:lstStyle/>
          <a:p>
            <a:r>
              <a:rPr lang="en-US" sz="2400" b="1" dirty="0">
                <a:solidFill>
                  <a:srgbClr val="0000FF"/>
                </a:solidFill>
                <a:latin typeface="Calibri" pitchFamily="34" charset="0"/>
              </a:rPr>
              <a:t>copy</a:t>
            </a:r>
          </a:p>
        </p:txBody>
      </p:sp>
      <p:pic>
        <p:nvPicPr>
          <p:cNvPr id="204" name="Picture 14" descr="laplacian_Laplace_02.png"/>
          <p:cNvPicPr>
            <a:picLocks noChangeAspect="1"/>
          </p:cNvPicPr>
          <p:nvPr/>
        </p:nvPicPr>
        <p:blipFill rotWithShape="1">
          <a:blip r:embed="rId5"/>
          <a:srcRect l="25000" t="25001" r="50000" b="49060"/>
          <a:stretch/>
        </p:blipFill>
        <p:spPr bwMode="auto">
          <a:xfrm>
            <a:off x="5181600" y="1900238"/>
            <a:ext cx="152400" cy="158121"/>
          </a:xfrm>
          <a:prstGeom prst="rect">
            <a:avLst/>
          </a:prstGeom>
          <a:noFill/>
          <a:ln w="9525">
            <a:noFill/>
            <a:miter lim="800000"/>
            <a:headEnd/>
            <a:tailEnd/>
          </a:ln>
        </p:spPr>
      </p:pic>
      <p:pic>
        <p:nvPicPr>
          <p:cNvPr id="213" name="Picture 13" descr="laplacian_Laplace_01.png"/>
          <p:cNvPicPr>
            <a:picLocks noChangeAspect="1"/>
          </p:cNvPicPr>
          <p:nvPr/>
        </p:nvPicPr>
        <p:blipFill rotWithShape="1">
          <a:blip r:embed="rId3"/>
          <a:srcRect l="24887" t="24988" r="50226" b="49976"/>
          <a:stretch/>
        </p:blipFill>
        <p:spPr bwMode="auto">
          <a:xfrm>
            <a:off x="5029201" y="2982913"/>
            <a:ext cx="304801" cy="305391"/>
          </a:xfrm>
          <a:prstGeom prst="rect">
            <a:avLst/>
          </a:prstGeom>
          <a:noFill/>
          <a:ln w="9525">
            <a:noFill/>
            <a:miter lim="800000"/>
            <a:headEnd/>
            <a:tailEnd/>
          </a:ln>
        </p:spPr>
      </p:pic>
      <p:sp>
        <p:nvSpPr>
          <p:cNvPr id="289" name="Rectangle 288"/>
          <p:cNvSpPr/>
          <p:nvPr/>
        </p:nvSpPr>
        <p:spPr>
          <a:xfrm>
            <a:off x="47244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 name="Rectangle 307"/>
          <p:cNvSpPr/>
          <p:nvPr/>
        </p:nvSpPr>
        <p:spPr>
          <a:xfrm>
            <a:off x="48768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9" name="Rectangle 308"/>
          <p:cNvSpPr/>
          <p:nvPr/>
        </p:nvSpPr>
        <p:spPr>
          <a:xfrm>
            <a:off x="50292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0" name="Rectangle 309"/>
          <p:cNvSpPr/>
          <p:nvPr/>
        </p:nvSpPr>
        <p:spPr>
          <a:xfrm>
            <a:off x="51816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1" name="Rectangle 310"/>
          <p:cNvSpPr/>
          <p:nvPr/>
        </p:nvSpPr>
        <p:spPr>
          <a:xfrm>
            <a:off x="5334000" y="3744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2" name="Rectangle 311"/>
          <p:cNvSpPr/>
          <p:nvPr/>
        </p:nvSpPr>
        <p:spPr>
          <a:xfrm>
            <a:off x="5486400" y="3744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3" name="Rectangle 312"/>
          <p:cNvSpPr/>
          <p:nvPr/>
        </p:nvSpPr>
        <p:spPr>
          <a:xfrm>
            <a:off x="5638800" y="3744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4" name="Rectangle 313"/>
          <p:cNvSpPr/>
          <p:nvPr/>
        </p:nvSpPr>
        <p:spPr>
          <a:xfrm>
            <a:off x="5791200" y="3744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5" name="Rectangle 314"/>
          <p:cNvSpPr/>
          <p:nvPr/>
        </p:nvSpPr>
        <p:spPr>
          <a:xfrm>
            <a:off x="47244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6" name="Rectangle 315"/>
          <p:cNvSpPr/>
          <p:nvPr/>
        </p:nvSpPr>
        <p:spPr>
          <a:xfrm>
            <a:off x="48768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 name="Rectangle 316"/>
          <p:cNvSpPr/>
          <p:nvPr/>
        </p:nvSpPr>
        <p:spPr>
          <a:xfrm>
            <a:off x="50292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8" name="Rectangle 317"/>
          <p:cNvSpPr/>
          <p:nvPr/>
        </p:nvSpPr>
        <p:spPr>
          <a:xfrm>
            <a:off x="51816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9" name="Rectangle 318"/>
          <p:cNvSpPr/>
          <p:nvPr/>
        </p:nvSpPr>
        <p:spPr>
          <a:xfrm>
            <a:off x="5334000" y="3592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0" name="Rectangle 319"/>
          <p:cNvSpPr/>
          <p:nvPr/>
        </p:nvSpPr>
        <p:spPr>
          <a:xfrm>
            <a:off x="5486400" y="3592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1" name="Rectangle 320"/>
          <p:cNvSpPr/>
          <p:nvPr/>
        </p:nvSpPr>
        <p:spPr>
          <a:xfrm>
            <a:off x="5638800" y="3592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2" name="Rectangle 321"/>
          <p:cNvSpPr/>
          <p:nvPr/>
        </p:nvSpPr>
        <p:spPr>
          <a:xfrm>
            <a:off x="5791200" y="3592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3" name="Rectangle 322"/>
          <p:cNvSpPr/>
          <p:nvPr/>
        </p:nvSpPr>
        <p:spPr>
          <a:xfrm>
            <a:off x="47244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4" name="Rectangle 323"/>
          <p:cNvSpPr/>
          <p:nvPr/>
        </p:nvSpPr>
        <p:spPr>
          <a:xfrm>
            <a:off x="48768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5" name="Rectangle 324"/>
          <p:cNvSpPr/>
          <p:nvPr/>
        </p:nvSpPr>
        <p:spPr>
          <a:xfrm>
            <a:off x="50292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6" name="Rectangle 325"/>
          <p:cNvSpPr/>
          <p:nvPr/>
        </p:nvSpPr>
        <p:spPr>
          <a:xfrm>
            <a:off x="51816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 name="Rectangle 326"/>
          <p:cNvSpPr/>
          <p:nvPr/>
        </p:nvSpPr>
        <p:spPr>
          <a:xfrm>
            <a:off x="5334000" y="3440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8" name="Rectangle 327"/>
          <p:cNvSpPr/>
          <p:nvPr/>
        </p:nvSpPr>
        <p:spPr>
          <a:xfrm>
            <a:off x="5486400" y="3440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9" name="Rectangle 328"/>
          <p:cNvSpPr/>
          <p:nvPr/>
        </p:nvSpPr>
        <p:spPr>
          <a:xfrm>
            <a:off x="5638800" y="3440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0" name="Rectangle 329"/>
          <p:cNvSpPr/>
          <p:nvPr/>
        </p:nvSpPr>
        <p:spPr>
          <a:xfrm>
            <a:off x="5791200" y="3440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1" name="Rectangle 330"/>
          <p:cNvSpPr/>
          <p:nvPr/>
        </p:nvSpPr>
        <p:spPr>
          <a:xfrm>
            <a:off x="47244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2" name="Rectangle 331"/>
          <p:cNvSpPr/>
          <p:nvPr/>
        </p:nvSpPr>
        <p:spPr>
          <a:xfrm>
            <a:off x="48768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3" name="Rectangle 332"/>
          <p:cNvSpPr/>
          <p:nvPr/>
        </p:nvSpPr>
        <p:spPr>
          <a:xfrm>
            <a:off x="50292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4" name="Rectangle 333"/>
          <p:cNvSpPr/>
          <p:nvPr/>
        </p:nvSpPr>
        <p:spPr>
          <a:xfrm>
            <a:off x="51816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5" name="Rectangle 334"/>
          <p:cNvSpPr/>
          <p:nvPr/>
        </p:nvSpPr>
        <p:spPr>
          <a:xfrm>
            <a:off x="5334000" y="32877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6" name="Rectangle 335"/>
          <p:cNvSpPr/>
          <p:nvPr/>
        </p:nvSpPr>
        <p:spPr>
          <a:xfrm>
            <a:off x="5486400" y="32877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 name="Rectangle 336"/>
          <p:cNvSpPr/>
          <p:nvPr/>
        </p:nvSpPr>
        <p:spPr>
          <a:xfrm>
            <a:off x="5638800" y="32877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 name="Rectangle 337"/>
          <p:cNvSpPr/>
          <p:nvPr/>
        </p:nvSpPr>
        <p:spPr>
          <a:xfrm>
            <a:off x="5791200" y="32877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9" name="Rectangle 338"/>
          <p:cNvSpPr/>
          <p:nvPr/>
        </p:nvSpPr>
        <p:spPr>
          <a:xfrm>
            <a:off x="5334000" y="31353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0" name="Rectangle 339"/>
          <p:cNvSpPr/>
          <p:nvPr/>
        </p:nvSpPr>
        <p:spPr>
          <a:xfrm>
            <a:off x="5486400" y="31353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1" name="Rectangle 340"/>
          <p:cNvSpPr/>
          <p:nvPr/>
        </p:nvSpPr>
        <p:spPr>
          <a:xfrm>
            <a:off x="5638800" y="31353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2" name="Rectangle 341"/>
          <p:cNvSpPr/>
          <p:nvPr/>
        </p:nvSpPr>
        <p:spPr>
          <a:xfrm>
            <a:off x="5791200" y="31353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3" name="Rectangle 342"/>
          <p:cNvSpPr/>
          <p:nvPr/>
        </p:nvSpPr>
        <p:spPr>
          <a:xfrm>
            <a:off x="5334000" y="2982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4" name="Rectangle 343"/>
          <p:cNvSpPr/>
          <p:nvPr/>
        </p:nvSpPr>
        <p:spPr>
          <a:xfrm>
            <a:off x="5486400" y="2982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5" name="Rectangle 344"/>
          <p:cNvSpPr/>
          <p:nvPr/>
        </p:nvSpPr>
        <p:spPr>
          <a:xfrm>
            <a:off x="5638800" y="2982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6" name="Rectangle 345"/>
          <p:cNvSpPr/>
          <p:nvPr/>
        </p:nvSpPr>
        <p:spPr>
          <a:xfrm>
            <a:off x="5791200" y="29829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7" name="Rectangle 346"/>
          <p:cNvSpPr/>
          <p:nvPr/>
        </p:nvSpPr>
        <p:spPr>
          <a:xfrm>
            <a:off x="53340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 name="Rectangle 347"/>
          <p:cNvSpPr/>
          <p:nvPr/>
        </p:nvSpPr>
        <p:spPr>
          <a:xfrm>
            <a:off x="54864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9" name="Rectangle 348"/>
          <p:cNvSpPr/>
          <p:nvPr/>
        </p:nvSpPr>
        <p:spPr>
          <a:xfrm>
            <a:off x="56388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0" name="Rectangle 349"/>
          <p:cNvSpPr/>
          <p:nvPr/>
        </p:nvSpPr>
        <p:spPr>
          <a:xfrm>
            <a:off x="57912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1" name="Rectangle 350"/>
          <p:cNvSpPr/>
          <p:nvPr/>
        </p:nvSpPr>
        <p:spPr>
          <a:xfrm>
            <a:off x="53340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2" name="Rectangle 351"/>
          <p:cNvSpPr/>
          <p:nvPr/>
        </p:nvSpPr>
        <p:spPr>
          <a:xfrm>
            <a:off x="54864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3" name="Rectangle 352"/>
          <p:cNvSpPr/>
          <p:nvPr/>
        </p:nvSpPr>
        <p:spPr>
          <a:xfrm>
            <a:off x="56388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4" name="Rectangle 353"/>
          <p:cNvSpPr/>
          <p:nvPr/>
        </p:nvSpPr>
        <p:spPr>
          <a:xfrm>
            <a:off x="57912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5" name="Rectangle 354"/>
          <p:cNvSpPr/>
          <p:nvPr/>
        </p:nvSpPr>
        <p:spPr>
          <a:xfrm>
            <a:off x="5029200" y="22050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6" name="Rectangle 355"/>
          <p:cNvSpPr/>
          <p:nvPr/>
        </p:nvSpPr>
        <p:spPr>
          <a:xfrm>
            <a:off x="5181600" y="22050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7" name="Rectangle 356"/>
          <p:cNvSpPr/>
          <p:nvPr/>
        </p:nvSpPr>
        <p:spPr>
          <a:xfrm>
            <a:off x="5334000" y="22050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 name="Rectangle 357"/>
          <p:cNvSpPr/>
          <p:nvPr/>
        </p:nvSpPr>
        <p:spPr>
          <a:xfrm>
            <a:off x="5486400" y="22050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9" name="Rectangle 358"/>
          <p:cNvSpPr/>
          <p:nvPr/>
        </p:nvSpPr>
        <p:spPr>
          <a:xfrm>
            <a:off x="5029200" y="20526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0" name="Rectangle 359"/>
          <p:cNvSpPr/>
          <p:nvPr/>
        </p:nvSpPr>
        <p:spPr>
          <a:xfrm>
            <a:off x="5181600" y="20526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1" name="Rectangle 360"/>
          <p:cNvSpPr/>
          <p:nvPr/>
        </p:nvSpPr>
        <p:spPr>
          <a:xfrm>
            <a:off x="5334000" y="20526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2" name="Rectangle 361"/>
          <p:cNvSpPr/>
          <p:nvPr/>
        </p:nvSpPr>
        <p:spPr>
          <a:xfrm>
            <a:off x="5486400" y="20526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3" name="Rectangle 362"/>
          <p:cNvSpPr/>
          <p:nvPr/>
        </p:nvSpPr>
        <p:spPr>
          <a:xfrm>
            <a:off x="5334000" y="19002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4" name="Rectangle 363"/>
          <p:cNvSpPr/>
          <p:nvPr/>
        </p:nvSpPr>
        <p:spPr>
          <a:xfrm>
            <a:off x="5486400" y="19002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5" name="Rectangle 364"/>
          <p:cNvSpPr/>
          <p:nvPr/>
        </p:nvSpPr>
        <p:spPr>
          <a:xfrm>
            <a:off x="5334000" y="17478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6" name="Rectangle 365"/>
          <p:cNvSpPr/>
          <p:nvPr/>
        </p:nvSpPr>
        <p:spPr>
          <a:xfrm>
            <a:off x="5486400" y="17478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7" name="Rectangle 366"/>
          <p:cNvSpPr/>
          <p:nvPr/>
        </p:nvSpPr>
        <p:spPr>
          <a:xfrm>
            <a:off x="5181600" y="1276350"/>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 name="Rectangle 367"/>
          <p:cNvSpPr/>
          <p:nvPr/>
        </p:nvSpPr>
        <p:spPr>
          <a:xfrm>
            <a:off x="5334000" y="1276350"/>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 name="Rectangle 368"/>
          <p:cNvSpPr/>
          <p:nvPr/>
        </p:nvSpPr>
        <p:spPr>
          <a:xfrm>
            <a:off x="5334000" y="1123950"/>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0" name="Rectangle 369"/>
          <p:cNvSpPr/>
          <p:nvPr/>
        </p:nvSpPr>
        <p:spPr>
          <a:xfrm>
            <a:off x="5181600" y="1123950"/>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1" name="Rectangle 370"/>
          <p:cNvSpPr/>
          <p:nvPr/>
        </p:nvSpPr>
        <p:spPr>
          <a:xfrm>
            <a:off x="5029200" y="19002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3" name="Rectangle 372"/>
          <p:cNvSpPr/>
          <p:nvPr/>
        </p:nvSpPr>
        <p:spPr>
          <a:xfrm>
            <a:off x="5029200" y="17478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4" name="Rectangle 373"/>
          <p:cNvSpPr/>
          <p:nvPr/>
        </p:nvSpPr>
        <p:spPr>
          <a:xfrm>
            <a:off x="5181600" y="1747837"/>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5" name="Rectangle 374"/>
          <p:cNvSpPr/>
          <p:nvPr/>
        </p:nvSpPr>
        <p:spPr>
          <a:xfrm>
            <a:off x="4724400" y="31353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6" name="Rectangle 375"/>
          <p:cNvSpPr/>
          <p:nvPr/>
        </p:nvSpPr>
        <p:spPr>
          <a:xfrm>
            <a:off x="4876800" y="31353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7" name="Rectangle 376"/>
          <p:cNvSpPr/>
          <p:nvPr/>
        </p:nvSpPr>
        <p:spPr>
          <a:xfrm>
            <a:off x="4724400" y="2982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8" name="Rectangle 377"/>
          <p:cNvSpPr/>
          <p:nvPr/>
        </p:nvSpPr>
        <p:spPr>
          <a:xfrm>
            <a:off x="4876800" y="29829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9" name="Rectangle 378"/>
          <p:cNvSpPr/>
          <p:nvPr/>
        </p:nvSpPr>
        <p:spPr>
          <a:xfrm>
            <a:off x="4724400" y="2830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0" name="Rectangle 379"/>
          <p:cNvSpPr/>
          <p:nvPr/>
        </p:nvSpPr>
        <p:spPr>
          <a:xfrm>
            <a:off x="4876800" y="28305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1" name="Rectangle 380"/>
          <p:cNvSpPr/>
          <p:nvPr/>
        </p:nvSpPr>
        <p:spPr>
          <a:xfrm>
            <a:off x="50292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2" name="Rectangle 381"/>
          <p:cNvSpPr/>
          <p:nvPr/>
        </p:nvSpPr>
        <p:spPr>
          <a:xfrm>
            <a:off x="5181600" y="28305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3" name="Rectangle 382"/>
          <p:cNvSpPr/>
          <p:nvPr/>
        </p:nvSpPr>
        <p:spPr>
          <a:xfrm>
            <a:off x="4724400" y="2678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4" name="Rectangle 383"/>
          <p:cNvSpPr/>
          <p:nvPr/>
        </p:nvSpPr>
        <p:spPr>
          <a:xfrm>
            <a:off x="4876800" y="2678112"/>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5" name="Rectangle 384"/>
          <p:cNvSpPr/>
          <p:nvPr/>
        </p:nvSpPr>
        <p:spPr>
          <a:xfrm>
            <a:off x="50292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6" name="Rectangle 385"/>
          <p:cNvSpPr/>
          <p:nvPr/>
        </p:nvSpPr>
        <p:spPr>
          <a:xfrm>
            <a:off x="5181600" y="2678112"/>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7" name="Rectangle 386"/>
          <p:cNvSpPr/>
          <p:nvPr/>
        </p:nvSpPr>
        <p:spPr>
          <a:xfrm>
            <a:off x="5029200" y="313531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8" name="Rectangle 387"/>
          <p:cNvSpPr/>
          <p:nvPr/>
        </p:nvSpPr>
        <p:spPr>
          <a:xfrm>
            <a:off x="5181600" y="313531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0" name="Rectangle 389"/>
          <p:cNvSpPr/>
          <p:nvPr/>
        </p:nvSpPr>
        <p:spPr>
          <a:xfrm>
            <a:off x="5029200" y="298291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1" name="Rectangle 390"/>
          <p:cNvSpPr/>
          <p:nvPr/>
        </p:nvSpPr>
        <p:spPr>
          <a:xfrm>
            <a:off x="5181600" y="298291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2" name="Rectangle 391"/>
          <p:cNvSpPr/>
          <p:nvPr/>
        </p:nvSpPr>
        <p:spPr>
          <a:xfrm>
            <a:off x="5178425" y="1900237"/>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88" name="Straight Arrow Connector 487"/>
          <p:cNvCxnSpPr/>
          <p:nvPr/>
        </p:nvCxnSpPr>
        <p:spPr>
          <a:xfrm flipV="1">
            <a:off x="5257800" y="1962150"/>
            <a:ext cx="2257425" cy="6350"/>
          </a:xfrm>
          <a:prstGeom prst="straightConnector1">
            <a:avLst/>
          </a:prstGeom>
          <a:ln>
            <a:solidFill>
              <a:srgbClr val="0000FF"/>
            </a:solidFill>
            <a:headEnd type="diamond"/>
            <a:tailEnd type="arrow"/>
          </a:ln>
          <a:effectLst/>
        </p:spPr>
        <p:style>
          <a:lnRef idx="2">
            <a:schemeClr val="accent1"/>
          </a:lnRef>
          <a:fillRef idx="0">
            <a:schemeClr val="accent1"/>
          </a:fillRef>
          <a:effectRef idx="1">
            <a:schemeClr val="accent1"/>
          </a:effectRef>
          <a:fontRef idx="minor">
            <a:schemeClr val="tx1"/>
          </a:fontRef>
        </p:style>
      </p:cxnSp>
      <p:pic>
        <p:nvPicPr>
          <p:cNvPr id="393" name="Picture 392"/>
          <p:cNvPicPr>
            <a:picLocks noChangeAspect="1"/>
          </p:cNvPicPr>
          <p:nvPr/>
        </p:nvPicPr>
        <p:blipFill>
          <a:blip r:embed="rId7"/>
          <a:stretch>
            <a:fillRect/>
          </a:stretch>
        </p:blipFill>
        <p:spPr>
          <a:xfrm>
            <a:off x="2583242" y="2644052"/>
            <a:ext cx="1228385" cy="1221510"/>
          </a:xfrm>
          <a:prstGeom prst="rect">
            <a:avLst/>
          </a:prstGeom>
        </p:spPr>
      </p:pic>
      <p:pic>
        <p:nvPicPr>
          <p:cNvPr id="389" name="Picture 2" descr="C:\Users\MA\Downloads\matlab_fast_llf_and_style_transfer\s.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567" r="15708"/>
          <a:stretch/>
        </p:blipFill>
        <p:spPr bwMode="auto">
          <a:xfrm>
            <a:off x="7239000" y="4186584"/>
            <a:ext cx="842963" cy="8545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81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720075" cy="5143500"/>
          </a:xfrm>
          <a:prstGeom prst="rect">
            <a:avLst/>
          </a:prstGeom>
        </p:spPr>
      </p:pic>
      <p:sp>
        <p:nvSpPr>
          <p:cNvPr id="2" name="Title 1"/>
          <p:cNvSpPr>
            <a:spLocks noGrp="1"/>
          </p:cNvSpPr>
          <p:nvPr>
            <p:ph type="title"/>
          </p:nvPr>
        </p:nvSpPr>
        <p:spPr>
          <a:xfrm>
            <a:off x="419100" y="-133350"/>
            <a:ext cx="8229600" cy="857250"/>
          </a:xfrm>
        </p:spPr>
        <p:txBody>
          <a:bodyPr/>
          <a:lstStyle/>
          <a:p>
            <a:r>
              <a:rPr lang="en-US" dirty="0" smtClean="0">
                <a:solidFill>
                  <a:schemeClr val="bg1"/>
                </a:solidFill>
              </a:rPr>
              <a:t>Input</a:t>
            </a:r>
            <a:endParaRPr lang="en-US" dirty="0">
              <a:solidFill>
                <a:schemeClr val="bg1"/>
              </a:solidFill>
            </a:endParaRPr>
          </a:p>
        </p:txBody>
      </p:sp>
      <p:sp>
        <p:nvSpPr>
          <p:cNvPr id="13" name="Rectangle 12"/>
          <p:cNvSpPr/>
          <p:nvPr/>
        </p:nvSpPr>
        <p:spPr>
          <a:xfrm>
            <a:off x="8770527" y="1979298"/>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37979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03560" y="0"/>
            <a:ext cx="7715248" cy="5143499"/>
          </a:xfrm>
          <a:prstGeom prst="rect">
            <a:avLst/>
          </a:prstGeom>
        </p:spPr>
      </p:pic>
      <p:sp>
        <p:nvSpPr>
          <p:cNvPr id="4" name="Title 3"/>
          <p:cNvSpPr>
            <a:spLocks noGrp="1"/>
          </p:cNvSpPr>
          <p:nvPr>
            <p:ph type="title"/>
          </p:nvPr>
        </p:nvSpPr>
        <p:spPr>
          <a:xfrm>
            <a:off x="0" y="0"/>
            <a:ext cx="9144000" cy="571500"/>
          </a:xfrm>
        </p:spPr>
        <p:txBody>
          <a:bodyPr>
            <a:normAutofit fontScale="90000"/>
          </a:bodyPr>
          <a:lstStyle/>
          <a:p>
            <a:r>
              <a:rPr lang="en-US" dirty="0" smtClean="0">
                <a:solidFill>
                  <a:schemeClr val="bg1"/>
                </a:solidFill>
              </a:rPr>
              <a:t>Input</a:t>
            </a:r>
            <a:endParaRPr lang="en-US" dirty="0">
              <a:solidFill>
                <a:schemeClr val="bg1"/>
              </a:solidFill>
            </a:endParaRPr>
          </a:p>
        </p:txBody>
      </p:sp>
    </p:spTree>
    <p:extLst>
      <p:ext uri="{BB962C8B-B14F-4D97-AF65-F5344CB8AC3E}">
        <p14:creationId xmlns:p14="http://schemas.microsoft.com/office/powerpoint/2010/main" val="196340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07"/>
            <a:ext cx="7696200" cy="5127593"/>
          </a:xfrm>
          <a:prstGeom prst="rect">
            <a:avLst/>
          </a:prstGeom>
        </p:spPr>
      </p:pic>
      <p:sp>
        <p:nvSpPr>
          <p:cNvPr id="10" name="Rectangle 9"/>
          <p:cNvSpPr/>
          <p:nvPr/>
        </p:nvSpPr>
        <p:spPr>
          <a:xfrm>
            <a:off x="7112000" y="-5234"/>
            <a:ext cx="2108200" cy="154828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9100" y="-133350"/>
            <a:ext cx="8229600" cy="857250"/>
          </a:xfrm>
        </p:spPr>
        <p:txBody>
          <a:bodyPr/>
          <a:lstStyle/>
          <a:p>
            <a:r>
              <a:rPr lang="en-US" dirty="0" smtClean="0">
                <a:solidFill>
                  <a:schemeClr val="bg1"/>
                </a:solidFill>
              </a:rPr>
              <a:t>Smoothing</a:t>
            </a:r>
            <a:endParaRPr lang="en-US" dirty="0">
              <a:solidFill>
                <a:schemeClr val="bg1"/>
              </a:solidFill>
            </a:endParaRPr>
          </a:p>
        </p:txBody>
      </p:sp>
      <p:grpSp>
        <p:nvGrpSpPr>
          <p:cNvPr id="14" name="Group 199"/>
          <p:cNvGrpSpPr>
            <a:grpSpLocks/>
          </p:cNvGrpSpPr>
          <p:nvPr/>
        </p:nvGrpSpPr>
        <p:grpSpPr bwMode="auto">
          <a:xfrm>
            <a:off x="7175500" y="72156"/>
            <a:ext cx="1828800" cy="1328019"/>
            <a:chOff x="1916" y="773"/>
            <a:chExt cx="1186" cy="1187"/>
          </a:xfrm>
        </p:grpSpPr>
        <p:cxnSp>
          <p:nvCxnSpPr>
            <p:cNvPr id="15" name="Straight Arrow Connector 14"/>
            <p:cNvCxnSpPr>
              <a:cxnSpLocks noChangeShapeType="1"/>
            </p:cNvCxnSpPr>
            <p:nvPr/>
          </p:nvCxnSpPr>
          <p:spPr bwMode="auto">
            <a:xfrm flipV="1">
              <a:off x="2016" y="915"/>
              <a:ext cx="924" cy="921"/>
            </a:xfrm>
            <a:prstGeom prst="straightConnector1">
              <a:avLst/>
            </a:prstGeom>
            <a:noFill/>
            <a:ln w="25400" cap="rnd" algn="ctr">
              <a:solidFill>
                <a:srgbClr val="969696"/>
              </a:solidFill>
              <a:prstDash val="sysDot"/>
              <a:round/>
              <a:headEnd/>
              <a:tailEnd/>
            </a:ln>
          </p:spPr>
        </p:cxnSp>
        <p:cxnSp>
          <p:nvCxnSpPr>
            <p:cNvPr id="16" name="Straight Arrow Connector 15"/>
            <p:cNvCxnSpPr/>
            <p:nvPr/>
          </p:nvCxnSpPr>
          <p:spPr>
            <a:xfrm flipV="1">
              <a:off x="1916" y="1828"/>
              <a:ext cx="11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014" y="773"/>
              <a:ext cx="0" cy="11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8" name="Freeform 203"/>
          <p:cNvSpPr>
            <a:spLocks/>
          </p:cNvSpPr>
          <p:nvPr/>
        </p:nvSpPr>
        <p:spPr bwMode="auto">
          <a:xfrm rot="16200000" flipV="1">
            <a:off x="7550345" y="-70184"/>
            <a:ext cx="1102031" cy="1543322"/>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tx1"/>
            </a:solidFill>
            <a:round/>
            <a:headEnd/>
            <a:tailEnd/>
          </a:ln>
          <a:effectLst>
            <a:outerShdw dist="25400" dir="5400000" algn="ctr" rotWithShape="0">
              <a:srgbClr val="808080">
                <a:alpha val="50000"/>
              </a:srgbClr>
            </a:outerShdw>
          </a:effectLst>
        </p:spPr>
        <p:txBody>
          <a:bodyPr/>
          <a:lstStyle/>
          <a:p>
            <a:endParaRPr lang="en-US"/>
          </a:p>
        </p:txBody>
      </p:sp>
      <p:cxnSp>
        <p:nvCxnSpPr>
          <p:cNvPr id="20" name="Straight Arrow Connector 19"/>
          <p:cNvCxnSpPr>
            <a:cxnSpLocks noChangeShapeType="1"/>
          </p:cNvCxnSpPr>
          <p:nvPr/>
        </p:nvCxnSpPr>
        <p:spPr bwMode="auto">
          <a:xfrm flipV="1">
            <a:off x="8089900" y="19275"/>
            <a:ext cx="0" cy="1364404"/>
          </a:xfrm>
          <a:prstGeom prst="straightConnector1">
            <a:avLst/>
          </a:prstGeom>
          <a:noFill/>
          <a:ln w="76200" cap="rnd" algn="ctr">
            <a:solidFill>
              <a:schemeClr val="bg1">
                <a:lumMod val="50000"/>
              </a:schemeClr>
            </a:solidFill>
            <a:prstDash val="sysDot"/>
            <a:round/>
            <a:headEnd/>
            <a:tailEnd/>
          </a:ln>
        </p:spPr>
      </p:cxnSp>
    </p:spTree>
    <p:extLst>
      <p:ext uri="{BB962C8B-B14F-4D97-AF65-F5344CB8AC3E}">
        <p14:creationId xmlns:p14="http://schemas.microsoft.com/office/powerpoint/2010/main" val="26266877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07"/>
            <a:ext cx="7696200" cy="5127593"/>
          </a:xfrm>
          <a:prstGeom prst="rect">
            <a:avLst/>
          </a:prstGeom>
        </p:spPr>
      </p:pic>
      <p:sp>
        <p:nvSpPr>
          <p:cNvPr id="2" name="Title 1"/>
          <p:cNvSpPr>
            <a:spLocks noGrp="1"/>
          </p:cNvSpPr>
          <p:nvPr>
            <p:ph type="title"/>
          </p:nvPr>
        </p:nvSpPr>
        <p:spPr>
          <a:xfrm>
            <a:off x="419100" y="-133350"/>
            <a:ext cx="8229600" cy="857250"/>
          </a:xfrm>
        </p:spPr>
        <p:txBody>
          <a:bodyPr/>
          <a:lstStyle/>
          <a:p>
            <a:r>
              <a:rPr lang="en-US" dirty="0" smtClean="0">
                <a:solidFill>
                  <a:schemeClr val="bg1"/>
                </a:solidFill>
              </a:rPr>
              <a:t>Enhancement</a:t>
            </a:r>
            <a:endParaRPr lang="en-US" dirty="0">
              <a:solidFill>
                <a:schemeClr val="bg1"/>
              </a:solidFill>
            </a:endParaRPr>
          </a:p>
        </p:txBody>
      </p:sp>
      <p:sp>
        <p:nvSpPr>
          <p:cNvPr id="7" name="Rectangle 6"/>
          <p:cNvSpPr/>
          <p:nvPr/>
        </p:nvSpPr>
        <p:spPr>
          <a:xfrm>
            <a:off x="7086600" y="-95250"/>
            <a:ext cx="2250787" cy="16287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99"/>
          <p:cNvGrpSpPr>
            <a:grpSpLocks/>
          </p:cNvGrpSpPr>
          <p:nvPr/>
        </p:nvGrpSpPr>
        <p:grpSpPr bwMode="auto">
          <a:xfrm>
            <a:off x="7162800" y="62632"/>
            <a:ext cx="1817481" cy="1321187"/>
            <a:chOff x="1916" y="773"/>
            <a:chExt cx="1186" cy="1187"/>
          </a:xfrm>
        </p:grpSpPr>
        <p:cxnSp>
          <p:nvCxnSpPr>
            <p:cNvPr id="9" name="Straight Arrow Connector 8"/>
            <p:cNvCxnSpPr>
              <a:cxnSpLocks noChangeShapeType="1"/>
            </p:cNvCxnSpPr>
            <p:nvPr/>
          </p:nvCxnSpPr>
          <p:spPr bwMode="auto">
            <a:xfrm flipV="1">
              <a:off x="2016" y="915"/>
              <a:ext cx="924" cy="921"/>
            </a:xfrm>
            <a:prstGeom prst="straightConnector1">
              <a:avLst/>
            </a:prstGeom>
            <a:noFill/>
            <a:ln w="25400" cap="rnd" algn="ctr">
              <a:solidFill>
                <a:srgbClr val="969696"/>
              </a:solidFill>
              <a:prstDash val="sysDot"/>
              <a:round/>
              <a:headEnd/>
              <a:tailEnd/>
            </a:ln>
          </p:spPr>
        </p:cxnSp>
        <p:cxnSp>
          <p:nvCxnSpPr>
            <p:cNvPr id="10" name="Straight Arrow Connector 9"/>
            <p:cNvCxnSpPr/>
            <p:nvPr/>
          </p:nvCxnSpPr>
          <p:spPr>
            <a:xfrm flipV="1">
              <a:off x="1916" y="1828"/>
              <a:ext cx="11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014" y="773"/>
              <a:ext cx="0" cy="11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2" name="Freeform 203"/>
          <p:cNvSpPr>
            <a:spLocks/>
          </p:cNvSpPr>
          <p:nvPr/>
        </p:nvSpPr>
        <p:spPr bwMode="auto">
          <a:xfrm rot="10800000" flipH="1" flipV="1">
            <a:off x="7324495" y="122881"/>
            <a:ext cx="1569255" cy="1114016"/>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tx1"/>
            </a:solidFill>
            <a:round/>
            <a:headEnd/>
            <a:tailEnd/>
          </a:ln>
          <a:effectLst>
            <a:outerShdw dist="25400" dir="5400000" algn="ctr" rotWithShape="0">
              <a:srgbClr val="808080">
                <a:alpha val="50000"/>
              </a:srgbClr>
            </a:outerShdw>
          </a:effectLst>
        </p:spPr>
        <p:txBody>
          <a:bodyPr/>
          <a:lstStyle/>
          <a:p>
            <a:endParaRPr lang="en-US"/>
          </a:p>
        </p:txBody>
      </p:sp>
      <p:cxnSp>
        <p:nvCxnSpPr>
          <p:cNvPr id="17" name="Straight Arrow Connector 16"/>
          <p:cNvCxnSpPr>
            <a:cxnSpLocks noChangeShapeType="1"/>
          </p:cNvCxnSpPr>
          <p:nvPr/>
        </p:nvCxnSpPr>
        <p:spPr bwMode="auto">
          <a:xfrm flipV="1">
            <a:off x="8089900" y="19275"/>
            <a:ext cx="0" cy="1364404"/>
          </a:xfrm>
          <a:prstGeom prst="straightConnector1">
            <a:avLst/>
          </a:prstGeom>
          <a:noFill/>
          <a:ln w="76200" cap="rnd" algn="ctr">
            <a:solidFill>
              <a:schemeClr val="bg1">
                <a:lumMod val="50000"/>
              </a:schemeClr>
            </a:solidFill>
            <a:prstDash val="sysDot"/>
            <a:round/>
            <a:headEnd/>
            <a:tailEnd/>
          </a:ln>
        </p:spPr>
      </p:cxnSp>
    </p:spTree>
    <p:extLst>
      <p:ext uri="{BB962C8B-B14F-4D97-AF65-F5344CB8AC3E}">
        <p14:creationId xmlns:p14="http://schemas.microsoft.com/office/powerpoint/2010/main" val="3186948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930004"/>
            <a:ext cx="8229600" cy="857250"/>
          </a:xfrm>
        </p:spPr>
        <p:txBody>
          <a:bodyPr>
            <a:noAutofit/>
          </a:bodyPr>
          <a:lstStyle/>
          <a:p>
            <a:r>
              <a:rPr lang="en-US" sz="11500" dirty="0" smtClean="0">
                <a:solidFill>
                  <a:schemeClr val="bg1"/>
                </a:solidFill>
              </a:rPr>
              <a:t>1. Speed up</a:t>
            </a:r>
            <a:endParaRPr lang="en-US" sz="11500" dirty="0">
              <a:solidFill>
                <a:schemeClr val="bg1"/>
              </a:solidFill>
            </a:endParaRPr>
          </a:p>
        </p:txBody>
      </p:sp>
    </p:spTree>
    <p:extLst>
      <p:ext uri="{BB962C8B-B14F-4D97-AF65-F5344CB8AC3E}">
        <p14:creationId xmlns:p14="http://schemas.microsoft.com/office/powerpoint/2010/main" val="370652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ctangle 206"/>
          <p:cNvSpPr/>
          <p:nvPr/>
        </p:nvSpPr>
        <p:spPr>
          <a:xfrm>
            <a:off x="-2019961" y="-44158"/>
            <a:ext cx="6494795" cy="5938478"/>
          </a:xfrm>
          <a:prstGeom prst="rect">
            <a:avLst/>
          </a:prstGeom>
          <a:solidFill>
            <a:schemeClr val="accent1">
              <a:lumMod val="75000"/>
            </a:schemeClr>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8" name="Right Arrow 317"/>
          <p:cNvSpPr/>
          <p:nvPr/>
        </p:nvSpPr>
        <p:spPr>
          <a:xfrm>
            <a:off x="3657600" y="2738219"/>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204" name="Rectangle 203"/>
          <p:cNvSpPr/>
          <p:nvPr/>
        </p:nvSpPr>
        <p:spPr>
          <a:xfrm>
            <a:off x="4474835" y="-39970"/>
            <a:ext cx="6494795" cy="5555842"/>
          </a:xfrm>
          <a:prstGeom prst="rect">
            <a:avLst/>
          </a:prstGeom>
          <a:solidFill>
            <a:schemeClr val="accent1">
              <a:lumMod val="75000"/>
            </a:schemeClr>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1" name="Rounded Rectangle 220"/>
          <p:cNvSpPr>
            <a:spLocks noChangeArrowheads="1"/>
          </p:cNvSpPr>
          <p:nvPr/>
        </p:nvSpPr>
        <p:spPr bwMode="auto">
          <a:xfrm>
            <a:off x="6562725" y="1482666"/>
            <a:ext cx="2428875" cy="2271554"/>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pic>
        <p:nvPicPr>
          <p:cNvPr id="412" name="Picture 155"/>
          <p:cNvPicPr>
            <a:picLocks noChangeAspect="1"/>
          </p:cNvPicPr>
          <p:nvPr/>
        </p:nvPicPr>
        <p:blipFill>
          <a:blip r:embed="rId3"/>
          <a:srcRect/>
          <a:stretch>
            <a:fillRect/>
          </a:stretch>
        </p:blipFill>
        <p:spPr bwMode="auto">
          <a:xfrm>
            <a:off x="7270862" y="1553796"/>
            <a:ext cx="634150" cy="630864"/>
          </a:xfrm>
          <a:prstGeom prst="rect">
            <a:avLst/>
          </a:prstGeom>
          <a:noFill/>
          <a:ln w="9525">
            <a:noFill/>
            <a:miter lim="800000"/>
            <a:headEnd/>
            <a:tailEnd/>
          </a:ln>
        </p:spPr>
      </p:pic>
      <p:pic>
        <p:nvPicPr>
          <p:cNvPr id="410" name="Picture 155"/>
          <p:cNvPicPr>
            <a:picLocks noChangeAspect="1"/>
          </p:cNvPicPr>
          <p:nvPr/>
        </p:nvPicPr>
        <p:blipFill>
          <a:blip r:embed="rId3"/>
          <a:srcRect/>
          <a:stretch>
            <a:fillRect/>
          </a:stretch>
        </p:blipFill>
        <p:spPr bwMode="auto">
          <a:xfrm>
            <a:off x="5043488" y="1558706"/>
            <a:ext cx="595312" cy="630864"/>
          </a:xfrm>
          <a:prstGeom prst="rect">
            <a:avLst/>
          </a:prstGeom>
          <a:noFill/>
          <a:ln w="9525">
            <a:noFill/>
            <a:miter lim="800000"/>
            <a:headEnd/>
            <a:tailEnd/>
          </a:ln>
        </p:spPr>
      </p:pic>
      <p:sp>
        <p:nvSpPr>
          <p:cNvPr id="199" name="Slide Number Placeholder 207"/>
          <p:cNvSpPr>
            <a:spLocks noGrp="1"/>
          </p:cNvSpPr>
          <p:nvPr>
            <p:ph type="sldNum" sz="quarter" idx="12"/>
          </p:nvPr>
        </p:nvSpPr>
        <p:spPr>
          <a:xfrm>
            <a:off x="6553200" y="4767263"/>
            <a:ext cx="2133600" cy="273844"/>
          </a:xfrm>
        </p:spPr>
        <p:txBody>
          <a:bodyPr/>
          <a:lstStyle/>
          <a:p>
            <a:pPr>
              <a:defRPr/>
            </a:pPr>
            <a:fld id="{C9D834AA-9078-485F-B296-3D20E2BA1C83}" type="slidenum">
              <a:rPr lang="en-US" smtClean="0"/>
              <a:pPr>
                <a:defRPr/>
              </a:pPr>
              <a:t>23</a:t>
            </a:fld>
            <a:endParaRPr lang="en-US"/>
          </a:p>
        </p:txBody>
      </p:sp>
      <p:sp>
        <p:nvSpPr>
          <p:cNvPr id="205" name="TextBox 204"/>
          <p:cNvSpPr txBox="1"/>
          <p:nvPr/>
        </p:nvSpPr>
        <p:spPr>
          <a:xfrm>
            <a:off x="4778643" y="4019550"/>
            <a:ext cx="1958293" cy="1200329"/>
          </a:xfrm>
          <a:prstGeom prst="rect">
            <a:avLst/>
          </a:prstGeom>
          <a:noFill/>
        </p:spPr>
        <p:txBody>
          <a:bodyPr wrap="none" rtlCol="0">
            <a:spAutoFit/>
          </a:bodyPr>
          <a:lstStyle/>
          <a:p>
            <a:pPr algn="ctr"/>
            <a:r>
              <a:rPr lang="en-US" sz="3600" dirty="0" smtClean="0">
                <a:solidFill>
                  <a:schemeClr val="bg1"/>
                </a:solidFill>
              </a:rPr>
              <a:t>STEP 2:</a:t>
            </a:r>
          </a:p>
          <a:p>
            <a:pPr algn="ctr"/>
            <a:r>
              <a:rPr lang="en-US" sz="3600" dirty="0" smtClean="0">
                <a:solidFill>
                  <a:schemeClr val="bg1"/>
                </a:solidFill>
              </a:rPr>
              <a:t>PYRAMID</a:t>
            </a:r>
            <a:endParaRPr lang="en-US" sz="3600" dirty="0">
              <a:solidFill>
                <a:schemeClr val="bg1"/>
              </a:solidFill>
            </a:endParaRPr>
          </a:p>
        </p:txBody>
      </p:sp>
      <p:sp>
        <p:nvSpPr>
          <p:cNvPr id="208" name="TextBox 207"/>
          <p:cNvSpPr txBox="1"/>
          <p:nvPr/>
        </p:nvSpPr>
        <p:spPr>
          <a:xfrm>
            <a:off x="-65056" y="4019550"/>
            <a:ext cx="4552848" cy="1200329"/>
          </a:xfrm>
          <a:prstGeom prst="rect">
            <a:avLst/>
          </a:prstGeom>
          <a:noFill/>
        </p:spPr>
        <p:txBody>
          <a:bodyPr wrap="none" rtlCol="0">
            <a:spAutoFit/>
          </a:bodyPr>
          <a:lstStyle/>
          <a:p>
            <a:pPr algn="ctr"/>
            <a:r>
              <a:rPr lang="en-US" sz="3600" dirty="0" smtClean="0">
                <a:solidFill>
                  <a:schemeClr val="bg1"/>
                </a:solidFill>
              </a:rPr>
              <a:t>STEP 1:</a:t>
            </a:r>
          </a:p>
          <a:p>
            <a:pPr algn="ctr"/>
            <a:r>
              <a:rPr lang="en-US" sz="3600" dirty="0" smtClean="0">
                <a:solidFill>
                  <a:schemeClr val="bg1"/>
                </a:solidFill>
              </a:rPr>
              <a:t>INTENSITY REMAPPING</a:t>
            </a:r>
            <a:endParaRPr lang="en-US" sz="3600" dirty="0">
              <a:solidFill>
                <a:schemeClr val="bg1"/>
              </a:solidFill>
            </a:endParaRPr>
          </a:p>
        </p:txBody>
      </p:sp>
      <p:pic>
        <p:nvPicPr>
          <p:cNvPr id="20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6263" y="-1009650"/>
            <a:ext cx="3208337" cy="40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3"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8172" y="5515872"/>
            <a:ext cx="3605931" cy="54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205979"/>
            <a:ext cx="9144000" cy="857250"/>
          </a:xfrm>
        </p:spPr>
        <p:txBody>
          <a:bodyPr>
            <a:normAutofit/>
          </a:bodyPr>
          <a:lstStyle/>
          <a:p>
            <a:r>
              <a:rPr lang="en-US" dirty="0" smtClean="0">
                <a:solidFill>
                  <a:schemeClr val="bg1"/>
                </a:solidFill>
              </a:rPr>
              <a:t>One-level Local </a:t>
            </a:r>
            <a:r>
              <a:rPr lang="en-US" dirty="0" err="1" smtClean="0">
                <a:solidFill>
                  <a:schemeClr val="bg1"/>
                </a:solidFill>
              </a:rPr>
              <a:t>Laplacian</a:t>
            </a:r>
            <a:r>
              <a:rPr lang="en-US" dirty="0" smtClean="0">
                <a:solidFill>
                  <a:schemeClr val="bg1"/>
                </a:solidFill>
              </a:rPr>
              <a:t> Filter</a:t>
            </a:r>
            <a:endParaRPr lang="en-US" dirty="0">
              <a:solidFill>
                <a:schemeClr val="bg1"/>
              </a:solidFill>
            </a:endParaRPr>
          </a:p>
        </p:txBody>
      </p:sp>
      <p:pic>
        <p:nvPicPr>
          <p:cNvPr id="4097" name="Picture 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92" y="-1927244"/>
            <a:ext cx="7257159" cy="917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Box 2"/>
              <p:cNvSpPr txBox="1"/>
              <p:nvPr/>
            </p:nvSpPr>
            <p:spPr>
              <a:xfrm>
                <a:off x="607498" y="897891"/>
                <a:ext cx="3163877"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𝑑</m:t>
                      </m:r>
                      <m:r>
                        <a:rPr lang="en-US" sz="3200" b="0" i="1" smtClean="0">
                          <a:solidFill>
                            <a:schemeClr val="bg1"/>
                          </a:solidFill>
                          <a:latin typeface="Cambria Math"/>
                        </a:rPr>
                        <m:t>(</m:t>
                      </m:r>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𝑔</m:t>
                      </m:r>
                      <m:r>
                        <a:rPr lang="en-US" sz="3200" b="0" i="1" smtClean="0">
                          <a:solidFill>
                            <a:schemeClr val="bg1"/>
                          </a:solidFill>
                          <a:latin typeface="Cambria Math"/>
                        </a:rPr>
                        <m:t>)</m:t>
                      </m:r>
                    </m:oMath>
                  </m:oMathPara>
                </a14:m>
                <a:endParaRPr lang="en-US" sz="2000" dirty="0">
                  <a:solidFill>
                    <a:schemeClr val="bg1"/>
                  </a:solidFill>
                </a:endParaRPr>
              </a:p>
            </p:txBody>
          </p:sp>
        </mc:Choice>
        <mc:Fallback xmlns="" xmlns:mv="urn:schemas-microsoft-com:mac:vml">
          <p:sp>
            <p:nvSpPr>
              <p:cNvPr id="3" name="TextBox 2"/>
              <p:cNvSpPr txBox="1">
                <a:spLocks noRot="1" noChangeAspect="1" noMove="1" noResize="1" noEditPoints="1" noAdjustHandles="1" noChangeArrowheads="1" noChangeShapeType="1" noTextEdit="1"/>
              </p:cNvSpPr>
              <p:nvPr/>
            </p:nvSpPr>
            <p:spPr>
              <a:xfrm>
                <a:off x="607498" y="897891"/>
                <a:ext cx="3163877" cy="58477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380409" y="966703"/>
                <a:ext cx="24484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a:rPr>
                        <m:t>𝐼</m:t>
                      </m:r>
                      <m:r>
                        <a:rPr lang="en-US" sz="2800" b="0" i="1" smtClean="0">
                          <a:solidFill>
                            <a:schemeClr val="bg1"/>
                          </a:solidFill>
                          <a:latin typeface="Cambria Math"/>
                        </a:rPr>
                        <m:t>→</m:t>
                      </m:r>
                      <m:r>
                        <a:rPr lang="en-US" sz="2800" b="0" i="1" smtClean="0">
                          <a:solidFill>
                            <a:schemeClr val="bg1"/>
                          </a:solidFill>
                          <a:latin typeface="Cambria Math"/>
                        </a:rPr>
                        <m:t>𝐼</m:t>
                      </m:r>
                      <m:r>
                        <a:rPr lang="en-US" sz="2800" b="0" i="1" smtClean="0">
                          <a:solidFill>
                            <a:schemeClr val="bg1"/>
                          </a:solidFill>
                          <a:latin typeface="Cambria Math"/>
                        </a:rPr>
                        <m:t>−</m:t>
                      </m:r>
                      <m:sSub>
                        <m:sSubPr>
                          <m:ctrlPr>
                            <a:rPr lang="en-US" sz="2800" b="0" i="1" smtClean="0">
                              <a:solidFill>
                                <a:schemeClr val="bg1"/>
                              </a:solidFill>
                              <a:latin typeface="Cambria Math"/>
                            </a:rPr>
                          </m:ctrlPr>
                        </m:sSubPr>
                        <m:e>
                          <m:r>
                            <a:rPr lang="en-US" sz="2800" b="0" i="1" smtClean="0">
                              <a:solidFill>
                                <a:schemeClr val="bg1"/>
                              </a:solidFill>
                              <a:latin typeface="Cambria Math"/>
                            </a:rPr>
                            <m:t>𝐺</m:t>
                          </m:r>
                        </m:e>
                        <m:sub>
                          <m:r>
                            <a:rPr lang="en-US" sz="2800" b="0" i="1" smtClean="0">
                              <a:solidFill>
                                <a:schemeClr val="bg1"/>
                              </a:solidFill>
                              <a:latin typeface="Cambria Math"/>
                            </a:rPr>
                            <m:t>𝜎</m:t>
                          </m:r>
                        </m:sub>
                      </m:sSub>
                      <m:r>
                        <a:rPr lang="en-US" sz="2800" b="0" i="1" smtClean="0">
                          <a:solidFill>
                            <a:schemeClr val="bg1"/>
                          </a:solidFill>
                          <a:latin typeface="Cambria Math"/>
                        </a:rPr>
                        <m:t>∗</m:t>
                      </m:r>
                      <m:r>
                        <a:rPr lang="en-US" sz="2800" b="0" i="1" smtClean="0">
                          <a:solidFill>
                            <a:schemeClr val="bg1"/>
                          </a:solidFill>
                          <a:latin typeface="Cambria Math"/>
                        </a:rPr>
                        <m:t>𝐼</m:t>
                      </m:r>
                      <m:r>
                        <a:rPr lang="en-US" sz="2800" b="0" i="1" smtClean="0">
                          <a:solidFill>
                            <a:schemeClr val="bg1"/>
                          </a:solidFill>
                          <a:latin typeface="Cambria Math"/>
                        </a:rPr>
                        <m:t> </m:t>
                      </m:r>
                    </m:oMath>
                  </m:oMathPara>
                </a14:m>
                <a:endParaRPr lang="en-US" sz="2800" dirty="0">
                  <a:solidFill>
                    <a:schemeClr val="bg1"/>
                  </a:solidFill>
                </a:endParaRPr>
              </a:p>
            </p:txBody>
          </p:sp>
        </mc:Choice>
        <mc:Fallback xmlns="" xmlns:mv="urn:schemas-microsoft-com:mac:vml">
          <p:sp>
            <p:nvSpPr>
              <p:cNvPr id="10" name="TextBox 9"/>
              <p:cNvSpPr txBox="1">
                <a:spLocks noRot="1" noChangeAspect="1" noMove="1" noResize="1" noEditPoints="1" noAdjustHandles="1" noChangeArrowheads="1" noChangeShapeType="1" noTextEdit="1"/>
              </p:cNvSpPr>
              <p:nvPr/>
            </p:nvSpPr>
            <p:spPr>
              <a:xfrm>
                <a:off x="5380409" y="966703"/>
                <a:ext cx="2448427" cy="523220"/>
              </a:xfrm>
              <a:prstGeom prst="rect">
                <a:avLst/>
              </a:prstGeom>
              <a:blipFill rotWithShape="1">
                <a:blip r:embed="rId8"/>
                <a:stretch>
                  <a:fillRect/>
                </a:stretch>
              </a:blipFill>
            </p:spPr>
            <p:txBody>
              <a:bodyPr/>
              <a:lstStyle/>
              <a:p>
                <a:r>
                  <a:rPr lang="en-US">
                    <a:noFill/>
                  </a:rPr>
                  <a:t> </a:t>
                </a:r>
              </a:p>
            </p:txBody>
          </p:sp>
        </mc:Fallback>
      </mc:AlternateContent>
      <p:sp>
        <p:nvSpPr>
          <p:cNvPr id="211" name="Right Arrow 210"/>
          <p:cNvSpPr/>
          <p:nvPr/>
        </p:nvSpPr>
        <p:spPr>
          <a:xfrm rot="5400000">
            <a:off x="7495971" y="3601047"/>
            <a:ext cx="291835" cy="500976"/>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3" name="Slide Number Placeholder 205"/>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23</a:t>
            </a:fld>
            <a:endParaRPr lang="en-US"/>
          </a:p>
        </p:txBody>
      </p:sp>
      <p:sp>
        <p:nvSpPr>
          <p:cNvPr id="214"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23</a:t>
            </a:fld>
            <a:endParaRPr lang="en-US"/>
          </a:p>
        </p:txBody>
      </p:sp>
      <p:sp>
        <p:nvSpPr>
          <p:cNvPr id="216" name="Right Arrow 215"/>
          <p:cNvSpPr/>
          <p:nvPr/>
        </p:nvSpPr>
        <p:spPr>
          <a:xfrm>
            <a:off x="1752600" y="2711232"/>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7" name="TextBox 120"/>
          <p:cNvSpPr txBox="1">
            <a:spLocks noChangeArrowheads="1"/>
          </p:cNvSpPr>
          <p:nvPr/>
        </p:nvSpPr>
        <p:spPr bwMode="auto">
          <a:xfrm>
            <a:off x="2335980" y="3754219"/>
            <a:ext cx="1778820" cy="646331"/>
          </a:xfrm>
          <a:prstGeom prst="rect">
            <a:avLst/>
          </a:prstGeom>
          <a:noFill/>
          <a:ln w="9525">
            <a:noFill/>
            <a:miter lim="800000"/>
            <a:headEnd/>
            <a:tailEnd/>
          </a:ln>
        </p:spPr>
        <p:txBody>
          <a:bodyPr wrap="none">
            <a:spAutoFit/>
          </a:bodyPr>
          <a:lstStyle/>
          <a:p>
            <a:pPr algn="ctr"/>
            <a:r>
              <a:rPr lang="en-US" dirty="0" smtClean="0">
                <a:solidFill>
                  <a:schemeClr val="bg1"/>
                </a:solidFill>
                <a:latin typeface="Calibri" pitchFamily="34" charset="0"/>
              </a:rPr>
              <a:t>locally processed</a:t>
            </a:r>
          </a:p>
          <a:p>
            <a:pPr algn="ctr"/>
            <a:r>
              <a:rPr lang="en-US" dirty="0" smtClean="0">
                <a:solidFill>
                  <a:schemeClr val="bg1"/>
                </a:solidFill>
                <a:latin typeface="Calibri" pitchFamily="34" charset="0"/>
              </a:rPr>
              <a:t>image</a:t>
            </a:r>
            <a:endParaRPr lang="en-US" dirty="0">
              <a:solidFill>
                <a:schemeClr val="bg1"/>
              </a:solidFill>
              <a:latin typeface="Calibri" pitchFamily="34" charset="0"/>
            </a:endParaRPr>
          </a:p>
        </p:txBody>
      </p:sp>
      <p:sp>
        <p:nvSpPr>
          <p:cNvPr id="218"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23</a:t>
            </a:fld>
            <a:endParaRPr lang="en-US">
              <a:solidFill>
                <a:schemeClr val="bg1"/>
              </a:solidFill>
            </a:endParaRPr>
          </a:p>
        </p:txBody>
      </p:sp>
      <p:sp>
        <p:nvSpPr>
          <p:cNvPr id="219" name="TextBox 156"/>
          <p:cNvSpPr txBox="1">
            <a:spLocks noChangeArrowheads="1"/>
          </p:cNvSpPr>
          <p:nvPr/>
        </p:nvSpPr>
        <p:spPr bwMode="auto">
          <a:xfrm>
            <a:off x="525558" y="3754219"/>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pic>
        <p:nvPicPr>
          <p:cNvPr id="220" name="Picture 155"/>
          <p:cNvPicPr>
            <a:picLocks noChangeAspect="1"/>
          </p:cNvPicPr>
          <p:nvPr/>
        </p:nvPicPr>
        <p:blipFill>
          <a:blip r:embed="rId3"/>
          <a:srcRect/>
          <a:stretch>
            <a:fillRect/>
          </a:stretch>
        </p:blipFill>
        <p:spPr bwMode="auto">
          <a:xfrm>
            <a:off x="609600" y="2458819"/>
            <a:ext cx="1225550" cy="1219200"/>
          </a:xfrm>
          <a:prstGeom prst="rect">
            <a:avLst/>
          </a:prstGeom>
          <a:noFill/>
          <a:ln w="9525">
            <a:noFill/>
            <a:miter lim="800000"/>
            <a:headEnd/>
            <a:tailEnd/>
          </a:ln>
        </p:spPr>
      </p:pic>
      <p:grpSp>
        <p:nvGrpSpPr>
          <p:cNvPr id="222" name="Group 149"/>
          <p:cNvGrpSpPr>
            <a:grpSpLocks/>
          </p:cNvGrpSpPr>
          <p:nvPr/>
        </p:nvGrpSpPr>
        <p:grpSpPr bwMode="auto">
          <a:xfrm>
            <a:off x="6977062" y="2476281"/>
            <a:ext cx="1219200" cy="1219200"/>
            <a:chOff x="7220857" y="3679372"/>
            <a:chExt cx="1219200" cy="1219200"/>
          </a:xfrm>
        </p:grpSpPr>
        <p:sp>
          <p:nvSpPr>
            <p:cNvPr id="223" name="Rectangle 222"/>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4" name="Rectangle 223"/>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 name="Rectangle 224"/>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6" name="Rectangle 225"/>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7" name="Rectangle 226"/>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8" name="Rectangle 227"/>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Rectangle 228"/>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0" name="Rectangle 229"/>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1" name="Rectangle 230"/>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2" name="Rectangle 231"/>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3" name="Rectangle 232"/>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4" name="Rectangle 233"/>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 name="Rectangle 234"/>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6" name="Rectangle 235"/>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Rectangle 236"/>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8" name="Rectangle 237"/>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9" name="Rectangle 238"/>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0" name="Rectangle 239"/>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1" name="Rectangle 240"/>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2" name="Rectangle 241"/>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Rectangle 242"/>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Rectangle 243"/>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Rectangle 244"/>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Rectangle 245"/>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Rectangle 246"/>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Rectangle 247"/>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Rectangle 248"/>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0" name="Rectangle 249"/>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Rectangle 250"/>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2" name="Rectangle 251"/>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3" name="Rectangle 252"/>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4" name="Rectangle 253"/>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Rectangle 254"/>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 name="Rectangle 255"/>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7" name="Rectangle 256"/>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8" name="Rectangle 257"/>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5" name="Rectangle 264"/>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 name="Rectangle 265"/>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Rectangle 266"/>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Rectangle 267"/>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9" name="Rectangle 268"/>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Rectangle 269"/>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1" name="Rectangle 270"/>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2" name="Rectangle 271"/>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3" name="Rectangle 272"/>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Rectangle 273"/>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Rectangle 274"/>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Rectangle 275"/>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 name="Rectangle 276"/>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Rectangle 277"/>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Rectangle 278"/>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Rectangle 279"/>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1" name="Rectangle 280"/>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2" name="Rectangle 281"/>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Rectangle 282"/>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4" name="Rectangle 283"/>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5" name="Rectangle 284"/>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 name="Rectangle 285"/>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87" name="Group 148"/>
          <p:cNvGrpSpPr>
            <a:grpSpLocks/>
          </p:cNvGrpSpPr>
          <p:nvPr/>
        </p:nvGrpSpPr>
        <p:grpSpPr bwMode="auto">
          <a:xfrm>
            <a:off x="7281862" y="1547594"/>
            <a:ext cx="609600" cy="609600"/>
            <a:chOff x="7525657" y="2706915"/>
            <a:chExt cx="609600" cy="609600"/>
          </a:xfrm>
        </p:grpSpPr>
        <p:sp>
          <p:nvSpPr>
            <p:cNvPr id="288" name="Rectangle 287"/>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9" name="Rectangle 288"/>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0" name="Rectangle 289"/>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1" name="Rectangle 290"/>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2" name="Rectangle 291"/>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3" name="Rectangle 292"/>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4" name="Rectangle 293"/>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5" name="Rectangle 294"/>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 name="Rectangle 295"/>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 name="Rectangle 296"/>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8" name="Rectangle 297"/>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9" name="Rectangle 298"/>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0" name="Rectangle 299"/>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1" name="Rectangle 300"/>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2" name="Rectangle 301"/>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3" name="Rectangle 302"/>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10" name="TextBox 151"/>
          <p:cNvSpPr txBox="1">
            <a:spLocks noChangeArrowheads="1"/>
          </p:cNvSpPr>
          <p:nvPr/>
        </p:nvSpPr>
        <p:spPr bwMode="auto">
          <a:xfrm>
            <a:off x="7891462" y="1787306"/>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311" name="TextBox 152"/>
          <p:cNvSpPr txBox="1">
            <a:spLocks noChangeArrowheads="1"/>
          </p:cNvSpPr>
          <p:nvPr/>
        </p:nvSpPr>
        <p:spPr bwMode="auto">
          <a:xfrm>
            <a:off x="8197849" y="3325595"/>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pic>
        <p:nvPicPr>
          <p:cNvPr id="312" name="Picture 12" descr="no_mask.png"/>
          <p:cNvPicPr>
            <a:picLocks noChangeAspect="1"/>
          </p:cNvPicPr>
          <p:nvPr/>
        </p:nvPicPr>
        <p:blipFill>
          <a:blip r:embed="rId9"/>
          <a:srcRect/>
          <a:stretch>
            <a:fillRect/>
          </a:stretch>
        </p:blipFill>
        <p:spPr bwMode="auto">
          <a:xfrm>
            <a:off x="2583241" y="2458819"/>
            <a:ext cx="1228386" cy="1221382"/>
          </a:xfrm>
          <a:prstGeom prst="rect">
            <a:avLst/>
          </a:prstGeom>
          <a:noFill/>
          <a:ln w="9525">
            <a:noFill/>
            <a:miter lim="800000"/>
            <a:headEnd/>
            <a:tailEnd/>
          </a:ln>
        </p:spPr>
      </p:pic>
      <p:grpSp>
        <p:nvGrpSpPr>
          <p:cNvPr id="313" name="Group 312"/>
          <p:cNvGrpSpPr/>
          <p:nvPr/>
        </p:nvGrpSpPr>
        <p:grpSpPr>
          <a:xfrm>
            <a:off x="1840748" y="1508134"/>
            <a:ext cx="742494" cy="792764"/>
            <a:chOff x="3639006" y="895350"/>
            <a:chExt cx="2149020" cy="1836964"/>
          </a:xfrm>
        </p:grpSpPr>
        <p:cxnSp>
          <p:nvCxnSpPr>
            <p:cNvPr id="314" name="Straight Arrow Connector 313"/>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315" name="Straight Arrow Connector 314"/>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6" name="Freeform 203"/>
            <p:cNvSpPr>
              <a:spLocks/>
            </p:cNvSpPr>
            <p:nvPr/>
          </p:nvSpPr>
          <p:spPr bwMode="auto">
            <a:xfrm rot="16200000" flipV="1">
              <a:off x="3952816" y="1018432"/>
              <a:ext cx="1381927" cy="1724708"/>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bg1"/>
              </a:solidFill>
              <a:round/>
              <a:headEnd/>
              <a:tailEnd/>
            </a:ln>
            <a:effectLst/>
          </p:spPr>
          <p:txBody>
            <a:bodyPr/>
            <a:lstStyle/>
            <a:p>
              <a:endParaRPr lang="en-US"/>
            </a:p>
          </p:txBody>
        </p:sp>
        <p:cxnSp>
          <p:nvCxnSpPr>
            <p:cNvPr id="317" name="Straight Arrow Connector 316"/>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19" name="TextBox 394"/>
          <p:cNvSpPr txBox="1">
            <a:spLocks noChangeArrowheads="1"/>
          </p:cNvSpPr>
          <p:nvPr/>
        </p:nvSpPr>
        <p:spPr bwMode="auto">
          <a:xfrm>
            <a:off x="4629943" y="3754219"/>
            <a:ext cx="1617662"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partial pyramid</a:t>
            </a:r>
          </a:p>
        </p:txBody>
      </p:sp>
      <p:sp>
        <p:nvSpPr>
          <p:cNvPr id="320" name="TextBox 289"/>
          <p:cNvSpPr txBox="1">
            <a:spLocks noChangeArrowheads="1"/>
          </p:cNvSpPr>
          <p:nvPr/>
        </p:nvSpPr>
        <p:spPr bwMode="auto">
          <a:xfrm>
            <a:off x="5867400" y="2340917"/>
            <a:ext cx="789850" cy="461665"/>
          </a:xfrm>
          <a:prstGeom prst="rect">
            <a:avLst/>
          </a:prstGeom>
          <a:noFill/>
          <a:ln w="9525">
            <a:noFill/>
            <a:miter lim="800000"/>
            <a:headEnd/>
            <a:tailEnd/>
          </a:ln>
        </p:spPr>
        <p:txBody>
          <a:bodyPr wrap="none">
            <a:spAutoFit/>
          </a:bodyPr>
          <a:lstStyle/>
          <a:p>
            <a:r>
              <a:rPr lang="en-US" sz="2400" b="1" dirty="0">
                <a:solidFill>
                  <a:srgbClr val="0000FF"/>
                </a:solidFill>
                <a:latin typeface="Calibri" pitchFamily="34" charset="0"/>
              </a:rPr>
              <a:t>copy</a:t>
            </a:r>
          </a:p>
        </p:txBody>
      </p:sp>
      <p:pic>
        <p:nvPicPr>
          <p:cNvPr id="321" name="Picture 14" descr="laplacian_Laplace_02.png"/>
          <p:cNvPicPr>
            <a:picLocks noChangeAspect="1"/>
          </p:cNvPicPr>
          <p:nvPr/>
        </p:nvPicPr>
        <p:blipFill rotWithShape="1">
          <a:blip r:embed="rId10"/>
          <a:srcRect l="25000" t="25001" r="50000" b="49060"/>
          <a:stretch/>
        </p:blipFill>
        <p:spPr bwMode="auto">
          <a:xfrm>
            <a:off x="7289951" y="2787212"/>
            <a:ext cx="152400" cy="158121"/>
          </a:xfrm>
          <a:prstGeom prst="rect">
            <a:avLst/>
          </a:prstGeom>
          <a:noFill/>
          <a:ln w="9525">
            <a:noFill/>
            <a:miter lim="800000"/>
            <a:headEnd/>
            <a:tailEnd/>
          </a:ln>
        </p:spPr>
      </p:pic>
      <p:sp>
        <p:nvSpPr>
          <p:cNvPr id="323" name="Rectangle 322"/>
          <p:cNvSpPr/>
          <p:nvPr/>
        </p:nvSpPr>
        <p:spPr>
          <a:xfrm>
            <a:off x="47244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4" name="Rectangle 323"/>
          <p:cNvSpPr/>
          <p:nvPr/>
        </p:nvSpPr>
        <p:spPr>
          <a:xfrm>
            <a:off x="48768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5" name="Rectangle 324"/>
          <p:cNvSpPr/>
          <p:nvPr/>
        </p:nvSpPr>
        <p:spPr>
          <a:xfrm>
            <a:off x="50292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6" name="Rectangle 325"/>
          <p:cNvSpPr/>
          <p:nvPr/>
        </p:nvSpPr>
        <p:spPr>
          <a:xfrm>
            <a:off x="51816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 name="Rectangle 326"/>
          <p:cNvSpPr/>
          <p:nvPr/>
        </p:nvSpPr>
        <p:spPr>
          <a:xfrm>
            <a:off x="53340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8" name="Rectangle 327"/>
          <p:cNvSpPr/>
          <p:nvPr/>
        </p:nvSpPr>
        <p:spPr>
          <a:xfrm>
            <a:off x="5486400" y="3555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9" name="Rectangle 328"/>
          <p:cNvSpPr/>
          <p:nvPr/>
        </p:nvSpPr>
        <p:spPr>
          <a:xfrm>
            <a:off x="5638800" y="3555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0" name="Rectangle 329"/>
          <p:cNvSpPr/>
          <p:nvPr/>
        </p:nvSpPr>
        <p:spPr>
          <a:xfrm>
            <a:off x="5791200" y="3555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1" name="Rectangle 330"/>
          <p:cNvSpPr/>
          <p:nvPr/>
        </p:nvSpPr>
        <p:spPr>
          <a:xfrm>
            <a:off x="47244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2" name="Rectangle 331"/>
          <p:cNvSpPr/>
          <p:nvPr/>
        </p:nvSpPr>
        <p:spPr>
          <a:xfrm>
            <a:off x="48768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3" name="Rectangle 332"/>
          <p:cNvSpPr/>
          <p:nvPr/>
        </p:nvSpPr>
        <p:spPr>
          <a:xfrm>
            <a:off x="50292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4" name="Rectangle 333"/>
          <p:cNvSpPr/>
          <p:nvPr/>
        </p:nvSpPr>
        <p:spPr>
          <a:xfrm>
            <a:off x="51816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5" name="Rectangle 334"/>
          <p:cNvSpPr/>
          <p:nvPr/>
        </p:nvSpPr>
        <p:spPr>
          <a:xfrm>
            <a:off x="53340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6" name="Rectangle 335"/>
          <p:cNvSpPr/>
          <p:nvPr/>
        </p:nvSpPr>
        <p:spPr>
          <a:xfrm>
            <a:off x="5486400" y="3403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 name="Rectangle 336"/>
          <p:cNvSpPr/>
          <p:nvPr/>
        </p:nvSpPr>
        <p:spPr>
          <a:xfrm>
            <a:off x="5638800" y="3403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 name="Rectangle 337"/>
          <p:cNvSpPr/>
          <p:nvPr/>
        </p:nvSpPr>
        <p:spPr>
          <a:xfrm>
            <a:off x="5791200" y="3403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9" name="Rectangle 338"/>
          <p:cNvSpPr/>
          <p:nvPr/>
        </p:nvSpPr>
        <p:spPr>
          <a:xfrm>
            <a:off x="47244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0" name="Rectangle 339"/>
          <p:cNvSpPr/>
          <p:nvPr/>
        </p:nvSpPr>
        <p:spPr>
          <a:xfrm>
            <a:off x="48768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1" name="Rectangle 340"/>
          <p:cNvSpPr/>
          <p:nvPr/>
        </p:nvSpPr>
        <p:spPr>
          <a:xfrm>
            <a:off x="50292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2" name="Rectangle 341"/>
          <p:cNvSpPr/>
          <p:nvPr/>
        </p:nvSpPr>
        <p:spPr>
          <a:xfrm>
            <a:off x="51816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3" name="Rectangle 342"/>
          <p:cNvSpPr/>
          <p:nvPr/>
        </p:nvSpPr>
        <p:spPr>
          <a:xfrm>
            <a:off x="53340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4" name="Rectangle 343"/>
          <p:cNvSpPr/>
          <p:nvPr/>
        </p:nvSpPr>
        <p:spPr>
          <a:xfrm>
            <a:off x="5486400" y="3250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5" name="Rectangle 344"/>
          <p:cNvSpPr/>
          <p:nvPr/>
        </p:nvSpPr>
        <p:spPr>
          <a:xfrm>
            <a:off x="5638800" y="3250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6" name="Rectangle 345"/>
          <p:cNvSpPr/>
          <p:nvPr/>
        </p:nvSpPr>
        <p:spPr>
          <a:xfrm>
            <a:off x="5791200" y="3250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7" name="Rectangle 346"/>
          <p:cNvSpPr/>
          <p:nvPr/>
        </p:nvSpPr>
        <p:spPr>
          <a:xfrm>
            <a:off x="47244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 name="Rectangle 347"/>
          <p:cNvSpPr/>
          <p:nvPr/>
        </p:nvSpPr>
        <p:spPr>
          <a:xfrm>
            <a:off x="48768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9" name="Rectangle 348"/>
          <p:cNvSpPr/>
          <p:nvPr/>
        </p:nvSpPr>
        <p:spPr>
          <a:xfrm>
            <a:off x="50292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0" name="Rectangle 349"/>
          <p:cNvSpPr/>
          <p:nvPr/>
        </p:nvSpPr>
        <p:spPr>
          <a:xfrm>
            <a:off x="51816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1" name="Rectangle 350"/>
          <p:cNvSpPr/>
          <p:nvPr/>
        </p:nvSpPr>
        <p:spPr>
          <a:xfrm>
            <a:off x="53340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2" name="Rectangle 351"/>
          <p:cNvSpPr/>
          <p:nvPr/>
        </p:nvSpPr>
        <p:spPr>
          <a:xfrm>
            <a:off x="5486400" y="30985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3" name="Rectangle 352"/>
          <p:cNvSpPr/>
          <p:nvPr/>
        </p:nvSpPr>
        <p:spPr>
          <a:xfrm>
            <a:off x="5638800" y="30985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4" name="Rectangle 353"/>
          <p:cNvSpPr/>
          <p:nvPr/>
        </p:nvSpPr>
        <p:spPr>
          <a:xfrm>
            <a:off x="5791200" y="30985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5" name="Rectangle 354"/>
          <p:cNvSpPr/>
          <p:nvPr/>
        </p:nvSpPr>
        <p:spPr>
          <a:xfrm>
            <a:off x="5334000" y="29461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6" name="Rectangle 355"/>
          <p:cNvSpPr/>
          <p:nvPr/>
        </p:nvSpPr>
        <p:spPr>
          <a:xfrm>
            <a:off x="5486400" y="29461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7" name="Rectangle 356"/>
          <p:cNvSpPr/>
          <p:nvPr/>
        </p:nvSpPr>
        <p:spPr>
          <a:xfrm>
            <a:off x="5638800" y="29461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 name="Rectangle 357"/>
          <p:cNvSpPr/>
          <p:nvPr/>
        </p:nvSpPr>
        <p:spPr>
          <a:xfrm>
            <a:off x="5791200" y="29461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9" name="Rectangle 358"/>
          <p:cNvSpPr/>
          <p:nvPr/>
        </p:nvSpPr>
        <p:spPr>
          <a:xfrm>
            <a:off x="5334000" y="2793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0" name="Rectangle 359"/>
          <p:cNvSpPr/>
          <p:nvPr/>
        </p:nvSpPr>
        <p:spPr>
          <a:xfrm>
            <a:off x="5486400" y="2793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1" name="Rectangle 360"/>
          <p:cNvSpPr/>
          <p:nvPr/>
        </p:nvSpPr>
        <p:spPr>
          <a:xfrm>
            <a:off x="5638800" y="2793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2" name="Rectangle 361"/>
          <p:cNvSpPr/>
          <p:nvPr/>
        </p:nvSpPr>
        <p:spPr>
          <a:xfrm>
            <a:off x="5791200" y="2793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3" name="Rectangle 362"/>
          <p:cNvSpPr/>
          <p:nvPr/>
        </p:nvSpPr>
        <p:spPr>
          <a:xfrm>
            <a:off x="53340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4" name="Rectangle 363"/>
          <p:cNvSpPr/>
          <p:nvPr/>
        </p:nvSpPr>
        <p:spPr>
          <a:xfrm>
            <a:off x="54864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5" name="Rectangle 364"/>
          <p:cNvSpPr/>
          <p:nvPr/>
        </p:nvSpPr>
        <p:spPr>
          <a:xfrm>
            <a:off x="56388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6" name="Rectangle 365"/>
          <p:cNvSpPr/>
          <p:nvPr/>
        </p:nvSpPr>
        <p:spPr>
          <a:xfrm>
            <a:off x="57912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7" name="Rectangle 366"/>
          <p:cNvSpPr/>
          <p:nvPr/>
        </p:nvSpPr>
        <p:spPr>
          <a:xfrm>
            <a:off x="53340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 name="Rectangle 367"/>
          <p:cNvSpPr/>
          <p:nvPr/>
        </p:nvSpPr>
        <p:spPr>
          <a:xfrm>
            <a:off x="54864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 name="Rectangle 368"/>
          <p:cNvSpPr/>
          <p:nvPr/>
        </p:nvSpPr>
        <p:spPr>
          <a:xfrm>
            <a:off x="56388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0" name="Rectangle 369"/>
          <p:cNvSpPr/>
          <p:nvPr/>
        </p:nvSpPr>
        <p:spPr>
          <a:xfrm>
            <a:off x="57912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1" name="Rectangle 370"/>
          <p:cNvSpPr/>
          <p:nvPr/>
        </p:nvSpPr>
        <p:spPr>
          <a:xfrm>
            <a:off x="5029200" y="20159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2" name="Rectangle 371"/>
          <p:cNvSpPr/>
          <p:nvPr/>
        </p:nvSpPr>
        <p:spPr>
          <a:xfrm>
            <a:off x="5181600" y="20159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3" name="Rectangle 372"/>
          <p:cNvSpPr/>
          <p:nvPr/>
        </p:nvSpPr>
        <p:spPr>
          <a:xfrm>
            <a:off x="5334000" y="20159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4" name="Rectangle 373"/>
          <p:cNvSpPr/>
          <p:nvPr/>
        </p:nvSpPr>
        <p:spPr>
          <a:xfrm>
            <a:off x="5486400" y="20159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5" name="Rectangle 374"/>
          <p:cNvSpPr/>
          <p:nvPr/>
        </p:nvSpPr>
        <p:spPr>
          <a:xfrm>
            <a:off x="5029200" y="18635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6" name="Rectangle 375"/>
          <p:cNvSpPr/>
          <p:nvPr/>
        </p:nvSpPr>
        <p:spPr>
          <a:xfrm>
            <a:off x="5181600" y="18635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7" name="Rectangle 376"/>
          <p:cNvSpPr/>
          <p:nvPr/>
        </p:nvSpPr>
        <p:spPr>
          <a:xfrm>
            <a:off x="5334000" y="18635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8" name="Rectangle 377"/>
          <p:cNvSpPr/>
          <p:nvPr/>
        </p:nvSpPr>
        <p:spPr>
          <a:xfrm>
            <a:off x="5486400" y="18635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9" name="Rectangle 378"/>
          <p:cNvSpPr/>
          <p:nvPr/>
        </p:nvSpPr>
        <p:spPr>
          <a:xfrm>
            <a:off x="5334000" y="17111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0" name="Rectangle 379"/>
          <p:cNvSpPr/>
          <p:nvPr/>
        </p:nvSpPr>
        <p:spPr>
          <a:xfrm>
            <a:off x="5486400" y="17111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1" name="Rectangle 380"/>
          <p:cNvSpPr/>
          <p:nvPr/>
        </p:nvSpPr>
        <p:spPr>
          <a:xfrm>
            <a:off x="5334000" y="15587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2" name="Rectangle 381"/>
          <p:cNvSpPr/>
          <p:nvPr/>
        </p:nvSpPr>
        <p:spPr>
          <a:xfrm>
            <a:off x="5486400" y="15587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7" name="Rectangle 386"/>
          <p:cNvSpPr/>
          <p:nvPr/>
        </p:nvSpPr>
        <p:spPr>
          <a:xfrm>
            <a:off x="5029200" y="17111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8" name="Rectangle 387"/>
          <p:cNvSpPr/>
          <p:nvPr/>
        </p:nvSpPr>
        <p:spPr>
          <a:xfrm>
            <a:off x="5029200" y="15587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 name="Rectangle 388"/>
          <p:cNvSpPr/>
          <p:nvPr/>
        </p:nvSpPr>
        <p:spPr>
          <a:xfrm>
            <a:off x="5181600" y="15587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0" name="Rectangle 389"/>
          <p:cNvSpPr/>
          <p:nvPr/>
        </p:nvSpPr>
        <p:spPr>
          <a:xfrm>
            <a:off x="4724400" y="29461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1" name="Rectangle 390"/>
          <p:cNvSpPr/>
          <p:nvPr/>
        </p:nvSpPr>
        <p:spPr>
          <a:xfrm>
            <a:off x="4876800" y="29461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2" name="Rectangle 391"/>
          <p:cNvSpPr/>
          <p:nvPr/>
        </p:nvSpPr>
        <p:spPr>
          <a:xfrm>
            <a:off x="4724400" y="2793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3" name="Rectangle 392"/>
          <p:cNvSpPr/>
          <p:nvPr/>
        </p:nvSpPr>
        <p:spPr>
          <a:xfrm>
            <a:off x="4876800" y="2793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4" name="Rectangle 393"/>
          <p:cNvSpPr/>
          <p:nvPr/>
        </p:nvSpPr>
        <p:spPr>
          <a:xfrm>
            <a:off x="4724400" y="2641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5" name="Rectangle 394"/>
          <p:cNvSpPr/>
          <p:nvPr/>
        </p:nvSpPr>
        <p:spPr>
          <a:xfrm>
            <a:off x="4876800" y="2641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6" name="Rectangle 395"/>
          <p:cNvSpPr/>
          <p:nvPr/>
        </p:nvSpPr>
        <p:spPr>
          <a:xfrm>
            <a:off x="50292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7" name="Rectangle 396"/>
          <p:cNvSpPr/>
          <p:nvPr/>
        </p:nvSpPr>
        <p:spPr>
          <a:xfrm>
            <a:off x="51816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8" name="Rectangle 397"/>
          <p:cNvSpPr/>
          <p:nvPr/>
        </p:nvSpPr>
        <p:spPr>
          <a:xfrm>
            <a:off x="4724400" y="2488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9" name="Rectangle 398"/>
          <p:cNvSpPr/>
          <p:nvPr/>
        </p:nvSpPr>
        <p:spPr>
          <a:xfrm>
            <a:off x="4876800" y="2488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0" name="Rectangle 399"/>
          <p:cNvSpPr/>
          <p:nvPr/>
        </p:nvSpPr>
        <p:spPr>
          <a:xfrm>
            <a:off x="50292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1" name="Rectangle 400"/>
          <p:cNvSpPr/>
          <p:nvPr/>
        </p:nvSpPr>
        <p:spPr>
          <a:xfrm>
            <a:off x="51816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2" name="Rectangle 401"/>
          <p:cNvSpPr/>
          <p:nvPr/>
        </p:nvSpPr>
        <p:spPr>
          <a:xfrm>
            <a:off x="5029200" y="2946181"/>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3" name="Rectangle 402"/>
          <p:cNvSpPr/>
          <p:nvPr/>
        </p:nvSpPr>
        <p:spPr>
          <a:xfrm>
            <a:off x="5181600" y="2946181"/>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chemeClr val="bg1"/>
                </a:solidFill>
              </a:ln>
            </a:endParaRPr>
          </a:p>
        </p:txBody>
      </p:sp>
      <p:sp>
        <p:nvSpPr>
          <p:cNvPr id="404" name="Rectangle 403"/>
          <p:cNvSpPr/>
          <p:nvPr/>
        </p:nvSpPr>
        <p:spPr>
          <a:xfrm>
            <a:off x="5029200" y="2793781"/>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5" name="Rectangle 404"/>
          <p:cNvSpPr/>
          <p:nvPr/>
        </p:nvSpPr>
        <p:spPr>
          <a:xfrm>
            <a:off x="5181600" y="2793781"/>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6" name="Rectangle 405"/>
          <p:cNvSpPr/>
          <p:nvPr/>
        </p:nvSpPr>
        <p:spPr>
          <a:xfrm>
            <a:off x="5178425" y="1711106"/>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07" name="Straight Arrow Connector 406"/>
          <p:cNvCxnSpPr/>
          <p:nvPr/>
        </p:nvCxnSpPr>
        <p:spPr>
          <a:xfrm flipV="1">
            <a:off x="5133975" y="2859923"/>
            <a:ext cx="2257425" cy="6350"/>
          </a:xfrm>
          <a:prstGeom prst="straightConnector1">
            <a:avLst/>
          </a:prstGeom>
          <a:ln>
            <a:solidFill>
              <a:srgbClr val="0000FF"/>
            </a:solidFill>
            <a:headEnd type="diamond"/>
            <a:tailEnd type="arrow"/>
          </a:ln>
          <a:effectLst/>
        </p:spPr>
        <p:style>
          <a:lnRef idx="2">
            <a:schemeClr val="accent1"/>
          </a:lnRef>
          <a:fillRef idx="0">
            <a:schemeClr val="accent1"/>
          </a:fillRef>
          <a:effectRef idx="1">
            <a:schemeClr val="accent1"/>
          </a:effectRef>
          <a:fontRef idx="minor">
            <a:schemeClr val="tx1"/>
          </a:fontRef>
        </p:style>
      </p:cxnSp>
      <p:pic>
        <p:nvPicPr>
          <p:cNvPr id="409" name="Picture 2" descr="C:\Users\MA\Downloads\matlab_fast_llf_and_style_transfer\s.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567" r="15708"/>
          <a:stretch/>
        </p:blipFill>
        <p:spPr bwMode="auto">
          <a:xfrm>
            <a:off x="7239000" y="4186584"/>
            <a:ext cx="842963" cy="8545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2" name="Rectangle 201"/>
          <p:cNvSpPr/>
          <p:nvPr/>
        </p:nvSpPr>
        <p:spPr>
          <a:xfrm>
            <a:off x="3131840" y="966703"/>
            <a:ext cx="279817" cy="53824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206" name="Picture 14" descr="laplacian_Laplace_02.png"/>
          <p:cNvPicPr>
            <a:picLocks noChangeAspect="1"/>
          </p:cNvPicPr>
          <p:nvPr/>
        </p:nvPicPr>
        <p:blipFill rotWithShape="1">
          <a:blip r:embed="rId10"/>
          <a:srcRect l="25000" t="25001" r="50000" b="49060"/>
          <a:stretch/>
        </p:blipFill>
        <p:spPr bwMode="auto">
          <a:xfrm>
            <a:off x="5029200" y="2787774"/>
            <a:ext cx="152400" cy="158121"/>
          </a:xfrm>
          <a:prstGeom prst="rect">
            <a:avLst/>
          </a:prstGeom>
          <a:noFill/>
          <a:ln w="9525">
            <a:noFill/>
            <a:miter lim="800000"/>
            <a:headEnd/>
            <a:tailEnd/>
          </a:ln>
        </p:spPr>
      </p:pic>
      <p:sp>
        <p:nvSpPr>
          <p:cNvPr id="4" name="Rectangle 3"/>
          <p:cNvSpPr/>
          <p:nvPr/>
        </p:nvSpPr>
        <p:spPr>
          <a:xfrm>
            <a:off x="2583242" y="3022381"/>
            <a:ext cx="1228385" cy="655637"/>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2583241" y="2451675"/>
            <a:ext cx="1228385" cy="350907"/>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2583242" y="2802582"/>
            <a:ext cx="287549" cy="219799"/>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3081615" y="2802582"/>
            <a:ext cx="730011" cy="22223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57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fade">
                                      <p:cBhvr>
                                        <p:cTn id="10" dur="500"/>
                                        <p:tgtEl>
                                          <p:spTgt spid="20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fade">
                                      <p:cBhvr>
                                        <p:cTn id="16" dur="500"/>
                                        <p:tgtEl>
                                          <p:spTgt spid="20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5"/>
                                        </p:tgtEl>
                                        <p:attrNameLst>
                                          <p:attrName>style.visibility</p:attrName>
                                        </p:attrNameLst>
                                      </p:cBhvr>
                                      <p:to>
                                        <p:strVal val="visible"/>
                                      </p:to>
                                    </p:set>
                                    <p:animEffect transition="in" filter="fade">
                                      <p:cBhvr>
                                        <p:cTn id="25" dur="500"/>
                                        <p:tgtEl>
                                          <p:spTgt spid="20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4"/>
                                        </p:tgtEl>
                                        <p:attrNameLst>
                                          <p:attrName>style.visibility</p:attrName>
                                        </p:attrNameLst>
                                      </p:cBhvr>
                                      <p:to>
                                        <p:strVal val="visible"/>
                                      </p:to>
                                    </p:set>
                                    <p:animEffect transition="in" filter="fade">
                                      <p:cBhvr>
                                        <p:cTn id="28" dur="500"/>
                                        <p:tgtEl>
                                          <p:spTgt spid="204"/>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207"/>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09"/>
                                        </p:tgtEl>
                                        <p:attrNameLst>
                                          <p:attrName>style.visibility</p:attrName>
                                        </p:attrNameLst>
                                      </p:cBhvr>
                                      <p:to>
                                        <p:strVal val="visible"/>
                                      </p:to>
                                    </p:set>
                                    <p:animEffect transition="in" filter="fade">
                                      <p:cBhvr>
                                        <p:cTn id="33" dur="500"/>
                                        <p:tgtEl>
                                          <p:spTgt spid="20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07" grpId="1" animBg="1"/>
      <p:bldP spid="204" grpId="0" animBg="1"/>
      <p:bldP spid="205" grpId="0"/>
      <p:bldP spid="208" grpId="0"/>
      <p:bldP spid="3" grpId="0" animBg="1"/>
      <p:bldP spid="10" grpId="0" animBg="1"/>
      <p:bldP spid="202" grpId="0" animBg="1"/>
      <p:bldP spid="20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angle 203"/>
          <p:cNvSpPr/>
          <p:nvPr/>
        </p:nvSpPr>
        <p:spPr>
          <a:xfrm>
            <a:off x="4474835" y="-39970"/>
            <a:ext cx="6494795" cy="5555842"/>
          </a:xfrm>
          <a:prstGeom prst="rect">
            <a:avLst/>
          </a:prstGeom>
          <a:solidFill>
            <a:schemeClr val="accent1">
              <a:lumMod val="75000"/>
            </a:schemeClr>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1" name="Rounded Rectangle 220"/>
          <p:cNvSpPr>
            <a:spLocks noChangeArrowheads="1"/>
          </p:cNvSpPr>
          <p:nvPr/>
        </p:nvSpPr>
        <p:spPr bwMode="auto">
          <a:xfrm>
            <a:off x="6562725" y="1482666"/>
            <a:ext cx="2428875" cy="2271554"/>
          </a:xfrm>
          <a:prstGeom prst="roundRect">
            <a:avLst>
              <a:gd name="adj" fmla="val 9199"/>
            </a:avLst>
          </a:prstGeom>
          <a:solidFill>
            <a:srgbClr val="FFCC99"/>
          </a:solidFill>
          <a:ln w="9525" algn="ctr">
            <a:noFill/>
            <a:round/>
            <a:headEnd/>
            <a:tailEnd/>
          </a:ln>
        </p:spPr>
        <p:txBody>
          <a:bodyPr anchor="ctr"/>
          <a:lstStyle/>
          <a:p>
            <a:pPr algn="ctr">
              <a:defRPr/>
            </a:pPr>
            <a:endParaRPr lang="en-US">
              <a:solidFill>
                <a:schemeClr val="lt1"/>
              </a:solidFill>
            </a:endParaRPr>
          </a:p>
        </p:txBody>
      </p:sp>
      <p:pic>
        <p:nvPicPr>
          <p:cNvPr id="412" name="Picture 155"/>
          <p:cNvPicPr>
            <a:picLocks noChangeAspect="1"/>
          </p:cNvPicPr>
          <p:nvPr/>
        </p:nvPicPr>
        <p:blipFill>
          <a:blip r:embed="rId3"/>
          <a:srcRect/>
          <a:stretch>
            <a:fillRect/>
          </a:stretch>
        </p:blipFill>
        <p:spPr bwMode="auto">
          <a:xfrm>
            <a:off x="7270862" y="1553796"/>
            <a:ext cx="634150" cy="630864"/>
          </a:xfrm>
          <a:prstGeom prst="rect">
            <a:avLst/>
          </a:prstGeom>
          <a:noFill/>
          <a:ln w="9525">
            <a:noFill/>
            <a:miter lim="800000"/>
            <a:headEnd/>
            <a:tailEnd/>
          </a:ln>
        </p:spPr>
      </p:pic>
      <p:pic>
        <p:nvPicPr>
          <p:cNvPr id="410" name="Picture 155"/>
          <p:cNvPicPr>
            <a:picLocks noChangeAspect="1"/>
          </p:cNvPicPr>
          <p:nvPr/>
        </p:nvPicPr>
        <p:blipFill>
          <a:blip r:embed="rId3"/>
          <a:srcRect/>
          <a:stretch>
            <a:fillRect/>
          </a:stretch>
        </p:blipFill>
        <p:spPr bwMode="auto">
          <a:xfrm>
            <a:off x="5043488" y="1558706"/>
            <a:ext cx="595312" cy="630864"/>
          </a:xfrm>
          <a:prstGeom prst="rect">
            <a:avLst/>
          </a:prstGeom>
          <a:noFill/>
          <a:ln w="9525">
            <a:noFill/>
            <a:miter lim="800000"/>
            <a:headEnd/>
            <a:tailEnd/>
          </a:ln>
        </p:spPr>
      </p:pic>
      <p:sp>
        <p:nvSpPr>
          <p:cNvPr id="207" name="Rectangle 206"/>
          <p:cNvSpPr/>
          <p:nvPr/>
        </p:nvSpPr>
        <p:spPr>
          <a:xfrm>
            <a:off x="-2019961" y="-44158"/>
            <a:ext cx="6494795" cy="5938478"/>
          </a:xfrm>
          <a:prstGeom prst="rect">
            <a:avLst/>
          </a:prstGeom>
          <a:solidFill>
            <a:schemeClr val="accent1">
              <a:lumMod val="75000"/>
            </a:schemeClr>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Slide Number Placeholder 207"/>
          <p:cNvSpPr>
            <a:spLocks noGrp="1"/>
          </p:cNvSpPr>
          <p:nvPr>
            <p:ph type="sldNum" sz="quarter" idx="12"/>
          </p:nvPr>
        </p:nvSpPr>
        <p:spPr>
          <a:xfrm>
            <a:off x="6553200" y="4767263"/>
            <a:ext cx="2133600" cy="273844"/>
          </a:xfrm>
        </p:spPr>
        <p:txBody>
          <a:bodyPr/>
          <a:lstStyle/>
          <a:p>
            <a:pPr>
              <a:defRPr/>
            </a:pPr>
            <a:fld id="{C9D834AA-9078-485F-B296-3D20E2BA1C83}" type="slidenum">
              <a:rPr lang="en-US" smtClean="0"/>
              <a:pPr>
                <a:defRPr/>
              </a:pPr>
              <a:t>24</a:t>
            </a:fld>
            <a:endParaRPr lang="en-US"/>
          </a:p>
        </p:txBody>
      </p:sp>
      <p:sp>
        <p:nvSpPr>
          <p:cNvPr id="205" name="TextBox 204"/>
          <p:cNvSpPr txBox="1"/>
          <p:nvPr/>
        </p:nvSpPr>
        <p:spPr>
          <a:xfrm>
            <a:off x="4778643" y="4019550"/>
            <a:ext cx="1958293" cy="1200329"/>
          </a:xfrm>
          <a:prstGeom prst="rect">
            <a:avLst/>
          </a:prstGeom>
          <a:noFill/>
        </p:spPr>
        <p:txBody>
          <a:bodyPr wrap="none" rtlCol="0">
            <a:spAutoFit/>
          </a:bodyPr>
          <a:lstStyle/>
          <a:p>
            <a:pPr algn="ctr"/>
            <a:r>
              <a:rPr lang="en-US" sz="3600" dirty="0" smtClean="0">
                <a:solidFill>
                  <a:schemeClr val="bg1"/>
                </a:solidFill>
              </a:rPr>
              <a:t>STEP 2:</a:t>
            </a:r>
          </a:p>
          <a:p>
            <a:pPr algn="ctr"/>
            <a:r>
              <a:rPr lang="en-US" sz="3600" dirty="0" smtClean="0">
                <a:solidFill>
                  <a:schemeClr val="bg1"/>
                </a:solidFill>
              </a:rPr>
              <a:t>PYRAMID</a:t>
            </a:r>
            <a:endParaRPr lang="en-US" sz="3600" dirty="0">
              <a:solidFill>
                <a:schemeClr val="bg1"/>
              </a:solidFill>
            </a:endParaRPr>
          </a:p>
        </p:txBody>
      </p:sp>
      <p:sp>
        <p:nvSpPr>
          <p:cNvPr id="208" name="TextBox 207"/>
          <p:cNvSpPr txBox="1"/>
          <p:nvPr/>
        </p:nvSpPr>
        <p:spPr>
          <a:xfrm>
            <a:off x="-65056" y="4019550"/>
            <a:ext cx="4552848" cy="1200329"/>
          </a:xfrm>
          <a:prstGeom prst="rect">
            <a:avLst/>
          </a:prstGeom>
          <a:noFill/>
        </p:spPr>
        <p:txBody>
          <a:bodyPr wrap="none" rtlCol="0">
            <a:spAutoFit/>
          </a:bodyPr>
          <a:lstStyle/>
          <a:p>
            <a:pPr algn="ctr"/>
            <a:r>
              <a:rPr lang="en-US" sz="3600" dirty="0" smtClean="0">
                <a:solidFill>
                  <a:schemeClr val="bg1"/>
                </a:solidFill>
              </a:rPr>
              <a:t>STEP 1:</a:t>
            </a:r>
          </a:p>
          <a:p>
            <a:pPr algn="ctr"/>
            <a:r>
              <a:rPr lang="en-US" sz="3600" dirty="0" smtClean="0">
                <a:solidFill>
                  <a:schemeClr val="bg1"/>
                </a:solidFill>
              </a:rPr>
              <a:t>INTENSITY REMAPPING</a:t>
            </a:r>
            <a:endParaRPr lang="en-US" sz="3600" dirty="0">
              <a:solidFill>
                <a:schemeClr val="bg1"/>
              </a:solidFill>
            </a:endParaRPr>
          </a:p>
        </p:txBody>
      </p:sp>
      <p:pic>
        <p:nvPicPr>
          <p:cNvPr id="20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6263" y="-1009650"/>
            <a:ext cx="3208337" cy="40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3"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8172" y="5515872"/>
            <a:ext cx="3605931" cy="54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 name="Picture 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92" y="-1927244"/>
            <a:ext cx="7257159" cy="917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1" name="Right Arrow 210"/>
          <p:cNvSpPr/>
          <p:nvPr/>
        </p:nvSpPr>
        <p:spPr>
          <a:xfrm rot="5400000">
            <a:off x="7495971" y="3601047"/>
            <a:ext cx="291835" cy="500976"/>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3" name="Slide Number Placeholder 205"/>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24</a:t>
            </a:fld>
            <a:endParaRPr lang="en-US"/>
          </a:p>
        </p:txBody>
      </p:sp>
      <p:sp>
        <p:nvSpPr>
          <p:cNvPr id="214" name="Slide Number Placeholder 203"/>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pPr>
                <a:defRPr/>
              </a:pPr>
              <a:t>24</a:t>
            </a:fld>
            <a:endParaRPr lang="en-US"/>
          </a:p>
        </p:txBody>
      </p:sp>
      <p:sp>
        <p:nvSpPr>
          <p:cNvPr id="216" name="Right Arrow 215"/>
          <p:cNvSpPr/>
          <p:nvPr/>
        </p:nvSpPr>
        <p:spPr>
          <a:xfrm>
            <a:off x="1752600" y="2711232"/>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7" name="TextBox 120"/>
          <p:cNvSpPr txBox="1">
            <a:spLocks noChangeArrowheads="1"/>
          </p:cNvSpPr>
          <p:nvPr/>
        </p:nvSpPr>
        <p:spPr bwMode="auto">
          <a:xfrm>
            <a:off x="2335980" y="3754219"/>
            <a:ext cx="1778820" cy="646331"/>
          </a:xfrm>
          <a:prstGeom prst="rect">
            <a:avLst/>
          </a:prstGeom>
          <a:noFill/>
          <a:ln w="9525">
            <a:noFill/>
            <a:miter lim="800000"/>
            <a:headEnd/>
            <a:tailEnd/>
          </a:ln>
        </p:spPr>
        <p:txBody>
          <a:bodyPr wrap="none">
            <a:spAutoFit/>
          </a:bodyPr>
          <a:lstStyle/>
          <a:p>
            <a:pPr algn="ctr"/>
            <a:r>
              <a:rPr lang="en-US" dirty="0" smtClean="0">
                <a:solidFill>
                  <a:schemeClr val="bg1"/>
                </a:solidFill>
                <a:latin typeface="Calibri" pitchFamily="34" charset="0"/>
              </a:rPr>
              <a:t>locally processed</a:t>
            </a:r>
          </a:p>
          <a:p>
            <a:pPr algn="ctr"/>
            <a:r>
              <a:rPr lang="en-US" dirty="0" smtClean="0">
                <a:solidFill>
                  <a:schemeClr val="bg1"/>
                </a:solidFill>
                <a:latin typeface="Calibri" pitchFamily="34" charset="0"/>
              </a:rPr>
              <a:t>image</a:t>
            </a:r>
            <a:endParaRPr lang="en-US" dirty="0">
              <a:solidFill>
                <a:schemeClr val="bg1"/>
              </a:solidFill>
              <a:latin typeface="Calibri" pitchFamily="34" charset="0"/>
            </a:endParaRPr>
          </a:p>
        </p:txBody>
      </p:sp>
      <p:sp>
        <p:nvSpPr>
          <p:cNvPr id="218" name="Slide Number Placeholder 120"/>
          <p:cNvSpPr txBox="1">
            <a:spLocks/>
          </p:cNvSpPr>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9D834AA-9078-485F-B296-3D20E2BA1C83}" type="slidenum">
              <a:rPr lang="en-US" smtClean="0">
                <a:solidFill>
                  <a:schemeClr val="bg1"/>
                </a:solidFill>
              </a:rPr>
              <a:pPr>
                <a:defRPr/>
              </a:pPr>
              <a:t>24</a:t>
            </a:fld>
            <a:endParaRPr lang="en-US">
              <a:solidFill>
                <a:schemeClr val="bg1"/>
              </a:solidFill>
            </a:endParaRPr>
          </a:p>
        </p:txBody>
      </p:sp>
      <p:sp>
        <p:nvSpPr>
          <p:cNvPr id="219" name="TextBox 156"/>
          <p:cNvSpPr txBox="1">
            <a:spLocks noChangeArrowheads="1"/>
          </p:cNvSpPr>
          <p:nvPr/>
        </p:nvSpPr>
        <p:spPr bwMode="auto">
          <a:xfrm>
            <a:off x="525558" y="3754219"/>
            <a:ext cx="130324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input image</a:t>
            </a:r>
          </a:p>
        </p:txBody>
      </p:sp>
      <p:pic>
        <p:nvPicPr>
          <p:cNvPr id="220" name="Picture 155"/>
          <p:cNvPicPr>
            <a:picLocks noChangeAspect="1"/>
          </p:cNvPicPr>
          <p:nvPr/>
        </p:nvPicPr>
        <p:blipFill>
          <a:blip r:embed="rId3"/>
          <a:srcRect/>
          <a:stretch>
            <a:fillRect/>
          </a:stretch>
        </p:blipFill>
        <p:spPr bwMode="auto">
          <a:xfrm>
            <a:off x="609600" y="2458819"/>
            <a:ext cx="1225550" cy="1219200"/>
          </a:xfrm>
          <a:prstGeom prst="rect">
            <a:avLst/>
          </a:prstGeom>
          <a:noFill/>
          <a:ln w="9525">
            <a:noFill/>
            <a:miter lim="800000"/>
            <a:headEnd/>
            <a:tailEnd/>
          </a:ln>
        </p:spPr>
      </p:pic>
      <p:grpSp>
        <p:nvGrpSpPr>
          <p:cNvPr id="222" name="Group 149"/>
          <p:cNvGrpSpPr>
            <a:grpSpLocks/>
          </p:cNvGrpSpPr>
          <p:nvPr/>
        </p:nvGrpSpPr>
        <p:grpSpPr bwMode="auto">
          <a:xfrm>
            <a:off x="6977062" y="2476281"/>
            <a:ext cx="1219200" cy="1219200"/>
            <a:chOff x="7220857" y="3679372"/>
            <a:chExt cx="1219200" cy="1219200"/>
          </a:xfrm>
        </p:grpSpPr>
        <p:sp>
          <p:nvSpPr>
            <p:cNvPr id="223" name="Rectangle 222"/>
            <p:cNvSpPr/>
            <p:nvPr/>
          </p:nvSpPr>
          <p:spPr>
            <a:xfrm>
              <a:off x="7220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4" name="Rectangle 223"/>
            <p:cNvSpPr/>
            <p:nvPr/>
          </p:nvSpPr>
          <p:spPr>
            <a:xfrm>
              <a:off x="7373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 name="Rectangle 224"/>
            <p:cNvSpPr/>
            <p:nvPr/>
          </p:nvSpPr>
          <p:spPr>
            <a:xfrm>
              <a:off x="7525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6" name="Rectangle 225"/>
            <p:cNvSpPr/>
            <p:nvPr/>
          </p:nvSpPr>
          <p:spPr>
            <a:xfrm>
              <a:off x="76780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7" name="Rectangle 226"/>
            <p:cNvSpPr/>
            <p:nvPr/>
          </p:nvSpPr>
          <p:spPr>
            <a:xfrm>
              <a:off x="78304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8" name="Rectangle 227"/>
            <p:cNvSpPr/>
            <p:nvPr/>
          </p:nvSpPr>
          <p:spPr>
            <a:xfrm>
              <a:off x="79828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Rectangle 228"/>
            <p:cNvSpPr/>
            <p:nvPr/>
          </p:nvSpPr>
          <p:spPr>
            <a:xfrm>
              <a:off x="81352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0" name="Rectangle 229"/>
            <p:cNvSpPr/>
            <p:nvPr/>
          </p:nvSpPr>
          <p:spPr>
            <a:xfrm>
              <a:off x="8287657" y="4746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1" name="Rectangle 230"/>
            <p:cNvSpPr/>
            <p:nvPr/>
          </p:nvSpPr>
          <p:spPr>
            <a:xfrm>
              <a:off x="7220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2" name="Rectangle 231"/>
            <p:cNvSpPr/>
            <p:nvPr/>
          </p:nvSpPr>
          <p:spPr>
            <a:xfrm>
              <a:off x="7373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3" name="Rectangle 232"/>
            <p:cNvSpPr/>
            <p:nvPr/>
          </p:nvSpPr>
          <p:spPr>
            <a:xfrm>
              <a:off x="7525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4" name="Rectangle 233"/>
            <p:cNvSpPr/>
            <p:nvPr/>
          </p:nvSpPr>
          <p:spPr>
            <a:xfrm>
              <a:off x="76780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 name="Rectangle 234"/>
            <p:cNvSpPr/>
            <p:nvPr/>
          </p:nvSpPr>
          <p:spPr>
            <a:xfrm>
              <a:off x="78304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6" name="Rectangle 235"/>
            <p:cNvSpPr/>
            <p:nvPr/>
          </p:nvSpPr>
          <p:spPr>
            <a:xfrm>
              <a:off x="79828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Rectangle 236"/>
            <p:cNvSpPr/>
            <p:nvPr/>
          </p:nvSpPr>
          <p:spPr>
            <a:xfrm>
              <a:off x="81352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8" name="Rectangle 237"/>
            <p:cNvSpPr/>
            <p:nvPr/>
          </p:nvSpPr>
          <p:spPr>
            <a:xfrm>
              <a:off x="8287657" y="4593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9" name="Rectangle 238"/>
            <p:cNvSpPr/>
            <p:nvPr/>
          </p:nvSpPr>
          <p:spPr>
            <a:xfrm>
              <a:off x="7220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0" name="Rectangle 239"/>
            <p:cNvSpPr/>
            <p:nvPr/>
          </p:nvSpPr>
          <p:spPr>
            <a:xfrm>
              <a:off x="7373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1" name="Rectangle 240"/>
            <p:cNvSpPr/>
            <p:nvPr/>
          </p:nvSpPr>
          <p:spPr>
            <a:xfrm>
              <a:off x="7525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2" name="Rectangle 241"/>
            <p:cNvSpPr/>
            <p:nvPr/>
          </p:nvSpPr>
          <p:spPr>
            <a:xfrm>
              <a:off x="76780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Rectangle 242"/>
            <p:cNvSpPr/>
            <p:nvPr/>
          </p:nvSpPr>
          <p:spPr>
            <a:xfrm>
              <a:off x="78304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Rectangle 243"/>
            <p:cNvSpPr/>
            <p:nvPr/>
          </p:nvSpPr>
          <p:spPr>
            <a:xfrm>
              <a:off x="79828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Rectangle 244"/>
            <p:cNvSpPr/>
            <p:nvPr/>
          </p:nvSpPr>
          <p:spPr>
            <a:xfrm>
              <a:off x="81352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Rectangle 245"/>
            <p:cNvSpPr/>
            <p:nvPr/>
          </p:nvSpPr>
          <p:spPr>
            <a:xfrm>
              <a:off x="8287657" y="4441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Rectangle 246"/>
            <p:cNvSpPr/>
            <p:nvPr/>
          </p:nvSpPr>
          <p:spPr>
            <a:xfrm>
              <a:off x="7220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Rectangle 247"/>
            <p:cNvSpPr/>
            <p:nvPr/>
          </p:nvSpPr>
          <p:spPr>
            <a:xfrm>
              <a:off x="7373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9" name="Rectangle 248"/>
            <p:cNvSpPr/>
            <p:nvPr/>
          </p:nvSpPr>
          <p:spPr>
            <a:xfrm>
              <a:off x="7525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0" name="Rectangle 249"/>
            <p:cNvSpPr/>
            <p:nvPr/>
          </p:nvSpPr>
          <p:spPr>
            <a:xfrm>
              <a:off x="76780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Rectangle 250"/>
            <p:cNvSpPr/>
            <p:nvPr/>
          </p:nvSpPr>
          <p:spPr>
            <a:xfrm>
              <a:off x="78304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2" name="Rectangle 251"/>
            <p:cNvSpPr/>
            <p:nvPr/>
          </p:nvSpPr>
          <p:spPr>
            <a:xfrm>
              <a:off x="79828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3" name="Rectangle 252"/>
            <p:cNvSpPr/>
            <p:nvPr/>
          </p:nvSpPr>
          <p:spPr>
            <a:xfrm>
              <a:off x="81352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4" name="Rectangle 253"/>
            <p:cNvSpPr/>
            <p:nvPr/>
          </p:nvSpPr>
          <p:spPr>
            <a:xfrm>
              <a:off x="8287657" y="42889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Rectangle 254"/>
            <p:cNvSpPr/>
            <p:nvPr/>
          </p:nvSpPr>
          <p:spPr>
            <a:xfrm>
              <a:off x="7220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 name="Rectangle 255"/>
            <p:cNvSpPr/>
            <p:nvPr/>
          </p:nvSpPr>
          <p:spPr>
            <a:xfrm>
              <a:off x="7373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7" name="Rectangle 256"/>
            <p:cNvSpPr/>
            <p:nvPr/>
          </p:nvSpPr>
          <p:spPr>
            <a:xfrm>
              <a:off x="7525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8" name="Rectangle 257"/>
            <p:cNvSpPr/>
            <p:nvPr/>
          </p:nvSpPr>
          <p:spPr>
            <a:xfrm>
              <a:off x="76780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p:cNvSpPr/>
            <p:nvPr/>
          </p:nvSpPr>
          <p:spPr>
            <a:xfrm>
              <a:off x="78304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p:cNvSpPr/>
            <p:nvPr/>
          </p:nvSpPr>
          <p:spPr>
            <a:xfrm>
              <a:off x="79828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p:cNvSpPr/>
            <p:nvPr/>
          </p:nvSpPr>
          <p:spPr>
            <a:xfrm>
              <a:off x="81352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p:cNvSpPr/>
            <p:nvPr/>
          </p:nvSpPr>
          <p:spPr>
            <a:xfrm>
              <a:off x="8287657" y="41365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p:cNvSpPr/>
            <p:nvPr/>
          </p:nvSpPr>
          <p:spPr>
            <a:xfrm>
              <a:off x="7220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p:cNvSpPr/>
            <p:nvPr/>
          </p:nvSpPr>
          <p:spPr>
            <a:xfrm>
              <a:off x="7373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5" name="Rectangle 264"/>
            <p:cNvSpPr/>
            <p:nvPr/>
          </p:nvSpPr>
          <p:spPr>
            <a:xfrm>
              <a:off x="7525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 name="Rectangle 265"/>
            <p:cNvSpPr/>
            <p:nvPr/>
          </p:nvSpPr>
          <p:spPr>
            <a:xfrm>
              <a:off x="76780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Rectangle 266"/>
            <p:cNvSpPr/>
            <p:nvPr/>
          </p:nvSpPr>
          <p:spPr>
            <a:xfrm>
              <a:off x="78304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Rectangle 267"/>
            <p:cNvSpPr/>
            <p:nvPr/>
          </p:nvSpPr>
          <p:spPr>
            <a:xfrm>
              <a:off x="79828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9" name="Rectangle 268"/>
            <p:cNvSpPr/>
            <p:nvPr/>
          </p:nvSpPr>
          <p:spPr>
            <a:xfrm>
              <a:off x="81352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Rectangle 269"/>
            <p:cNvSpPr/>
            <p:nvPr/>
          </p:nvSpPr>
          <p:spPr>
            <a:xfrm>
              <a:off x="8287657" y="39841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1" name="Rectangle 270"/>
            <p:cNvSpPr/>
            <p:nvPr/>
          </p:nvSpPr>
          <p:spPr>
            <a:xfrm>
              <a:off x="7220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2" name="Rectangle 271"/>
            <p:cNvSpPr/>
            <p:nvPr/>
          </p:nvSpPr>
          <p:spPr>
            <a:xfrm>
              <a:off x="7373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3" name="Rectangle 272"/>
            <p:cNvSpPr/>
            <p:nvPr/>
          </p:nvSpPr>
          <p:spPr>
            <a:xfrm>
              <a:off x="7525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Rectangle 273"/>
            <p:cNvSpPr/>
            <p:nvPr/>
          </p:nvSpPr>
          <p:spPr>
            <a:xfrm>
              <a:off x="76780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Rectangle 274"/>
            <p:cNvSpPr/>
            <p:nvPr/>
          </p:nvSpPr>
          <p:spPr>
            <a:xfrm>
              <a:off x="78304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Rectangle 275"/>
            <p:cNvSpPr/>
            <p:nvPr/>
          </p:nvSpPr>
          <p:spPr>
            <a:xfrm>
              <a:off x="79828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 name="Rectangle 276"/>
            <p:cNvSpPr/>
            <p:nvPr/>
          </p:nvSpPr>
          <p:spPr>
            <a:xfrm>
              <a:off x="81352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Rectangle 277"/>
            <p:cNvSpPr/>
            <p:nvPr/>
          </p:nvSpPr>
          <p:spPr>
            <a:xfrm>
              <a:off x="8287657" y="38317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Rectangle 278"/>
            <p:cNvSpPr/>
            <p:nvPr/>
          </p:nvSpPr>
          <p:spPr>
            <a:xfrm>
              <a:off x="7220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Rectangle 279"/>
            <p:cNvSpPr/>
            <p:nvPr/>
          </p:nvSpPr>
          <p:spPr>
            <a:xfrm>
              <a:off x="7373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1" name="Rectangle 280"/>
            <p:cNvSpPr/>
            <p:nvPr/>
          </p:nvSpPr>
          <p:spPr>
            <a:xfrm>
              <a:off x="7525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2" name="Rectangle 281"/>
            <p:cNvSpPr/>
            <p:nvPr/>
          </p:nvSpPr>
          <p:spPr>
            <a:xfrm>
              <a:off x="76780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Rectangle 282"/>
            <p:cNvSpPr/>
            <p:nvPr/>
          </p:nvSpPr>
          <p:spPr>
            <a:xfrm>
              <a:off x="78304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4" name="Rectangle 283"/>
            <p:cNvSpPr/>
            <p:nvPr/>
          </p:nvSpPr>
          <p:spPr>
            <a:xfrm>
              <a:off x="79828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5" name="Rectangle 284"/>
            <p:cNvSpPr/>
            <p:nvPr/>
          </p:nvSpPr>
          <p:spPr>
            <a:xfrm>
              <a:off x="81352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6" name="Rectangle 285"/>
            <p:cNvSpPr/>
            <p:nvPr/>
          </p:nvSpPr>
          <p:spPr>
            <a:xfrm>
              <a:off x="8287657" y="3679372"/>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87" name="Group 148"/>
          <p:cNvGrpSpPr>
            <a:grpSpLocks/>
          </p:cNvGrpSpPr>
          <p:nvPr/>
        </p:nvGrpSpPr>
        <p:grpSpPr bwMode="auto">
          <a:xfrm>
            <a:off x="7281862" y="1547594"/>
            <a:ext cx="609600" cy="609600"/>
            <a:chOff x="7525657" y="2706915"/>
            <a:chExt cx="609600" cy="609600"/>
          </a:xfrm>
        </p:grpSpPr>
        <p:sp>
          <p:nvSpPr>
            <p:cNvPr id="288" name="Rectangle 287"/>
            <p:cNvSpPr/>
            <p:nvPr/>
          </p:nvSpPr>
          <p:spPr>
            <a:xfrm>
              <a:off x="75256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9" name="Rectangle 288"/>
            <p:cNvSpPr/>
            <p:nvPr/>
          </p:nvSpPr>
          <p:spPr>
            <a:xfrm>
              <a:off x="76780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0" name="Rectangle 289"/>
            <p:cNvSpPr/>
            <p:nvPr/>
          </p:nvSpPr>
          <p:spPr>
            <a:xfrm>
              <a:off x="78304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1" name="Rectangle 290"/>
            <p:cNvSpPr/>
            <p:nvPr/>
          </p:nvSpPr>
          <p:spPr>
            <a:xfrm>
              <a:off x="7982857" y="31641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2" name="Rectangle 291"/>
            <p:cNvSpPr/>
            <p:nvPr/>
          </p:nvSpPr>
          <p:spPr>
            <a:xfrm>
              <a:off x="75256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3" name="Rectangle 292"/>
            <p:cNvSpPr/>
            <p:nvPr/>
          </p:nvSpPr>
          <p:spPr>
            <a:xfrm>
              <a:off x="76780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4" name="Rectangle 293"/>
            <p:cNvSpPr/>
            <p:nvPr/>
          </p:nvSpPr>
          <p:spPr>
            <a:xfrm>
              <a:off x="78304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5" name="Rectangle 294"/>
            <p:cNvSpPr/>
            <p:nvPr/>
          </p:nvSpPr>
          <p:spPr>
            <a:xfrm>
              <a:off x="7982857" y="30117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6" name="Rectangle 295"/>
            <p:cNvSpPr/>
            <p:nvPr/>
          </p:nvSpPr>
          <p:spPr>
            <a:xfrm>
              <a:off x="75256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7" name="Rectangle 296"/>
            <p:cNvSpPr/>
            <p:nvPr/>
          </p:nvSpPr>
          <p:spPr>
            <a:xfrm>
              <a:off x="76780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8" name="Rectangle 297"/>
            <p:cNvSpPr/>
            <p:nvPr/>
          </p:nvSpPr>
          <p:spPr>
            <a:xfrm>
              <a:off x="78304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9" name="Rectangle 298"/>
            <p:cNvSpPr/>
            <p:nvPr/>
          </p:nvSpPr>
          <p:spPr>
            <a:xfrm>
              <a:off x="7982857" y="28593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0" name="Rectangle 299"/>
            <p:cNvSpPr/>
            <p:nvPr/>
          </p:nvSpPr>
          <p:spPr>
            <a:xfrm>
              <a:off x="75256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1" name="Rectangle 300"/>
            <p:cNvSpPr/>
            <p:nvPr/>
          </p:nvSpPr>
          <p:spPr>
            <a:xfrm>
              <a:off x="76780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2" name="Rectangle 301"/>
            <p:cNvSpPr/>
            <p:nvPr/>
          </p:nvSpPr>
          <p:spPr>
            <a:xfrm>
              <a:off x="78304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3" name="Rectangle 302"/>
            <p:cNvSpPr/>
            <p:nvPr/>
          </p:nvSpPr>
          <p:spPr>
            <a:xfrm>
              <a:off x="7982857" y="2706915"/>
              <a:ext cx="152400" cy="152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10" name="TextBox 151"/>
          <p:cNvSpPr txBox="1">
            <a:spLocks noChangeArrowheads="1"/>
          </p:cNvSpPr>
          <p:nvPr/>
        </p:nvSpPr>
        <p:spPr bwMode="auto">
          <a:xfrm>
            <a:off x="7891462" y="1787306"/>
            <a:ext cx="793750" cy="369888"/>
          </a:xfrm>
          <a:prstGeom prst="rect">
            <a:avLst/>
          </a:prstGeom>
          <a:noFill/>
          <a:ln w="9525">
            <a:noFill/>
            <a:miter lim="800000"/>
            <a:headEnd/>
            <a:tailEnd/>
          </a:ln>
        </p:spPr>
        <p:txBody>
          <a:bodyPr wrap="none">
            <a:spAutoFit/>
          </a:bodyPr>
          <a:lstStyle/>
          <a:p>
            <a:r>
              <a:rPr lang="en-US">
                <a:latin typeface="Calibri" pitchFamily="34" charset="0"/>
              </a:rPr>
              <a:t>level 1</a:t>
            </a:r>
          </a:p>
        </p:txBody>
      </p:sp>
      <p:sp>
        <p:nvSpPr>
          <p:cNvPr id="311" name="TextBox 152"/>
          <p:cNvSpPr txBox="1">
            <a:spLocks noChangeArrowheads="1"/>
          </p:cNvSpPr>
          <p:nvPr/>
        </p:nvSpPr>
        <p:spPr bwMode="auto">
          <a:xfrm>
            <a:off x="8197849" y="3325595"/>
            <a:ext cx="793750" cy="369887"/>
          </a:xfrm>
          <a:prstGeom prst="rect">
            <a:avLst/>
          </a:prstGeom>
          <a:noFill/>
          <a:ln w="9525">
            <a:noFill/>
            <a:miter lim="800000"/>
            <a:headEnd/>
            <a:tailEnd/>
          </a:ln>
        </p:spPr>
        <p:txBody>
          <a:bodyPr wrap="none">
            <a:spAutoFit/>
          </a:bodyPr>
          <a:lstStyle/>
          <a:p>
            <a:r>
              <a:rPr lang="en-US">
                <a:latin typeface="Calibri" pitchFamily="34" charset="0"/>
              </a:rPr>
              <a:t>level 0</a:t>
            </a:r>
          </a:p>
        </p:txBody>
      </p:sp>
      <p:pic>
        <p:nvPicPr>
          <p:cNvPr id="312" name="Picture 12" descr="no_mask.png"/>
          <p:cNvPicPr>
            <a:picLocks noChangeAspect="1"/>
          </p:cNvPicPr>
          <p:nvPr/>
        </p:nvPicPr>
        <p:blipFill>
          <a:blip r:embed="rId7"/>
          <a:srcRect/>
          <a:stretch>
            <a:fillRect/>
          </a:stretch>
        </p:blipFill>
        <p:spPr bwMode="auto">
          <a:xfrm>
            <a:off x="2583241" y="2458819"/>
            <a:ext cx="1228386" cy="1221382"/>
          </a:xfrm>
          <a:prstGeom prst="rect">
            <a:avLst/>
          </a:prstGeom>
          <a:noFill/>
          <a:ln w="9525">
            <a:noFill/>
            <a:miter lim="800000"/>
            <a:headEnd/>
            <a:tailEnd/>
          </a:ln>
        </p:spPr>
      </p:pic>
      <p:grpSp>
        <p:nvGrpSpPr>
          <p:cNvPr id="313" name="Group 312"/>
          <p:cNvGrpSpPr/>
          <p:nvPr/>
        </p:nvGrpSpPr>
        <p:grpSpPr>
          <a:xfrm>
            <a:off x="1840748" y="1508134"/>
            <a:ext cx="742494" cy="792764"/>
            <a:chOff x="3639006" y="895350"/>
            <a:chExt cx="2149020" cy="1836964"/>
          </a:xfrm>
        </p:grpSpPr>
        <p:cxnSp>
          <p:nvCxnSpPr>
            <p:cNvPr id="314" name="Straight Arrow Connector 313"/>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315" name="Straight Arrow Connector 314"/>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6" name="Freeform 203"/>
            <p:cNvSpPr>
              <a:spLocks/>
            </p:cNvSpPr>
            <p:nvPr/>
          </p:nvSpPr>
          <p:spPr bwMode="auto">
            <a:xfrm rot="16200000" flipV="1">
              <a:off x="3952816" y="1018432"/>
              <a:ext cx="1381927" cy="1724708"/>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bg1"/>
              </a:solidFill>
              <a:round/>
              <a:headEnd/>
              <a:tailEnd/>
            </a:ln>
            <a:effectLst/>
          </p:spPr>
          <p:txBody>
            <a:bodyPr/>
            <a:lstStyle/>
            <a:p>
              <a:endParaRPr lang="en-US"/>
            </a:p>
          </p:txBody>
        </p:sp>
        <p:cxnSp>
          <p:nvCxnSpPr>
            <p:cNvPr id="317" name="Straight Arrow Connector 316"/>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18" name="Right Arrow 317"/>
          <p:cNvSpPr/>
          <p:nvPr/>
        </p:nvSpPr>
        <p:spPr>
          <a:xfrm>
            <a:off x="3657600" y="2738219"/>
            <a:ext cx="668337"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19" name="TextBox 394"/>
          <p:cNvSpPr txBox="1">
            <a:spLocks noChangeArrowheads="1"/>
          </p:cNvSpPr>
          <p:nvPr/>
        </p:nvSpPr>
        <p:spPr bwMode="auto">
          <a:xfrm>
            <a:off x="4629943" y="3754219"/>
            <a:ext cx="1617662"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partial pyramid</a:t>
            </a:r>
          </a:p>
        </p:txBody>
      </p:sp>
      <p:sp>
        <p:nvSpPr>
          <p:cNvPr id="320" name="TextBox 289"/>
          <p:cNvSpPr txBox="1">
            <a:spLocks noChangeArrowheads="1"/>
          </p:cNvSpPr>
          <p:nvPr/>
        </p:nvSpPr>
        <p:spPr bwMode="auto">
          <a:xfrm>
            <a:off x="5867400" y="2340917"/>
            <a:ext cx="789850" cy="461665"/>
          </a:xfrm>
          <a:prstGeom prst="rect">
            <a:avLst/>
          </a:prstGeom>
          <a:noFill/>
          <a:ln w="9525">
            <a:noFill/>
            <a:miter lim="800000"/>
            <a:headEnd/>
            <a:tailEnd/>
          </a:ln>
        </p:spPr>
        <p:txBody>
          <a:bodyPr wrap="none">
            <a:spAutoFit/>
          </a:bodyPr>
          <a:lstStyle/>
          <a:p>
            <a:r>
              <a:rPr lang="en-US" sz="2400" b="1" dirty="0">
                <a:solidFill>
                  <a:srgbClr val="0000FF"/>
                </a:solidFill>
                <a:latin typeface="Calibri" pitchFamily="34" charset="0"/>
              </a:rPr>
              <a:t>copy</a:t>
            </a:r>
          </a:p>
        </p:txBody>
      </p:sp>
      <p:pic>
        <p:nvPicPr>
          <p:cNvPr id="321" name="Picture 14" descr="laplacian_Laplace_02.png"/>
          <p:cNvPicPr>
            <a:picLocks noChangeAspect="1"/>
          </p:cNvPicPr>
          <p:nvPr/>
        </p:nvPicPr>
        <p:blipFill rotWithShape="1">
          <a:blip r:embed="rId8"/>
          <a:srcRect l="25000" t="25001" r="50000" b="49060"/>
          <a:stretch/>
        </p:blipFill>
        <p:spPr bwMode="auto">
          <a:xfrm>
            <a:off x="7289951" y="2787212"/>
            <a:ext cx="152400" cy="158121"/>
          </a:xfrm>
          <a:prstGeom prst="rect">
            <a:avLst/>
          </a:prstGeom>
          <a:noFill/>
          <a:ln w="9525">
            <a:noFill/>
            <a:miter lim="800000"/>
            <a:headEnd/>
            <a:tailEnd/>
          </a:ln>
        </p:spPr>
      </p:pic>
      <p:sp>
        <p:nvSpPr>
          <p:cNvPr id="323" name="Rectangle 322"/>
          <p:cNvSpPr/>
          <p:nvPr/>
        </p:nvSpPr>
        <p:spPr>
          <a:xfrm>
            <a:off x="47244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4" name="Rectangle 323"/>
          <p:cNvSpPr/>
          <p:nvPr/>
        </p:nvSpPr>
        <p:spPr>
          <a:xfrm>
            <a:off x="48768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5" name="Rectangle 324"/>
          <p:cNvSpPr/>
          <p:nvPr/>
        </p:nvSpPr>
        <p:spPr>
          <a:xfrm>
            <a:off x="50292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6" name="Rectangle 325"/>
          <p:cNvSpPr/>
          <p:nvPr/>
        </p:nvSpPr>
        <p:spPr>
          <a:xfrm>
            <a:off x="51816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 name="Rectangle 326"/>
          <p:cNvSpPr/>
          <p:nvPr/>
        </p:nvSpPr>
        <p:spPr>
          <a:xfrm>
            <a:off x="5334000" y="3555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8" name="Rectangle 327"/>
          <p:cNvSpPr/>
          <p:nvPr/>
        </p:nvSpPr>
        <p:spPr>
          <a:xfrm>
            <a:off x="5486400" y="3555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9" name="Rectangle 328"/>
          <p:cNvSpPr/>
          <p:nvPr/>
        </p:nvSpPr>
        <p:spPr>
          <a:xfrm>
            <a:off x="5638800" y="3555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0" name="Rectangle 329"/>
          <p:cNvSpPr/>
          <p:nvPr/>
        </p:nvSpPr>
        <p:spPr>
          <a:xfrm>
            <a:off x="5791200" y="3555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1" name="Rectangle 330"/>
          <p:cNvSpPr/>
          <p:nvPr/>
        </p:nvSpPr>
        <p:spPr>
          <a:xfrm>
            <a:off x="47244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2" name="Rectangle 331"/>
          <p:cNvSpPr/>
          <p:nvPr/>
        </p:nvSpPr>
        <p:spPr>
          <a:xfrm>
            <a:off x="48768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3" name="Rectangle 332"/>
          <p:cNvSpPr/>
          <p:nvPr/>
        </p:nvSpPr>
        <p:spPr>
          <a:xfrm>
            <a:off x="50292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4" name="Rectangle 333"/>
          <p:cNvSpPr/>
          <p:nvPr/>
        </p:nvSpPr>
        <p:spPr>
          <a:xfrm>
            <a:off x="51816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5" name="Rectangle 334"/>
          <p:cNvSpPr/>
          <p:nvPr/>
        </p:nvSpPr>
        <p:spPr>
          <a:xfrm>
            <a:off x="5334000" y="3403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6" name="Rectangle 335"/>
          <p:cNvSpPr/>
          <p:nvPr/>
        </p:nvSpPr>
        <p:spPr>
          <a:xfrm>
            <a:off x="5486400" y="3403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 name="Rectangle 336"/>
          <p:cNvSpPr/>
          <p:nvPr/>
        </p:nvSpPr>
        <p:spPr>
          <a:xfrm>
            <a:off x="5638800" y="3403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 name="Rectangle 337"/>
          <p:cNvSpPr/>
          <p:nvPr/>
        </p:nvSpPr>
        <p:spPr>
          <a:xfrm>
            <a:off x="5791200" y="3403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9" name="Rectangle 338"/>
          <p:cNvSpPr/>
          <p:nvPr/>
        </p:nvSpPr>
        <p:spPr>
          <a:xfrm>
            <a:off x="47244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0" name="Rectangle 339"/>
          <p:cNvSpPr/>
          <p:nvPr/>
        </p:nvSpPr>
        <p:spPr>
          <a:xfrm>
            <a:off x="48768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1" name="Rectangle 340"/>
          <p:cNvSpPr/>
          <p:nvPr/>
        </p:nvSpPr>
        <p:spPr>
          <a:xfrm>
            <a:off x="50292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2" name="Rectangle 341"/>
          <p:cNvSpPr/>
          <p:nvPr/>
        </p:nvSpPr>
        <p:spPr>
          <a:xfrm>
            <a:off x="51816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3" name="Rectangle 342"/>
          <p:cNvSpPr/>
          <p:nvPr/>
        </p:nvSpPr>
        <p:spPr>
          <a:xfrm>
            <a:off x="5334000" y="3250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4" name="Rectangle 343"/>
          <p:cNvSpPr/>
          <p:nvPr/>
        </p:nvSpPr>
        <p:spPr>
          <a:xfrm>
            <a:off x="5486400" y="3250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5" name="Rectangle 344"/>
          <p:cNvSpPr/>
          <p:nvPr/>
        </p:nvSpPr>
        <p:spPr>
          <a:xfrm>
            <a:off x="5638800" y="3250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6" name="Rectangle 345"/>
          <p:cNvSpPr/>
          <p:nvPr/>
        </p:nvSpPr>
        <p:spPr>
          <a:xfrm>
            <a:off x="5791200" y="3250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7" name="Rectangle 346"/>
          <p:cNvSpPr/>
          <p:nvPr/>
        </p:nvSpPr>
        <p:spPr>
          <a:xfrm>
            <a:off x="47244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 name="Rectangle 347"/>
          <p:cNvSpPr/>
          <p:nvPr/>
        </p:nvSpPr>
        <p:spPr>
          <a:xfrm>
            <a:off x="48768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9" name="Rectangle 348"/>
          <p:cNvSpPr/>
          <p:nvPr/>
        </p:nvSpPr>
        <p:spPr>
          <a:xfrm>
            <a:off x="50292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0" name="Rectangle 349"/>
          <p:cNvSpPr/>
          <p:nvPr/>
        </p:nvSpPr>
        <p:spPr>
          <a:xfrm>
            <a:off x="51816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1" name="Rectangle 350"/>
          <p:cNvSpPr/>
          <p:nvPr/>
        </p:nvSpPr>
        <p:spPr>
          <a:xfrm>
            <a:off x="5334000" y="30985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2" name="Rectangle 351"/>
          <p:cNvSpPr/>
          <p:nvPr/>
        </p:nvSpPr>
        <p:spPr>
          <a:xfrm>
            <a:off x="5486400" y="30985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3" name="Rectangle 352"/>
          <p:cNvSpPr/>
          <p:nvPr/>
        </p:nvSpPr>
        <p:spPr>
          <a:xfrm>
            <a:off x="5638800" y="30985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4" name="Rectangle 353"/>
          <p:cNvSpPr/>
          <p:nvPr/>
        </p:nvSpPr>
        <p:spPr>
          <a:xfrm>
            <a:off x="5791200" y="30985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5" name="Rectangle 354"/>
          <p:cNvSpPr/>
          <p:nvPr/>
        </p:nvSpPr>
        <p:spPr>
          <a:xfrm>
            <a:off x="5334000" y="29461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6" name="Rectangle 355"/>
          <p:cNvSpPr/>
          <p:nvPr/>
        </p:nvSpPr>
        <p:spPr>
          <a:xfrm>
            <a:off x="5486400" y="29461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7" name="Rectangle 356"/>
          <p:cNvSpPr/>
          <p:nvPr/>
        </p:nvSpPr>
        <p:spPr>
          <a:xfrm>
            <a:off x="5638800" y="29461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 name="Rectangle 357"/>
          <p:cNvSpPr/>
          <p:nvPr/>
        </p:nvSpPr>
        <p:spPr>
          <a:xfrm>
            <a:off x="5791200" y="29461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9" name="Rectangle 358"/>
          <p:cNvSpPr/>
          <p:nvPr/>
        </p:nvSpPr>
        <p:spPr>
          <a:xfrm>
            <a:off x="5334000" y="2793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0" name="Rectangle 359"/>
          <p:cNvSpPr/>
          <p:nvPr/>
        </p:nvSpPr>
        <p:spPr>
          <a:xfrm>
            <a:off x="5486400" y="2793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1" name="Rectangle 360"/>
          <p:cNvSpPr/>
          <p:nvPr/>
        </p:nvSpPr>
        <p:spPr>
          <a:xfrm>
            <a:off x="5638800" y="2793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2" name="Rectangle 361"/>
          <p:cNvSpPr/>
          <p:nvPr/>
        </p:nvSpPr>
        <p:spPr>
          <a:xfrm>
            <a:off x="5791200" y="27937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3" name="Rectangle 362"/>
          <p:cNvSpPr/>
          <p:nvPr/>
        </p:nvSpPr>
        <p:spPr>
          <a:xfrm>
            <a:off x="53340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4" name="Rectangle 363"/>
          <p:cNvSpPr/>
          <p:nvPr/>
        </p:nvSpPr>
        <p:spPr>
          <a:xfrm>
            <a:off x="54864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5" name="Rectangle 364"/>
          <p:cNvSpPr/>
          <p:nvPr/>
        </p:nvSpPr>
        <p:spPr>
          <a:xfrm>
            <a:off x="56388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6" name="Rectangle 365"/>
          <p:cNvSpPr/>
          <p:nvPr/>
        </p:nvSpPr>
        <p:spPr>
          <a:xfrm>
            <a:off x="57912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7" name="Rectangle 366"/>
          <p:cNvSpPr/>
          <p:nvPr/>
        </p:nvSpPr>
        <p:spPr>
          <a:xfrm>
            <a:off x="53340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 name="Rectangle 367"/>
          <p:cNvSpPr/>
          <p:nvPr/>
        </p:nvSpPr>
        <p:spPr>
          <a:xfrm>
            <a:off x="54864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 name="Rectangle 368"/>
          <p:cNvSpPr/>
          <p:nvPr/>
        </p:nvSpPr>
        <p:spPr>
          <a:xfrm>
            <a:off x="56388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0" name="Rectangle 369"/>
          <p:cNvSpPr/>
          <p:nvPr/>
        </p:nvSpPr>
        <p:spPr>
          <a:xfrm>
            <a:off x="57912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1" name="Rectangle 370"/>
          <p:cNvSpPr/>
          <p:nvPr/>
        </p:nvSpPr>
        <p:spPr>
          <a:xfrm>
            <a:off x="5029200" y="20159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2" name="Rectangle 371"/>
          <p:cNvSpPr/>
          <p:nvPr/>
        </p:nvSpPr>
        <p:spPr>
          <a:xfrm>
            <a:off x="5181600" y="20159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3" name="Rectangle 372"/>
          <p:cNvSpPr/>
          <p:nvPr/>
        </p:nvSpPr>
        <p:spPr>
          <a:xfrm>
            <a:off x="5334000" y="20159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4" name="Rectangle 373"/>
          <p:cNvSpPr/>
          <p:nvPr/>
        </p:nvSpPr>
        <p:spPr>
          <a:xfrm>
            <a:off x="5486400" y="20159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5" name="Rectangle 374"/>
          <p:cNvSpPr/>
          <p:nvPr/>
        </p:nvSpPr>
        <p:spPr>
          <a:xfrm>
            <a:off x="5029200" y="18635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6" name="Rectangle 375"/>
          <p:cNvSpPr/>
          <p:nvPr/>
        </p:nvSpPr>
        <p:spPr>
          <a:xfrm>
            <a:off x="5181600" y="18635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7" name="Rectangle 376"/>
          <p:cNvSpPr/>
          <p:nvPr/>
        </p:nvSpPr>
        <p:spPr>
          <a:xfrm>
            <a:off x="5334000" y="18635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8" name="Rectangle 377"/>
          <p:cNvSpPr/>
          <p:nvPr/>
        </p:nvSpPr>
        <p:spPr>
          <a:xfrm>
            <a:off x="5486400" y="18635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9" name="Rectangle 378"/>
          <p:cNvSpPr/>
          <p:nvPr/>
        </p:nvSpPr>
        <p:spPr>
          <a:xfrm>
            <a:off x="5334000" y="17111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0" name="Rectangle 379"/>
          <p:cNvSpPr/>
          <p:nvPr/>
        </p:nvSpPr>
        <p:spPr>
          <a:xfrm>
            <a:off x="5486400" y="17111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1" name="Rectangle 380"/>
          <p:cNvSpPr/>
          <p:nvPr/>
        </p:nvSpPr>
        <p:spPr>
          <a:xfrm>
            <a:off x="5334000" y="15587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2" name="Rectangle 381"/>
          <p:cNvSpPr/>
          <p:nvPr/>
        </p:nvSpPr>
        <p:spPr>
          <a:xfrm>
            <a:off x="5486400" y="15587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7" name="Rectangle 386"/>
          <p:cNvSpPr/>
          <p:nvPr/>
        </p:nvSpPr>
        <p:spPr>
          <a:xfrm>
            <a:off x="5029200" y="17111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8" name="Rectangle 387"/>
          <p:cNvSpPr/>
          <p:nvPr/>
        </p:nvSpPr>
        <p:spPr>
          <a:xfrm>
            <a:off x="5029200" y="15587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 name="Rectangle 388"/>
          <p:cNvSpPr/>
          <p:nvPr/>
        </p:nvSpPr>
        <p:spPr>
          <a:xfrm>
            <a:off x="5181600" y="1558706"/>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0" name="Rectangle 389"/>
          <p:cNvSpPr/>
          <p:nvPr/>
        </p:nvSpPr>
        <p:spPr>
          <a:xfrm>
            <a:off x="4724400" y="29461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1" name="Rectangle 390"/>
          <p:cNvSpPr/>
          <p:nvPr/>
        </p:nvSpPr>
        <p:spPr>
          <a:xfrm>
            <a:off x="4876800" y="29461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2" name="Rectangle 391"/>
          <p:cNvSpPr/>
          <p:nvPr/>
        </p:nvSpPr>
        <p:spPr>
          <a:xfrm>
            <a:off x="4724400" y="2793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3" name="Rectangle 392"/>
          <p:cNvSpPr/>
          <p:nvPr/>
        </p:nvSpPr>
        <p:spPr>
          <a:xfrm>
            <a:off x="4876800" y="27937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4" name="Rectangle 393"/>
          <p:cNvSpPr/>
          <p:nvPr/>
        </p:nvSpPr>
        <p:spPr>
          <a:xfrm>
            <a:off x="4724400" y="2641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5" name="Rectangle 394"/>
          <p:cNvSpPr/>
          <p:nvPr/>
        </p:nvSpPr>
        <p:spPr>
          <a:xfrm>
            <a:off x="4876800" y="26413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6" name="Rectangle 395"/>
          <p:cNvSpPr/>
          <p:nvPr/>
        </p:nvSpPr>
        <p:spPr>
          <a:xfrm>
            <a:off x="50292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7" name="Rectangle 396"/>
          <p:cNvSpPr/>
          <p:nvPr/>
        </p:nvSpPr>
        <p:spPr>
          <a:xfrm>
            <a:off x="5181600" y="26413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8" name="Rectangle 397"/>
          <p:cNvSpPr/>
          <p:nvPr/>
        </p:nvSpPr>
        <p:spPr>
          <a:xfrm>
            <a:off x="4724400" y="2488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9" name="Rectangle 398"/>
          <p:cNvSpPr/>
          <p:nvPr/>
        </p:nvSpPr>
        <p:spPr>
          <a:xfrm>
            <a:off x="4876800" y="2488981"/>
            <a:ext cx="152400" cy="152400"/>
          </a:xfrm>
          <a:prstGeom prst="rect">
            <a:avLst/>
          </a:prstGeom>
          <a:no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0" name="Rectangle 399"/>
          <p:cNvSpPr/>
          <p:nvPr/>
        </p:nvSpPr>
        <p:spPr>
          <a:xfrm>
            <a:off x="50292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1" name="Rectangle 400"/>
          <p:cNvSpPr/>
          <p:nvPr/>
        </p:nvSpPr>
        <p:spPr>
          <a:xfrm>
            <a:off x="5181600" y="2488981"/>
            <a:ext cx="152400" cy="15240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2" name="Rectangle 401"/>
          <p:cNvSpPr/>
          <p:nvPr/>
        </p:nvSpPr>
        <p:spPr>
          <a:xfrm>
            <a:off x="5029200" y="2946181"/>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3" name="Rectangle 402"/>
          <p:cNvSpPr/>
          <p:nvPr/>
        </p:nvSpPr>
        <p:spPr>
          <a:xfrm>
            <a:off x="5181600" y="2946181"/>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chemeClr val="bg1"/>
                </a:solidFill>
              </a:ln>
            </a:endParaRPr>
          </a:p>
        </p:txBody>
      </p:sp>
      <p:sp>
        <p:nvSpPr>
          <p:cNvPr id="404" name="Rectangle 403"/>
          <p:cNvSpPr/>
          <p:nvPr/>
        </p:nvSpPr>
        <p:spPr>
          <a:xfrm>
            <a:off x="5029200" y="2793781"/>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5" name="Rectangle 404"/>
          <p:cNvSpPr/>
          <p:nvPr/>
        </p:nvSpPr>
        <p:spPr>
          <a:xfrm>
            <a:off x="5181600" y="2793781"/>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6" name="Rectangle 405"/>
          <p:cNvSpPr/>
          <p:nvPr/>
        </p:nvSpPr>
        <p:spPr>
          <a:xfrm>
            <a:off x="5178425" y="1711106"/>
            <a:ext cx="152400" cy="152400"/>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07" name="Straight Arrow Connector 406"/>
          <p:cNvCxnSpPr/>
          <p:nvPr/>
        </p:nvCxnSpPr>
        <p:spPr>
          <a:xfrm flipV="1">
            <a:off x="5133975" y="2859923"/>
            <a:ext cx="2257425" cy="6350"/>
          </a:xfrm>
          <a:prstGeom prst="straightConnector1">
            <a:avLst/>
          </a:prstGeom>
          <a:ln>
            <a:solidFill>
              <a:srgbClr val="0000FF"/>
            </a:solidFill>
            <a:headEnd type="diamond"/>
            <a:tailEnd type="arrow"/>
          </a:ln>
          <a:effectLst/>
        </p:spPr>
        <p:style>
          <a:lnRef idx="2">
            <a:schemeClr val="accent1"/>
          </a:lnRef>
          <a:fillRef idx="0">
            <a:schemeClr val="accent1"/>
          </a:fillRef>
          <a:effectRef idx="1">
            <a:schemeClr val="accent1"/>
          </a:effectRef>
          <a:fontRef idx="minor">
            <a:schemeClr val="tx1"/>
          </a:fontRef>
        </p:style>
      </p:cxnSp>
      <p:pic>
        <p:nvPicPr>
          <p:cNvPr id="409" name="Picture 2" descr="C:\Users\MA\Downloads\matlab_fast_llf_and_style_transfer\s.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567" r="15708"/>
          <a:stretch/>
        </p:blipFill>
        <p:spPr bwMode="auto">
          <a:xfrm>
            <a:off x="7239000" y="4186584"/>
            <a:ext cx="842963" cy="8545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6" name="Picture 14" descr="laplacian_Laplace_02.png"/>
          <p:cNvPicPr>
            <a:picLocks noChangeAspect="1"/>
          </p:cNvPicPr>
          <p:nvPr/>
        </p:nvPicPr>
        <p:blipFill rotWithShape="1">
          <a:blip r:embed="rId8"/>
          <a:srcRect l="25000" t="25001" r="50000" b="49060"/>
          <a:stretch/>
        </p:blipFill>
        <p:spPr bwMode="auto">
          <a:xfrm>
            <a:off x="5029200" y="2787774"/>
            <a:ext cx="152400" cy="158121"/>
          </a:xfrm>
          <a:prstGeom prst="rect">
            <a:avLst/>
          </a:prstGeom>
          <a:noFill/>
          <a:ln w="9525">
            <a:noFill/>
            <a:miter lim="800000"/>
            <a:headEnd/>
            <a:tailEnd/>
          </a:ln>
        </p:spPr>
      </p:pic>
      <p:sp>
        <p:nvSpPr>
          <p:cNvPr id="4" name="Rectangle 3"/>
          <p:cNvSpPr/>
          <p:nvPr/>
        </p:nvSpPr>
        <p:spPr>
          <a:xfrm>
            <a:off x="2583242" y="3022381"/>
            <a:ext cx="1228385" cy="655637"/>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2583241" y="2451675"/>
            <a:ext cx="1228385" cy="350907"/>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2583242" y="2802582"/>
            <a:ext cx="287549" cy="219799"/>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3081615" y="2805021"/>
            <a:ext cx="730011" cy="219799"/>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endParaRPr lang="en-US"/>
          </a:p>
        </p:txBody>
      </p:sp>
      <p:sp>
        <p:nvSpPr>
          <p:cNvPr id="322" name="Rectangle 321"/>
          <p:cNvSpPr/>
          <p:nvPr/>
        </p:nvSpPr>
        <p:spPr>
          <a:xfrm>
            <a:off x="-1529182" y="-261009"/>
            <a:ext cx="12349938" cy="6023634"/>
          </a:xfrm>
          <a:prstGeom prst="rect">
            <a:avLst/>
          </a:prstGeom>
          <a:solidFill>
            <a:schemeClr val="tx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3" name="Right Arrow 382"/>
          <p:cNvSpPr/>
          <p:nvPr/>
        </p:nvSpPr>
        <p:spPr>
          <a:xfrm rot="5400000">
            <a:off x="4379667" y="1459092"/>
            <a:ext cx="408479"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384" name="TextBox 383"/>
              <p:cNvSpPr txBox="1"/>
              <p:nvPr/>
            </p:nvSpPr>
            <p:spPr>
              <a:xfrm>
                <a:off x="228600" y="2264315"/>
                <a:ext cx="8694688" cy="821700"/>
              </a:xfrm>
              <a:prstGeom prst="rect">
                <a:avLst/>
              </a:prstGeom>
              <a:noFill/>
            </p:spPr>
            <p:txBody>
              <a:bodyPr wrap="none" rtlCol="0">
                <a:spAutoFit/>
              </a:bodyPr>
              <a:lstStyle/>
              <a:p>
                <a14:m>
                  <m:oMath xmlns:m="http://schemas.openxmlformats.org/officeDocument/2006/math">
                    <m:sSub>
                      <m:sSubPr>
                        <m:ctrlPr>
                          <a:rPr lang="en-US" sz="4400" b="0" i="1" smtClean="0">
                            <a:solidFill>
                              <a:schemeClr val="bg1"/>
                            </a:solidFill>
                            <a:latin typeface="Cambria Math"/>
                          </a:rPr>
                        </m:ctrlPr>
                      </m:sSubPr>
                      <m:e>
                        <m:r>
                          <a:rPr lang="en-US" sz="4400" b="0" i="1" smtClean="0">
                            <a:solidFill>
                              <a:schemeClr val="bg1"/>
                            </a:solidFill>
                            <a:latin typeface="Cambria Math"/>
                          </a:rPr>
                          <m:t>𝑂</m:t>
                        </m:r>
                      </m:e>
                      <m:sub>
                        <m:r>
                          <a:rPr lang="en-US" sz="4400" b="0" i="1" smtClean="0">
                            <a:solidFill>
                              <a:schemeClr val="bg1"/>
                            </a:solidFill>
                            <a:latin typeface="Cambria Math"/>
                          </a:rPr>
                          <m:t>𝑝</m:t>
                        </m:r>
                      </m:sub>
                    </m:sSub>
                    <m:r>
                      <a:rPr lang="en-US" sz="4400" b="0" i="1" smtClean="0">
                        <a:solidFill>
                          <a:schemeClr val="bg1"/>
                        </a:solidFill>
                        <a:latin typeface="Cambria Math"/>
                      </a:rPr>
                      <m:t>=</m:t>
                    </m:r>
                    <m:sSub>
                      <m:sSubPr>
                        <m:ctrlPr>
                          <a:rPr lang="en-US" sz="4400" b="0" i="1" smtClean="0">
                            <a:solidFill>
                              <a:schemeClr val="bg1"/>
                            </a:solidFill>
                            <a:latin typeface="Cambria Math"/>
                          </a:rPr>
                        </m:ctrlPr>
                      </m:sSubPr>
                      <m:e>
                        <m:r>
                          <a:rPr lang="en-US" sz="4400" b="0" i="1" smtClean="0">
                            <a:solidFill>
                              <a:schemeClr val="bg1"/>
                            </a:solidFill>
                            <a:latin typeface="Cambria Math"/>
                          </a:rPr>
                          <m:t>𝐼</m:t>
                        </m:r>
                      </m:e>
                      <m:sub>
                        <m:r>
                          <a:rPr lang="en-US" sz="4400" b="0" i="1" smtClean="0">
                            <a:solidFill>
                              <a:schemeClr val="bg1"/>
                            </a:solidFill>
                            <a:latin typeface="Cambria Math"/>
                          </a:rPr>
                          <m:t>𝑝</m:t>
                        </m:r>
                      </m:sub>
                    </m:sSub>
                    <m:r>
                      <a:rPr lang="en-US" sz="4400" b="0" i="1" smtClean="0">
                        <a:solidFill>
                          <a:schemeClr val="bg1"/>
                        </a:solidFill>
                        <a:latin typeface="Cambria Math"/>
                      </a:rPr>
                      <m:t>+</m:t>
                    </m:r>
                    <m:nary>
                      <m:naryPr>
                        <m:chr m:val="∑"/>
                        <m:supHide m:val="on"/>
                        <m:ctrlPr>
                          <a:rPr lang="en-US" sz="4400" b="0" i="1" smtClean="0">
                            <a:solidFill>
                              <a:schemeClr val="bg1"/>
                            </a:solidFill>
                            <a:latin typeface="Cambria Math"/>
                          </a:rPr>
                        </m:ctrlPr>
                      </m:naryPr>
                      <m:sub>
                        <m:r>
                          <m:rPr>
                            <m:brk m:alnAt="7"/>
                          </m:rPr>
                          <a:rPr lang="en-US" sz="4400" b="0" i="1" smtClean="0">
                            <a:solidFill>
                              <a:schemeClr val="bg1"/>
                            </a:solidFill>
                            <a:latin typeface="Cambria Math"/>
                          </a:rPr>
                          <m:t>𝑞</m:t>
                        </m:r>
                      </m:sub>
                      <m:sup/>
                      <m:e>
                        <m:sSub>
                          <m:sSubPr>
                            <m:ctrlPr>
                              <a:rPr lang="en-US" sz="4400" b="0" i="1" smtClean="0">
                                <a:solidFill>
                                  <a:schemeClr val="bg1"/>
                                </a:solidFill>
                                <a:latin typeface="Cambria Math"/>
                              </a:rPr>
                            </m:ctrlPr>
                          </m:sSubPr>
                          <m:e>
                            <m:r>
                              <a:rPr lang="en-US" sz="4400" b="0" i="1" smtClean="0">
                                <a:solidFill>
                                  <a:schemeClr val="bg1"/>
                                </a:solidFill>
                                <a:latin typeface="Cambria Math"/>
                              </a:rPr>
                              <m:t>𝐺</m:t>
                            </m:r>
                          </m:e>
                          <m:sub>
                            <m:r>
                              <a:rPr lang="en-US" sz="4400" b="0" i="1" smtClean="0">
                                <a:solidFill>
                                  <a:schemeClr val="bg1"/>
                                </a:solidFill>
                                <a:latin typeface="Cambria Math"/>
                              </a:rPr>
                              <m:t>𝜎</m:t>
                            </m:r>
                          </m:sub>
                        </m:sSub>
                        <m:d>
                          <m:dPr>
                            <m:ctrlPr>
                              <a:rPr lang="en-US" sz="4400" b="0" i="1" smtClean="0">
                                <a:solidFill>
                                  <a:schemeClr val="bg1"/>
                                </a:solidFill>
                                <a:latin typeface="Cambria Math"/>
                              </a:rPr>
                            </m:ctrlPr>
                          </m:dPr>
                          <m:e>
                            <m:r>
                              <a:rPr lang="en-US" sz="4400" b="0" i="1" smtClean="0">
                                <a:solidFill>
                                  <a:schemeClr val="bg1"/>
                                </a:solidFill>
                                <a:latin typeface="Cambria Math"/>
                              </a:rPr>
                              <m:t>𝑞</m:t>
                            </m:r>
                            <m:r>
                              <a:rPr lang="en-US" sz="4400" b="0" i="1" smtClean="0">
                                <a:solidFill>
                                  <a:schemeClr val="bg1"/>
                                </a:solidFill>
                                <a:latin typeface="Cambria Math"/>
                              </a:rPr>
                              <m:t>−</m:t>
                            </m:r>
                            <m:r>
                              <a:rPr lang="en-US" sz="4400" b="0" i="1" smtClean="0">
                                <a:solidFill>
                                  <a:schemeClr val="bg1"/>
                                </a:solidFill>
                                <a:latin typeface="Cambria Math"/>
                              </a:rPr>
                              <m:t>𝑝</m:t>
                            </m:r>
                          </m:e>
                        </m:d>
                        <m:r>
                          <a:rPr lang="en-US" sz="4400" b="0" i="1" smtClean="0">
                            <a:solidFill>
                              <a:schemeClr val="bg1"/>
                            </a:solidFill>
                            <a:latin typeface="Cambria Math"/>
                          </a:rPr>
                          <m:t>𝑑</m:t>
                        </m:r>
                        <m:r>
                          <a:rPr lang="en-US" sz="4400" b="0" i="1" smtClean="0">
                            <a:solidFill>
                              <a:schemeClr val="bg1"/>
                            </a:solidFill>
                            <a:latin typeface="Cambria Math"/>
                          </a:rPr>
                          <m:t>(</m:t>
                        </m:r>
                        <m:sSub>
                          <m:sSubPr>
                            <m:ctrlPr>
                              <a:rPr lang="en-US" sz="4400" b="0" i="1" smtClean="0">
                                <a:solidFill>
                                  <a:schemeClr val="bg1"/>
                                </a:solidFill>
                                <a:latin typeface="Cambria Math"/>
                              </a:rPr>
                            </m:ctrlPr>
                          </m:sSubPr>
                          <m:e>
                            <m:r>
                              <a:rPr lang="en-US" sz="4400" b="0" i="1" smtClean="0">
                                <a:solidFill>
                                  <a:schemeClr val="bg1"/>
                                </a:solidFill>
                                <a:latin typeface="Cambria Math"/>
                              </a:rPr>
                              <m:t>𝐼</m:t>
                            </m:r>
                          </m:e>
                          <m:sub>
                            <m:r>
                              <a:rPr lang="en-US" sz="4400" b="0" i="1" smtClean="0">
                                <a:solidFill>
                                  <a:schemeClr val="bg1"/>
                                </a:solidFill>
                                <a:latin typeface="Cambria Math"/>
                              </a:rPr>
                              <m:t>𝑞</m:t>
                            </m:r>
                          </m:sub>
                        </m:sSub>
                        <m:r>
                          <a:rPr lang="en-US" sz="4400" b="0" i="1" smtClean="0">
                            <a:solidFill>
                              <a:schemeClr val="bg1"/>
                            </a:solidFill>
                            <a:latin typeface="Cambria Math"/>
                          </a:rPr>
                          <m:t>−</m:t>
                        </m:r>
                        <m:sSub>
                          <m:sSubPr>
                            <m:ctrlPr>
                              <a:rPr lang="en-US" sz="4400" b="0" i="1" smtClean="0">
                                <a:solidFill>
                                  <a:schemeClr val="bg1"/>
                                </a:solidFill>
                                <a:latin typeface="Cambria Math"/>
                              </a:rPr>
                            </m:ctrlPr>
                          </m:sSubPr>
                          <m:e>
                            <m:r>
                              <a:rPr lang="en-US" sz="4400" b="0" i="1" smtClean="0">
                                <a:solidFill>
                                  <a:schemeClr val="bg1"/>
                                </a:solidFill>
                                <a:latin typeface="Cambria Math"/>
                              </a:rPr>
                              <m:t>𝐼</m:t>
                            </m:r>
                          </m:e>
                          <m:sub>
                            <m:r>
                              <a:rPr lang="en-US" sz="4400" b="0" i="1" smtClean="0">
                                <a:solidFill>
                                  <a:schemeClr val="bg1"/>
                                </a:solidFill>
                                <a:latin typeface="Cambria Math"/>
                              </a:rPr>
                              <m:t>𝑝</m:t>
                            </m:r>
                          </m:sub>
                        </m:sSub>
                        <m:r>
                          <a:rPr lang="en-US" sz="4400" b="0" i="1" smtClean="0">
                            <a:solidFill>
                              <a:schemeClr val="bg1"/>
                            </a:solidFill>
                            <a:latin typeface="Cambria Math"/>
                          </a:rPr>
                          <m:t>)</m:t>
                        </m:r>
                      </m:e>
                    </m:nary>
                  </m:oMath>
                </a14:m>
                <a:r>
                  <a:rPr lang="en-US" sz="4400" dirty="0" smtClean="0">
                    <a:solidFill>
                      <a:schemeClr val="bg1"/>
                    </a:solidFill>
                  </a:rPr>
                  <a:t> </a:t>
                </a:r>
                <a:endParaRPr lang="en-US" sz="4400" dirty="0">
                  <a:solidFill>
                    <a:schemeClr val="bg1"/>
                  </a:solidFill>
                </a:endParaRPr>
              </a:p>
            </p:txBody>
          </p:sp>
        </mc:Choice>
        <mc:Fallback xmlns="" xmlns:mv="urn:schemas-microsoft-com:mac:vml">
          <p:sp>
            <p:nvSpPr>
              <p:cNvPr id="384" name="TextBox 383"/>
              <p:cNvSpPr txBox="1">
                <a:spLocks noRot="1" noChangeAspect="1" noMove="1" noResize="1" noEditPoints="1" noAdjustHandles="1" noChangeArrowheads="1" noChangeShapeType="1" noTextEdit="1"/>
              </p:cNvSpPr>
              <p:nvPr/>
            </p:nvSpPr>
            <p:spPr>
              <a:xfrm>
                <a:off x="228600" y="2264315"/>
                <a:ext cx="8694688" cy="821700"/>
              </a:xfrm>
              <a:prstGeom prst="rect">
                <a:avLst/>
              </a:prstGeom>
              <a:blipFill rotWithShape="1">
                <a:blip r:embed="rId10"/>
                <a:stretch>
                  <a:fillRect/>
                </a:stretch>
              </a:blipFill>
            </p:spPr>
            <p:txBody>
              <a:bodyPr/>
              <a:lstStyle/>
              <a:p>
                <a:r>
                  <a:rPr lang="en-US">
                    <a:noFill/>
                  </a:rPr>
                  <a:t> </a:t>
                </a:r>
              </a:p>
            </p:txBody>
          </p:sp>
        </mc:Fallback>
      </mc:AlternateContent>
      <p:sp>
        <p:nvSpPr>
          <p:cNvPr id="385"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rPr>
              <a:t>One-level Local Laplacian Filter</a:t>
            </a:r>
            <a:endParaRPr lang="en-US" dirty="0">
              <a:solidFill>
                <a:schemeClr val="bg1"/>
              </a:solidFill>
            </a:endParaRPr>
          </a:p>
        </p:txBody>
      </p:sp>
      <mc:AlternateContent xmlns:mc="http://schemas.openxmlformats.org/markup-compatibility/2006" xmlns:a14="http://schemas.microsoft.com/office/drawing/2010/main">
        <mc:Choice Requires="a14">
          <p:sp>
            <p:nvSpPr>
              <p:cNvPr id="386" name="TextBox 385"/>
              <p:cNvSpPr txBox="1"/>
              <p:nvPr/>
            </p:nvSpPr>
            <p:spPr>
              <a:xfrm>
                <a:off x="607498" y="897891"/>
                <a:ext cx="3163877"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𝑑</m:t>
                      </m:r>
                      <m:r>
                        <a:rPr lang="en-US" sz="3200" b="0" i="1" smtClean="0">
                          <a:solidFill>
                            <a:schemeClr val="bg1"/>
                          </a:solidFill>
                          <a:latin typeface="Cambria Math"/>
                        </a:rPr>
                        <m:t>(</m:t>
                      </m:r>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𝑔</m:t>
                      </m:r>
                      <m:r>
                        <a:rPr lang="en-US" sz="3200" b="0" i="1" smtClean="0">
                          <a:solidFill>
                            <a:schemeClr val="bg1"/>
                          </a:solidFill>
                          <a:latin typeface="Cambria Math"/>
                        </a:rPr>
                        <m:t>)</m:t>
                      </m:r>
                    </m:oMath>
                  </m:oMathPara>
                </a14:m>
                <a:endParaRPr lang="en-US" sz="2000" dirty="0">
                  <a:solidFill>
                    <a:schemeClr val="bg1"/>
                  </a:solidFill>
                </a:endParaRPr>
              </a:p>
            </p:txBody>
          </p:sp>
        </mc:Choice>
        <mc:Fallback xmlns="" xmlns:mv="urn:schemas-microsoft-com:mac:vml">
          <p:sp>
            <p:nvSpPr>
              <p:cNvPr id="386" name="TextBox 385"/>
              <p:cNvSpPr txBox="1">
                <a:spLocks noRot="1" noChangeAspect="1" noMove="1" noResize="1" noEditPoints="1" noAdjustHandles="1" noChangeArrowheads="1" noChangeShapeType="1" noTextEdit="1"/>
              </p:cNvSpPr>
              <p:nvPr/>
            </p:nvSpPr>
            <p:spPr>
              <a:xfrm>
                <a:off x="607498" y="897891"/>
                <a:ext cx="3163877" cy="58477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8" name="TextBox 407"/>
              <p:cNvSpPr txBox="1"/>
              <p:nvPr/>
            </p:nvSpPr>
            <p:spPr>
              <a:xfrm>
                <a:off x="5380409" y="966703"/>
                <a:ext cx="24484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a:rPr>
                        <m:t>𝐼</m:t>
                      </m:r>
                      <m:r>
                        <a:rPr lang="en-US" sz="2800" b="0" i="1" smtClean="0">
                          <a:solidFill>
                            <a:schemeClr val="bg1"/>
                          </a:solidFill>
                          <a:latin typeface="Cambria Math"/>
                        </a:rPr>
                        <m:t>→</m:t>
                      </m:r>
                      <m:r>
                        <a:rPr lang="en-US" sz="2800" b="0" i="1" smtClean="0">
                          <a:solidFill>
                            <a:schemeClr val="bg1"/>
                          </a:solidFill>
                          <a:latin typeface="Cambria Math"/>
                        </a:rPr>
                        <m:t>𝐼</m:t>
                      </m:r>
                      <m:r>
                        <a:rPr lang="en-US" sz="2800" b="0" i="1" smtClean="0">
                          <a:solidFill>
                            <a:schemeClr val="bg1"/>
                          </a:solidFill>
                          <a:latin typeface="Cambria Math"/>
                        </a:rPr>
                        <m:t>−</m:t>
                      </m:r>
                      <m:sSub>
                        <m:sSubPr>
                          <m:ctrlPr>
                            <a:rPr lang="en-US" sz="2800" b="0" i="1" smtClean="0">
                              <a:solidFill>
                                <a:schemeClr val="bg1"/>
                              </a:solidFill>
                              <a:latin typeface="Cambria Math"/>
                            </a:rPr>
                          </m:ctrlPr>
                        </m:sSubPr>
                        <m:e>
                          <m:r>
                            <a:rPr lang="en-US" sz="2800" b="0" i="1" smtClean="0">
                              <a:solidFill>
                                <a:schemeClr val="bg1"/>
                              </a:solidFill>
                              <a:latin typeface="Cambria Math"/>
                            </a:rPr>
                            <m:t>𝐺</m:t>
                          </m:r>
                        </m:e>
                        <m:sub>
                          <m:r>
                            <a:rPr lang="en-US" sz="2800" b="0" i="1" smtClean="0">
                              <a:solidFill>
                                <a:schemeClr val="bg1"/>
                              </a:solidFill>
                              <a:latin typeface="Cambria Math"/>
                            </a:rPr>
                            <m:t>𝜎</m:t>
                          </m:r>
                        </m:sub>
                      </m:sSub>
                      <m:r>
                        <a:rPr lang="en-US" sz="2800" b="0" i="1" smtClean="0">
                          <a:solidFill>
                            <a:schemeClr val="bg1"/>
                          </a:solidFill>
                          <a:latin typeface="Cambria Math"/>
                        </a:rPr>
                        <m:t>∗</m:t>
                      </m:r>
                      <m:r>
                        <a:rPr lang="en-US" sz="2800" b="0" i="1" smtClean="0">
                          <a:solidFill>
                            <a:schemeClr val="bg1"/>
                          </a:solidFill>
                          <a:latin typeface="Cambria Math"/>
                        </a:rPr>
                        <m:t>𝐼</m:t>
                      </m:r>
                      <m:r>
                        <a:rPr lang="en-US" sz="2800" b="0" i="1" smtClean="0">
                          <a:solidFill>
                            <a:schemeClr val="bg1"/>
                          </a:solidFill>
                          <a:latin typeface="Cambria Math"/>
                        </a:rPr>
                        <m:t> </m:t>
                      </m:r>
                    </m:oMath>
                  </m:oMathPara>
                </a14:m>
                <a:endParaRPr lang="en-US" sz="2800" dirty="0">
                  <a:solidFill>
                    <a:schemeClr val="bg1"/>
                  </a:solidFill>
                </a:endParaRPr>
              </a:p>
            </p:txBody>
          </p:sp>
        </mc:Choice>
        <mc:Fallback xmlns="" xmlns:mv="urn:schemas-microsoft-com:mac:vml">
          <p:sp>
            <p:nvSpPr>
              <p:cNvPr id="408" name="TextBox 407"/>
              <p:cNvSpPr txBox="1">
                <a:spLocks noRot="1" noChangeAspect="1" noMove="1" noResize="1" noEditPoints="1" noAdjustHandles="1" noChangeArrowheads="1" noChangeShapeType="1" noTextEdit="1"/>
              </p:cNvSpPr>
              <p:nvPr/>
            </p:nvSpPr>
            <p:spPr>
              <a:xfrm>
                <a:off x="5380409" y="966703"/>
                <a:ext cx="2448427" cy="523220"/>
              </a:xfrm>
              <a:prstGeom prst="rect">
                <a:avLst/>
              </a:prstGeom>
              <a:blipFill rotWithShape="1">
                <a:blip r:embed="rId12"/>
                <a:stretch>
                  <a:fillRect/>
                </a:stretch>
              </a:blipFill>
            </p:spPr>
            <p:txBody>
              <a:bodyPr/>
              <a:lstStyle/>
              <a:p>
                <a:r>
                  <a:rPr lang="en-US">
                    <a:noFill/>
                  </a:rPr>
                  <a:t> </a:t>
                </a:r>
              </a:p>
            </p:txBody>
          </p:sp>
        </mc:Fallback>
      </mc:AlternateContent>
      <p:cxnSp>
        <p:nvCxnSpPr>
          <p:cNvPr id="3" name="Straight Arrow Connector 2"/>
          <p:cNvCxnSpPr/>
          <p:nvPr/>
        </p:nvCxnSpPr>
        <p:spPr>
          <a:xfrm flipV="1">
            <a:off x="609600" y="3086015"/>
            <a:ext cx="0" cy="6767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8992" y="3766471"/>
            <a:ext cx="1148071" cy="830997"/>
          </a:xfrm>
          <a:prstGeom prst="rect">
            <a:avLst/>
          </a:prstGeom>
          <a:noFill/>
        </p:spPr>
        <p:txBody>
          <a:bodyPr wrap="none" rtlCol="0">
            <a:spAutoFit/>
          </a:bodyPr>
          <a:lstStyle/>
          <a:p>
            <a:pPr algn="ctr"/>
            <a:r>
              <a:rPr lang="en-US" sz="2400" dirty="0" smtClean="0">
                <a:solidFill>
                  <a:schemeClr val="bg1"/>
                </a:solidFill>
              </a:rPr>
              <a:t>Output </a:t>
            </a:r>
          </a:p>
          <a:p>
            <a:pPr algn="ctr"/>
            <a:r>
              <a:rPr lang="en-US" sz="2400" dirty="0" smtClean="0">
                <a:solidFill>
                  <a:schemeClr val="bg1"/>
                </a:solidFill>
              </a:rPr>
              <a:t>image</a:t>
            </a:r>
            <a:endParaRPr lang="en-US" sz="2400" dirty="0">
              <a:solidFill>
                <a:schemeClr val="bg1"/>
              </a:solidFill>
            </a:endParaRPr>
          </a:p>
        </p:txBody>
      </p:sp>
      <p:sp>
        <p:nvSpPr>
          <p:cNvPr id="305" name="TextBox 304"/>
          <p:cNvSpPr txBox="1"/>
          <p:nvPr/>
        </p:nvSpPr>
        <p:spPr>
          <a:xfrm>
            <a:off x="1418191" y="3788717"/>
            <a:ext cx="943528" cy="830997"/>
          </a:xfrm>
          <a:prstGeom prst="rect">
            <a:avLst/>
          </a:prstGeom>
          <a:noFill/>
        </p:spPr>
        <p:txBody>
          <a:bodyPr wrap="none" rtlCol="0">
            <a:spAutoFit/>
          </a:bodyPr>
          <a:lstStyle/>
          <a:p>
            <a:pPr algn="ctr"/>
            <a:r>
              <a:rPr lang="en-US" sz="2400" dirty="0" smtClean="0">
                <a:solidFill>
                  <a:schemeClr val="bg1"/>
                </a:solidFill>
              </a:rPr>
              <a:t>Input </a:t>
            </a:r>
          </a:p>
          <a:p>
            <a:pPr algn="ctr"/>
            <a:r>
              <a:rPr lang="en-US" sz="2400" dirty="0" smtClean="0">
                <a:solidFill>
                  <a:schemeClr val="bg1"/>
                </a:solidFill>
              </a:rPr>
              <a:t>image</a:t>
            </a:r>
            <a:endParaRPr lang="en-US" sz="2400" dirty="0">
              <a:solidFill>
                <a:schemeClr val="bg1"/>
              </a:solidFill>
            </a:endParaRPr>
          </a:p>
        </p:txBody>
      </p:sp>
      <p:cxnSp>
        <p:nvCxnSpPr>
          <p:cNvPr id="306" name="Straight Arrow Connector 305"/>
          <p:cNvCxnSpPr/>
          <p:nvPr/>
        </p:nvCxnSpPr>
        <p:spPr>
          <a:xfrm flipV="1">
            <a:off x="1828800" y="3111042"/>
            <a:ext cx="0" cy="6767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flipV="1">
            <a:off x="4535530" y="3052304"/>
            <a:ext cx="0" cy="6767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09" name="TextBox 308"/>
          <p:cNvSpPr txBox="1"/>
          <p:nvPr/>
        </p:nvSpPr>
        <p:spPr>
          <a:xfrm>
            <a:off x="2624921" y="3108166"/>
            <a:ext cx="821699" cy="830997"/>
          </a:xfrm>
          <a:prstGeom prst="rect">
            <a:avLst/>
          </a:prstGeom>
          <a:noFill/>
        </p:spPr>
        <p:txBody>
          <a:bodyPr wrap="none" rtlCol="0">
            <a:spAutoFit/>
          </a:bodyPr>
          <a:lstStyle/>
          <a:p>
            <a:pPr algn="ctr"/>
            <a:r>
              <a:rPr lang="en-US" sz="2400" dirty="0" smtClean="0">
                <a:solidFill>
                  <a:schemeClr val="bg1"/>
                </a:solidFill>
              </a:rPr>
              <a:t>Local</a:t>
            </a:r>
          </a:p>
          <a:p>
            <a:pPr algn="ctr"/>
            <a:r>
              <a:rPr lang="en-US" sz="2400" dirty="0" smtClean="0">
                <a:solidFill>
                  <a:schemeClr val="bg1"/>
                </a:solidFill>
              </a:rPr>
              <a:t>sum</a:t>
            </a:r>
            <a:endParaRPr lang="en-US" sz="2400" dirty="0">
              <a:solidFill>
                <a:schemeClr val="bg1"/>
              </a:solidFill>
            </a:endParaRPr>
          </a:p>
        </p:txBody>
      </p:sp>
      <p:sp>
        <p:nvSpPr>
          <p:cNvPr id="411" name="TextBox 410"/>
          <p:cNvSpPr txBox="1"/>
          <p:nvPr/>
        </p:nvSpPr>
        <p:spPr>
          <a:xfrm>
            <a:off x="3528462" y="3788717"/>
            <a:ext cx="1918667" cy="830997"/>
          </a:xfrm>
          <a:prstGeom prst="rect">
            <a:avLst/>
          </a:prstGeom>
          <a:noFill/>
        </p:spPr>
        <p:txBody>
          <a:bodyPr wrap="none" rtlCol="0">
            <a:spAutoFit/>
          </a:bodyPr>
          <a:lstStyle/>
          <a:p>
            <a:pPr algn="ctr"/>
            <a:r>
              <a:rPr lang="en-US" sz="2400" dirty="0" smtClean="0">
                <a:solidFill>
                  <a:schemeClr val="bg1"/>
                </a:solidFill>
              </a:rPr>
              <a:t>Gaussian </a:t>
            </a:r>
          </a:p>
          <a:p>
            <a:pPr algn="ctr"/>
            <a:r>
              <a:rPr lang="en-US" sz="2400" dirty="0">
                <a:solidFill>
                  <a:schemeClr val="bg1"/>
                </a:solidFill>
              </a:rPr>
              <a:t>s</a:t>
            </a:r>
            <a:r>
              <a:rPr lang="en-US" sz="2400" dirty="0" smtClean="0">
                <a:solidFill>
                  <a:schemeClr val="bg1"/>
                </a:solidFill>
              </a:rPr>
              <a:t>patial weight</a:t>
            </a:r>
            <a:endParaRPr lang="en-US" sz="2400" dirty="0">
              <a:solidFill>
                <a:schemeClr val="bg1"/>
              </a:solidFill>
            </a:endParaRPr>
          </a:p>
        </p:txBody>
      </p:sp>
      <p:cxnSp>
        <p:nvCxnSpPr>
          <p:cNvPr id="413" name="Straight Arrow Connector 412"/>
          <p:cNvCxnSpPr/>
          <p:nvPr/>
        </p:nvCxnSpPr>
        <p:spPr>
          <a:xfrm flipV="1">
            <a:off x="7149699" y="3067189"/>
            <a:ext cx="0" cy="6767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4" name="TextBox 413"/>
          <p:cNvSpPr txBox="1"/>
          <p:nvPr/>
        </p:nvSpPr>
        <p:spPr>
          <a:xfrm>
            <a:off x="5906338" y="3791266"/>
            <a:ext cx="2598661" cy="830997"/>
          </a:xfrm>
          <a:prstGeom prst="rect">
            <a:avLst/>
          </a:prstGeom>
          <a:noFill/>
        </p:spPr>
        <p:txBody>
          <a:bodyPr wrap="none" rtlCol="0">
            <a:spAutoFit/>
          </a:bodyPr>
          <a:lstStyle/>
          <a:p>
            <a:pPr algn="ctr"/>
            <a:r>
              <a:rPr lang="en-US" sz="2400" dirty="0" smtClean="0">
                <a:solidFill>
                  <a:schemeClr val="bg1"/>
                </a:solidFill>
              </a:rPr>
              <a:t>Influence from</a:t>
            </a:r>
          </a:p>
          <a:p>
            <a:pPr algn="ctr"/>
            <a:r>
              <a:rPr lang="en-US" sz="2400" dirty="0">
                <a:solidFill>
                  <a:schemeClr val="bg1"/>
                </a:solidFill>
              </a:rPr>
              <a:t>i</a:t>
            </a:r>
            <a:r>
              <a:rPr lang="en-US" sz="2400" dirty="0" smtClean="0">
                <a:solidFill>
                  <a:schemeClr val="bg1"/>
                </a:solidFill>
              </a:rPr>
              <a:t>ntensity difference</a:t>
            </a:r>
            <a:endParaRPr lang="en-US" sz="2400" dirty="0">
              <a:solidFill>
                <a:schemeClr val="bg1"/>
              </a:solidFill>
            </a:endParaRPr>
          </a:p>
        </p:txBody>
      </p:sp>
      <p:sp>
        <p:nvSpPr>
          <p:cNvPr id="415" name="Rectangle 414"/>
          <p:cNvSpPr/>
          <p:nvPr/>
        </p:nvSpPr>
        <p:spPr>
          <a:xfrm>
            <a:off x="228601" y="2253282"/>
            <a:ext cx="800100" cy="857760"/>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16" name="Rectangle 415"/>
          <p:cNvSpPr/>
          <p:nvPr/>
        </p:nvSpPr>
        <p:spPr>
          <a:xfrm>
            <a:off x="1489905" y="2264315"/>
            <a:ext cx="800100" cy="857760"/>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17" name="Rectangle 416"/>
          <p:cNvSpPr/>
          <p:nvPr/>
        </p:nvSpPr>
        <p:spPr>
          <a:xfrm>
            <a:off x="2723933" y="2236031"/>
            <a:ext cx="800100" cy="857760"/>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18" name="Rectangle 417"/>
          <p:cNvSpPr/>
          <p:nvPr/>
        </p:nvSpPr>
        <p:spPr>
          <a:xfrm>
            <a:off x="3524032" y="2228255"/>
            <a:ext cx="2419567" cy="857760"/>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19" name="Rectangle 418"/>
          <p:cNvSpPr/>
          <p:nvPr/>
        </p:nvSpPr>
        <p:spPr>
          <a:xfrm>
            <a:off x="5939915" y="2222565"/>
            <a:ext cx="2419567" cy="857760"/>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40760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500"/>
                                        <p:tgtEl>
                                          <p:spTgt spid="32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5"/>
                                        </p:tgtEl>
                                        <p:attrNameLst>
                                          <p:attrName>style.visibility</p:attrName>
                                        </p:attrNameLst>
                                      </p:cBhvr>
                                      <p:to>
                                        <p:strVal val="visible"/>
                                      </p:to>
                                    </p:set>
                                    <p:animEffect transition="in" filter="fade">
                                      <p:cBhvr>
                                        <p:cTn id="17" dur="500"/>
                                        <p:tgtEl>
                                          <p:spTgt spid="4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15"/>
                                        </p:tgtEl>
                                      </p:cBhvr>
                                    </p:animEffect>
                                    <p:set>
                                      <p:cBhvr>
                                        <p:cTn id="28" dur="1" fill="hold">
                                          <p:stCondLst>
                                            <p:cond delay="499"/>
                                          </p:stCondLst>
                                        </p:cTn>
                                        <p:tgtEl>
                                          <p:spTgt spid="41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16"/>
                                        </p:tgtEl>
                                        <p:attrNameLst>
                                          <p:attrName>style.visibility</p:attrName>
                                        </p:attrNameLst>
                                      </p:cBhvr>
                                      <p:to>
                                        <p:strVal val="visible"/>
                                      </p:to>
                                    </p:set>
                                    <p:animEffect transition="in" filter="fade">
                                      <p:cBhvr>
                                        <p:cTn id="31" dur="500"/>
                                        <p:tgtEl>
                                          <p:spTgt spid="416"/>
                                        </p:tgtEl>
                                      </p:cBhvr>
                                    </p:animEffect>
                                  </p:childTnLst>
                                </p:cTn>
                              </p:par>
                              <p:par>
                                <p:cTn id="32" presetID="10" presetClass="entr" presetSubtype="0" fill="hold" nodeType="withEffect">
                                  <p:stCondLst>
                                    <p:cond delay="0"/>
                                  </p:stCondLst>
                                  <p:childTnLst>
                                    <p:set>
                                      <p:cBhvr>
                                        <p:cTn id="33" dur="1" fill="hold">
                                          <p:stCondLst>
                                            <p:cond delay="0"/>
                                          </p:stCondLst>
                                        </p:cTn>
                                        <p:tgtEl>
                                          <p:spTgt spid="306"/>
                                        </p:tgtEl>
                                        <p:attrNameLst>
                                          <p:attrName>style.visibility</p:attrName>
                                        </p:attrNameLst>
                                      </p:cBhvr>
                                      <p:to>
                                        <p:strVal val="visible"/>
                                      </p:to>
                                    </p:set>
                                    <p:animEffect transition="in" filter="fade">
                                      <p:cBhvr>
                                        <p:cTn id="34" dur="500"/>
                                        <p:tgtEl>
                                          <p:spTgt spid="30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5"/>
                                        </p:tgtEl>
                                        <p:attrNameLst>
                                          <p:attrName>style.visibility</p:attrName>
                                        </p:attrNameLst>
                                      </p:cBhvr>
                                      <p:to>
                                        <p:strVal val="visible"/>
                                      </p:to>
                                    </p:set>
                                    <p:animEffect transition="in" filter="fade">
                                      <p:cBhvr>
                                        <p:cTn id="37" dur="500"/>
                                        <p:tgtEl>
                                          <p:spTgt spid="30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7"/>
                                        </p:tgtEl>
                                        <p:attrNameLst>
                                          <p:attrName>style.visibility</p:attrName>
                                        </p:attrNameLst>
                                      </p:cBhvr>
                                      <p:to>
                                        <p:strVal val="visible"/>
                                      </p:to>
                                    </p:set>
                                    <p:animEffect transition="in" filter="fade">
                                      <p:cBhvr>
                                        <p:cTn id="42" dur="500"/>
                                        <p:tgtEl>
                                          <p:spTgt spid="4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9"/>
                                        </p:tgtEl>
                                        <p:attrNameLst>
                                          <p:attrName>style.visibility</p:attrName>
                                        </p:attrNameLst>
                                      </p:cBhvr>
                                      <p:to>
                                        <p:strVal val="visible"/>
                                      </p:to>
                                    </p:set>
                                    <p:animEffect transition="in" filter="fade">
                                      <p:cBhvr>
                                        <p:cTn id="45" dur="500"/>
                                        <p:tgtEl>
                                          <p:spTgt spid="309"/>
                                        </p:tgtEl>
                                      </p:cBhvr>
                                    </p:animEffect>
                                  </p:childTnLst>
                                </p:cTn>
                              </p:par>
                              <p:par>
                                <p:cTn id="46" presetID="10" presetClass="exit" presetSubtype="0" fill="hold" grpId="1" nodeType="withEffect">
                                  <p:stCondLst>
                                    <p:cond delay="0"/>
                                  </p:stCondLst>
                                  <p:childTnLst>
                                    <p:animEffect transition="out" filter="fade">
                                      <p:cBhvr>
                                        <p:cTn id="47" dur="500"/>
                                        <p:tgtEl>
                                          <p:spTgt spid="416"/>
                                        </p:tgtEl>
                                      </p:cBhvr>
                                    </p:animEffect>
                                    <p:set>
                                      <p:cBhvr>
                                        <p:cTn id="48" dur="1" fill="hold">
                                          <p:stCondLst>
                                            <p:cond delay="499"/>
                                          </p:stCondLst>
                                        </p:cTn>
                                        <p:tgtEl>
                                          <p:spTgt spid="4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19"/>
                                        </p:tgtEl>
                                        <p:attrNameLst>
                                          <p:attrName>style.visibility</p:attrName>
                                        </p:attrNameLst>
                                      </p:cBhvr>
                                      <p:to>
                                        <p:strVal val="visible"/>
                                      </p:to>
                                    </p:set>
                                    <p:animEffect transition="in" filter="fade">
                                      <p:cBhvr>
                                        <p:cTn id="53" dur="500"/>
                                        <p:tgtEl>
                                          <p:spTgt spid="419"/>
                                        </p:tgtEl>
                                      </p:cBhvr>
                                    </p:animEffect>
                                  </p:childTnLst>
                                </p:cTn>
                              </p:par>
                              <p:par>
                                <p:cTn id="54" presetID="10" presetClass="entr" presetSubtype="0" fill="hold" nodeType="withEffect">
                                  <p:stCondLst>
                                    <p:cond delay="0"/>
                                  </p:stCondLst>
                                  <p:childTnLst>
                                    <p:set>
                                      <p:cBhvr>
                                        <p:cTn id="55" dur="1" fill="hold">
                                          <p:stCondLst>
                                            <p:cond delay="0"/>
                                          </p:stCondLst>
                                        </p:cTn>
                                        <p:tgtEl>
                                          <p:spTgt spid="413"/>
                                        </p:tgtEl>
                                        <p:attrNameLst>
                                          <p:attrName>style.visibility</p:attrName>
                                        </p:attrNameLst>
                                      </p:cBhvr>
                                      <p:to>
                                        <p:strVal val="visible"/>
                                      </p:to>
                                    </p:set>
                                    <p:animEffect transition="in" filter="fade">
                                      <p:cBhvr>
                                        <p:cTn id="56" dur="500"/>
                                        <p:tgtEl>
                                          <p:spTgt spid="4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14"/>
                                        </p:tgtEl>
                                        <p:attrNameLst>
                                          <p:attrName>style.visibility</p:attrName>
                                        </p:attrNameLst>
                                      </p:cBhvr>
                                      <p:to>
                                        <p:strVal val="visible"/>
                                      </p:to>
                                    </p:set>
                                    <p:animEffect transition="in" filter="fade">
                                      <p:cBhvr>
                                        <p:cTn id="59" dur="500"/>
                                        <p:tgtEl>
                                          <p:spTgt spid="414"/>
                                        </p:tgtEl>
                                      </p:cBhvr>
                                    </p:animEffect>
                                  </p:childTnLst>
                                </p:cTn>
                              </p:par>
                              <p:par>
                                <p:cTn id="60" presetID="10" presetClass="exit" presetSubtype="0" fill="hold" grpId="1" nodeType="withEffect">
                                  <p:stCondLst>
                                    <p:cond delay="0"/>
                                  </p:stCondLst>
                                  <p:childTnLst>
                                    <p:animEffect transition="out" filter="fade">
                                      <p:cBhvr>
                                        <p:cTn id="61" dur="500"/>
                                        <p:tgtEl>
                                          <p:spTgt spid="417"/>
                                        </p:tgtEl>
                                      </p:cBhvr>
                                    </p:animEffect>
                                    <p:set>
                                      <p:cBhvr>
                                        <p:cTn id="62" dur="1" fill="hold">
                                          <p:stCondLst>
                                            <p:cond delay="499"/>
                                          </p:stCondLst>
                                        </p:cTn>
                                        <p:tgtEl>
                                          <p:spTgt spid="4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8"/>
                                        </p:tgtEl>
                                        <p:attrNameLst>
                                          <p:attrName>style.visibility</p:attrName>
                                        </p:attrNameLst>
                                      </p:cBhvr>
                                      <p:to>
                                        <p:strVal val="visible"/>
                                      </p:to>
                                    </p:set>
                                    <p:animEffect transition="in" filter="fade">
                                      <p:cBhvr>
                                        <p:cTn id="67" dur="500"/>
                                        <p:tgtEl>
                                          <p:spTgt spid="418"/>
                                        </p:tgtEl>
                                      </p:cBhvr>
                                    </p:animEffect>
                                  </p:childTnLst>
                                </p:cTn>
                              </p:par>
                              <p:par>
                                <p:cTn id="68" presetID="10" presetClass="entr" presetSubtype="0" fill="hold" nodeType="withEffect">
                                  <p:stCondLst>
                                    <p:cond delay="0"/>
                                  </p:stCondLst>
                                  <p:childTnLst>
                                    <p:set>
                                      <p:cBhvr>
                                        <p:cTn id="69" dur="1" fill="hold">
                                          <p:stCondLst>
                                            <p:cond delay="0"/>
                                          </p:stCondLst>
                                        </p:cTn>
                                        <p:tgtEl>
                                          <p:spTgt spid="308"/>
                                        </p:tgtEl>
                                        <p:attrNameLst>
                                          <p:attrName>style.visibility</p:attrName>
                                        </p:attrNameLst>
                                      </p:cBhvr>
                                      <p:to>
                                        <p:strVal val="visible"/>
                                      </p:to>
                                    </p:set>
                                    <p:animEffect transition="in" filter="fade">
                                      <p:cBhvr>
                                        <p:cTn id="70" dur="500"/>
                                        <p:tgtEl>
                                          <p:spTgt spid="30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11"/>
                                        </p:tgtEl>
                                        <p:attrNameLst>
                                          <p:attrName>style.visibility</p:attrName>
                                        </p:attrNameLst>
                                      </p:cBhvr>
                                      <p:to>
                                        <p:strVal val="visible"/>
                                      </p:to>
                                    </p:set>
                                    <p:animEffect transition="in" filter="fade">
                                      <p:cBhvr>
                                        <p:cTn id="73" dur="500"/>
                                        <p:tgtEl>
                                          <p:spTgt spid="411"/>
                                        </p:tgtEl>
                                      </p:cBhvr>
                                    </p:animEffect>
                                  </p:childTnLst>
                                </p:cTn>
                              </p:par>
                              <p:par>
                                <p:cTn id="74" presetID="10" presetClass="exit" presetSubtype="0" fill="hold" grpId="1" nodeType="withEffect">
                                  <p:stCondLst>
                                    <p:cond delay="0"/>
                                  </p:stCondLst>
                                  <p:childTnLst>
                                    <p:animEffect transition="out" filter="fade">
                                      <p:cBhvr>
                                        <p:cTn id="75" dur="500"/>
                                        <p:tgtEl>
                                          <p:spTgt spid="419"/>
                                        </p:tgtEl>
                                      </p:cBhvr>
                                    </p:animEffect>
                                    <p:set>
                                      <p:cBhvr>
                                        <p:cTn id="76" dur="1" fill="hold">
                                          <p:stCondLst>
                                            <p:cond delay="499"/>
                                          </p:stCondLst>
                                        </p:cTn>
                                        <p:tgtEl>
                                          <p:spTgt spid="4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p:bldP spid="383" grpId="0" animBg="1"/>
      <p:bldP spid="384" grpId="0" animBg="1"/>
      <p:bldP spid="6" grpId="0"/>
      <p:bldP spid="305" grpId="0"/>
      <p:bldP spid="309" grpId="0"/>
      <p:bldP spid="411" grpId="0"/>
      <p:bldP spid="414" grpId="0"/>
      <p:bldP spid="415" grpId="0" animBg="1"/>
      <p:bldP spid="415" grpId="1" animBg="1"/>
      <p:bldP spid="416" grpId="0" animBg="1"/>
      <p:bldP spid="416" grpId="1" animBg="1"/>
      <p:bldP spid="417" grpId="0" animBg="1"/>
      <p:bldP spid="417" grpId="1" animBg="1"/>
      <p:bldP spid="418" grpId="0" animBg="1"/>
      <p:bldP spid="419" grpId="0" animBg="1"/>
      <p:bldP spid="4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Why is it slow?</a:t>
            </a:r>
            <a:endParaRPr lang="en-US" dirty="0">
              <a:solidFill>
                <a:schemeClr val="bg1"/>
              </a:solidFill>
            </a:endParaRPr>
          </a:p>
        </p:txBody>
      </p:sp>
      <p:sp>
        <p:nvSpPr>
          <p:cNvPr id="8" name="Right Arrow 7"/>
          <p:cNvSpPr/>
          <p:nvPr/>
        </p:nvSpPr>
        <p:spPr>
          <a:xfrm rot="5400000">
            <a:off x="4329585" y="1306692"/>
            <a:ext cx="408479" cy="738187"/>
          </a:xfrm>
          <a:prstGeom prst="rightArrow">
            <a:avLst>
              <a:gd name="adj1" fmla="val 67021"/>
              <a:gd name="adj2" fmla="val 5000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cxnSp>
        <p:nvCxnSpPr>
          <p:cNvPr id="9" name="Straight Arrow Connector 8"/>
          <p:cNvCxnSpPr/>
          <p:nvPr/>
        </p:nvCxnSpPr>
        <p:spPr>
          <a:xfrm flipV="1">
            <a:off x="7137400" y="2952750"/>
            <a:ext cx="558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81985" y="3615750"/>
            <a:ext cx="2479718" cy="584775"/>
          </a:xfrm>
          <a:prstGeom prst="rect">
            <a:avLst/>
          </a:prstGeom>
          <a:noFill/>
        </p:spPr>
        <p:txBody>
          <a:bodyPr wrap="none" rtlCol="0">
            <a:spAutoFit/>
          </a:bodyPr>
          <a:lstStyle/>
          <a:p>
            <a:pPr algn="ctr"/>
            <a:r>
              <a:rPr lang="en-US" sz="3200" dirty="0" smtClean="0">
                <a:solidFill>
                  <a:schemeClr val="bg1"/>
                </a:solidFill>
              </a:rPr>
              <a:t>For each pixel</a:t>
            </a:r>
            <a:endParaRPr lang="en-US" sz="3200" dirty="0">
              <a:solidFill>
                <a:schemeClr val="bg1"/>
              </a:solidFill>
            </a:endParaRPr>
          </a:p>
        </p:txBody>
      </p:sp>
      <p:sp>
        <p:nvSpPr>
          <p:cNvPr id="16" name="Rectangle 15"/>
          <p:cNvSpPr/>
          <p:nvPr/>
        </p:nvSpPr>
        <p:spPr>
          <a:xfrm>
            <a:off x="5869908" y="2296157"/>
            <a:ext cx="2664492" cy="80899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19" name="Straight Arrow Connector 18"/>
          <p:cNvCxnSpPr/>
          <p:nvPr/>
        </p:nvCxnSpPr>
        <p:spPr>
          <a:xfrm flipV="1">
            <a:off x="2667000" y="3105150"/>
            <a:ext cx="533400" cy="51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27316" y="3615750"/>
            <a:ext cx="4162486" cy="584775"/>
          </a:xfrm>
          <a:prstGeom prst="rect">
            <a:avLst/>
          </a:prstGeom>
          <a:noFill/>
        </p:spPr>
        <p:txBody>
          <a:bodyPr wrap="none" rtlCol="0">
            <a:spAutoFit/>
          </a:bodyPr>
          <a:lstStyle/>
          <a:p>
            <a:pPr algn="ctr"/>
            <a:r>
              <a:rPr lang="en-US" sz="3200" dirty="0" smtClean="0">
                <a:solidFill>
                  <a:schemeClr val="bg1"/>
                </a:solidFill>
              </a:rPr>
              <a:t>For each  neighborhood</a:t>
            </a:r>
            <a:endParaRPr lang="en-US" sz="3200" dirty="0">
              <a:solidFill>
                <a:schemeClr val="bg1"/>
              </a:solidFill>
            </a:endParaRPr>
          </a:p>
        </p:txBody>
      </p:sp>
      <p:sp>
        <p:nvSpPr>
          <p:cNvPr id="27" name="Rectangle 26"/>
          <p:cNvSpPr/>
          <p:nvPr/>
        </p:nvSpPr>
        <p:spPr>
          <a:xfrm>
            <a:off x="2057400" y="881152"/>
            <a:ext cx="1600201" cy="6237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498442" y="4200525"/>
            <a:ext cx="8387937" cy="923330"/>
          </a:xfrm>
          <a:prstGeom prst="rect">
            <a:avLst/>
          </a:prstGeom>
          <a:noFill/>
        </p:spPr>
        <p:txBody>
          <a:bodyPr wrap="none" rtlCol="0">
            <a:spAutoFit/>
          </a:bodyPr>
          <a:lstStyle/>
          <a:p>
            <a:pPr marL="571500" indent="-571500">
              <a:buFont typeface="Wingdings" panose="05000000000000000000" pitchFamily="2" charset="2"/>
              <a:buChar char="Ø"/>
            </a:pPr>
            <a:r>
              <a:rPr lang="en-US" sz="4000" b="1" dirty="0" smtClean="0">
                <a:solidFill>
                  <a:schemeClr val="bg1"/>
                </a:solidFill>
              </a:rPr>
              <a:t>Computed </a:t>
            </a:r>
            <a:r>
              <a:rPr lang="en-US" sz="4000" b="1" dirty="0" smtClean="0">
                <a:solidFill>
                  <a:srgbClr val="FF0000"/>
                </a:solidFill>
              </a:rPr>
              <a:t>#neighborhood </a:t>
            </a:r>
            <a:r>
              <a:rPr lang="en-US" sz="5400" b="1" dirty="0" smtClean="0">
                <a:solidFill>
                  <a:srgbClr val="FF0000"/>
                </a:solidFill>
              </a:rPr>
              <a:t>x</a:t>
            </a:r>
            <a:r>
              <a:rPr lang="en-US" sz="4000" b="1" dirty="0" smtClean="0">
                <a:solidFill>
                  <a:srgbClr val="FF0000"/>
                </a:solidFill>
              </a:rPr>
              <a:t> #pixels</a:t>
            </a:r>
            <a:endParaRPr lang="en-US" sz="4000" b="1" dirty="0">
              <a:solidFill>
                <a:srgbClr val="FF0000"/>
              </a:solidFill>
            </a:endParaRPr>
          </a:p>
        </p:txBody>
      </p:sp>
      <mc:AlternateContent xmlns:mc="http://schemas.openxmlformats.org/markup-compatibility/2006" xmlns:a14="http://schemas.microsoft.com/office/drawing/2010/main">
        <mc:Choice Requires="a14">
          <p:sp>
            <p:nvSpPr>
              <p:cNvPr id="14" name="TextBox 13"/>
              <p:cNvSpPr txBox="1"/>
              <p:nvPr/>
            </p:nvSpPr>
            <p:spPr>
              <a:xfrm>
                <a:off x="607499" y="897891"/>
                <a:ext cx="3050102" cy="584775"/>
              </a:xfrm>
              <a:prstGeom prst="rect">
                <a:avLst/>
              </a:prstGeom>
              <a:noFill/>
            </p:spPr>
            <p:txBody>
              <a:bodyPr wrap="square" rtlCol="0">
                <a:spAutoFit/>
              </a:bodyPr>
              <a:lstStyle/>
              <a:p>
                <a:pPr algn="just"/>
                <a14:m>
                  <m:oMathPara xmlns:m="http://schemas.openxmlformats.org/officeDocument/2006/math">
                    <m:oMathParaPr>
                      <m:jc m:val="right"/>
                    </m:oMathParaPr>
                    <m:oMath xmlns:m="http://schemas.openxmlformats.org/officeDocument/2006/math">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𝑑</m:t>
                      </m:r>
                      <m:r>
                        <a:rPr lang="en-US" sz="3200" b="0" i="1" smtClean="0">
                          <a:solidFill>
                            <a:schemeClr val="bg1"/>
                          </a:solidFill>
                          <a:latin typeface="Cambria Math"/>
                        </a:rPr>
                        <m:t>(</m:t>
                      </m:r>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𝑔</m:t>
                      </m:r>
                      <m:r>
                        <a:rPr lang="en-US" sz="3200" b="0" i="1" smtClean="0">
                          <a:solidFill>
                            <a:schemeClr val="bg1"/>
                          </a:solidFill>
                          <a:latin typeface="Cambria Math"/>
                        </a:rPr>
                        <m:t>)</m:t>
                      </m:r>
                    </m:oMath>
                  </m:oMathPara>
                </a14:m>
                <a:endParaRPr lang="en-US" sz="2000" dirty="0">
                  <a:solidFill>
                    <a:schemeClr val="bg1"/>
                  </a:solidFill>
                </a:endParaRPr>
              </a:p>
            </p:txBody>
          </p:sp>
        </mc:Choice>
        <mc:Fallback xmlns="" xmlns:mv="urn:schemas-microsoft-com:mac:vml">
          <p:sp>
            <p:nvSpPr>
              <p:cNvPr id="14" name="TextBox 13"/>
              <p:cNvSpPr txBox="1">
                <a:spLocks noRot="1" noChangeAspect="1" noMove="1" noResize="1" noEditPoints="1" noAdjustHandles="1" noChangeArrowheads="1" noChangeShapeType="1" noTextEdit="1"/>
              </p:cNvSpPr>
              <p:nvPr/>
            </p:nvSpPr>
            <p:spPr>
              <a:xfrm>
                <a:off x="607499" y="897891"/>
                <a:ext cx="3050102" cy="58477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380409" y="966703"/>
                <a:ext cx="24484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bg1"/>
                          </a:solidFill>
                          <a:latin typeface="Cambria Math"/>
                        </a:rPr>
                        <m:t>𝐼</m:t>
                      </m:r>
                      <m:r>
                        <a:rPr lang="en-US" sz="2800" b="0" i="1" smtClean="0">
                          <a:solidFill>
                            <a:schemeClr val="bg1"/>
                          </a:solidFill>
                          <a:latin typeface="Cambria Math"/>
                        </a:rPr>
                        <m:t>→</m:t>
                      </m:r>
                      <m:r>
                        <a:rPr lang="en-US" sz="2800" b="0" i="1" smtClean="0">
                          <a:solidFill>
                            <a:schemeClr val="bg1"/>
                          </a:solidFill>
                          <a:latin typeface="Cambria Math"/>
                        </a:rPr>
                        <m:t>𝐼</m:t>
                      </m:r>
                      <m:r>
                        <a:rPr lang="en-US" sz="2800" b="0" i="1" smtClean="0">
                          <a:solidFill>
                            <a:schemeClr val="bg1"/>
                          </a:solidFill>
                          <a:latin typeface="Cambria Math"/>
                        </a:rPr>
                        <m:t>−</m:t>
                      </m:r>
                      <m:sSub>
                        <m:sSubPr>
                          <m:ctrlPr>
                            <a:rPr lang="en-US" sz="2800" b="0" i="1" smtClean="0">
                              <a:solidFill>
                                <a:schemeClr val="bg1"/>
                              </a:solidFill>
                              <a:latin typeface="Cambria Math"/>
                            </a:rPr>
                          </m:ctrlPr>
                        </m:sSubPr>
                        <m:e>
                          <m:r>
                            <a:rPr lang="en-US" sz="2800" b="0" i="1" smtClean="0">
                              <a:solidFill>
                                <a:schemeClr val="bg1"/>
                              </a:solidFill>
                              <a:latin typeface="Cambria Math"/>
                            </a:rPr>
                            <m:t>𝐺</m:t>
                          </m:r>
                        </m:e>
                        <m:sub>
                          <m:r>
                            <a:rPr lang="en-US" sz="2800" b="0" i="1" smtClean="0">
                              <a:solidFill>
                                <a:schemeClr val="bg1"/>
                              </a:solidFill>
                              <a:latin typeface="Cambria Math"/>
                            </a:rPr>
                            <m:t>𝜎</m:t>
                          </m:r>
                        </m:sub>
                      </m:sSub>
                      <m:r>
                        <a:rPr lang="en-US" sz="2800" b="0" i="1" smtClean="0">
                          <a:solidFill>
                            <a:schemeClr val="bg1"/>
                          </a:solidFill>
                          <a:latin typeface="Cambria Math"/>
                        </a:rPr>
                        <m:t>∗</m:t>
                      </m:r>
                      <m:r>
                        <a:rPr lang="en-US" sz="2800" b="0" i="1" smtClean="0">
                          <a:solidFill>
                            <a:schemeClr val="bg1"/>
                          </a:solidFill>
                          <a:latin typeface="Cambria Math"/>
                        </a:rPr>
                        <m:t>𝐼</m:t>
                      </m:r>
                      <m:r>
                        <a:rPr lang="en-US" sz="2800" b="0" i="1" smtClean="0">
                          <a:solidFill>
                            <a:schemeClr val="bg1"/>
                          </a:solidFill>
                          <a:latin typeface="Cambria Math"/>
                        </a:rPr>
                        <m:t> </m:t>
                      </m:r>
                    </m:oMath>
                  </m:oMathPara>
                </a14:m>
                <a:endParaRPr lang="en-US" sz="2800" dirty="0">
                  <a:solidFill>
                    <a:schemeClr val="bg1"/>
                  </a:solidFill>
                </a:endParaRPr>
              </a:p>
            </p:txBody>
          </p:sp>
        </mc:Choice>
        <mc:Fallback xmlns="" xmlns:mv="urn:schemas-microsoft-com:mac:vml">
          <p:sp>
            <p:nvSpPr>
              <p:cNvPr id="15" name="TextBox 14"/>
              <p:cNvSpPr txBox="1">
                <a:spLocks noRot="1" noChangeAspect="1" noMove="1" noResize="1" noEditPoints="1" noAdjustHandles="1" noChangeArrowheads="1" noChangeShapeType="1" noTextEdit="1"/>
              </p:cNvSpPr>
              <p:nvPr/>
            </p:nvSpPr>
            <p:spPr>
              <a:xfrm>
                <a:off x="5380409" y="966703"/>
                <a:ext cx="2448427" cy="523220"/>
              </a:xfrm>
              <a:prstGeom prst="rect">
                <a:avLst/>
              </a:prstGeom>
              <a:blipFill rotWithShape="1">
                <a:blip r:embed="rId4"/>
                <a:stretch>
                  <a:fillRect/>
                </a:stretch>
              </a:blipFill>
            </p:spPr>
            <p:txBody>
              <a:bodyPr/>
              <a:lstStyle/>
              <a:p>
                <a:r>
                  <a:rPr lang="en-US">
                    <a:noFill/>
                  </a:rPr>
                  <a:t> </a:t>
                </a:r>
              </a:p>
            </p:txBody>
          </p:sp>
        </mc:Fallback>
      </mc:AlternateContent>
      <p:sp>
        <p:nvSpPr>
          <p:cNvPr id="17" name="Right Arrow 16"/>
          <p:cNvSpPr/>
          <p:nvPr/>
        </p:nvSpPr>
        <p:spPr>
          <a:xfrm rot="5400000">
            <a:off x="4379667" y="1459092"/>
            <a:ext cx="408479" cy="738187"/>
          </a:xfrm>
          <a:prstGeom prst="rightArrow">
            <a:avLst>
              <a:gd name="adj1" fmla="val 67021"/>
              <a:gd name="adj2"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8" name="TextBox 17"/>
              <p:cNvSpPr txBox="1"/>
              <p:nvPr/>
            </p:nvSpPr>
            <p:spPr>
              <a:xfrm>
                <a:off x="228600" y="2264315"/>
                <a:ext cx="8694688" cy="821700"/>
              </a:xfrm>
              <a:prstGeom prst="rect">
                <a:avLst/>
              </a:prstGeom>
              <a:noFill/>
            </p:spPr>
            <p:txBody>
              <a:bodyPr wrap="none" rtlCol="0">
                <a:spAutoFit/>
              </a:bodyPr>
              <a:lstStyle/>
              <a:p>
                <a14:m>
                  <m:oMath xmlns:m="http://schemas.openxmlformats.org/officeDocument/2006/math">
                    <m:sSub>
                      <m:sSubPr>
                        <m:ctrlPr>
                          <a:rPr lang="en-US" sz="4400" b="0" i="1" smtClean="0">
                            <a:solidFill>
                              <a:schemeClr val="bg1"/>
                            </a:solidFill>
                            <a:latin typeface="Cambria Math"/>
                          </a:rPr>
                        </m:ctrlPr>
                      </m:sSubPr>
                      <m:e>
                        <m:r>
                          <a:rPr lang="en-US" sz="4400" b="0" i="1" smtClean="0">
                            <a:solidFill>
                              <a:schemeClr val="bg1"/>
                            </a:solidFill>
                            <a:latin typeface="Cambria Math"/>
                          </a:rPr>
                          <m:t>𝑂</m:t>
                        </m:r>
                      </m:e>
                      <m:sub>
                        <m:r>
                          <a:rPr lang="en-US" sz="4400" b="0" i="1" smtClean="0">
                            <a:solidFill>
                              <a:schemeClr val="bg1"/>
                            </a:solidFill>
                            <a:latin typeface="Cambria Math"/>
                          </a:rPr>
                          <m:t>𝑝</m:t>
                        </m:r>
                      </m:sub>
                    </m:sSub>
                    <m:r>
                      <a:rPr lang="en-US" sz="4400" b="0" i="1" smtClean="0">
                        <a:solidFill>
                          <a:schemeClr val="bg1"/>
                        </a:solidFill>
                        <a:latin typeface="Cambria Math"/>
                      </a:rPr>
                      <m:t>=</m:t>
                    </m:r>
                    <m:sSub>
                      <m:sSubPr>
                        <m:ctrlPr>
                          <a:rPr lang="en-US" sz="4400" b="0" i="1" smtClean="0">
                            <a:solidFill>
                              <a:schemeClr val="bg1"/>
                            </a:solidFill>
                            <a:latin typeface="Cambria Math"/>
                          </a:rPr>
                        </m:ctrlPr>
                      </m:sSubPr>
                      <m:e>
                        <m:r>
                          <a:rPr lang="en-US" sz="4400" b="0" i="1" smtClean="0">
                            <a:solidFill>
                              <a:schemeClr val="bg1"/>
                            </a:solidFill>
                            <a:latin typeface="Cambria Math"/>
                          </a:rPr>
                          <m:t>𝐼</m:t>
                        </m:r>
                      </m:e>
                      <m:sub>
                        <m:r>
                          <a:rPr lang="en-US" sz="4400" b="0" i="1" smtClean="0">
                            <a:solidFill>
                              <a:schemeClr val="bg1"/>
                            </a:solidFill>
                            <a:latin typeface="Cambria Math"/>
                          </a:rPr>
                          <m:t>𝑝</m:t>
                        </m:r>
                      </m:sub>
                    </m:sSub>
                    <m:r>
                      <a:rPr lang="en-US" sz="4400" b="0" i="1" smtClean="0">
                        <a:solidFill>
                          <a:schemeClr val="bg1"/>
                        </a:solidFill>
                        <a:latin typeface="Cambria Math"/>
                      </a:rPr>
                      <m:t>+</m:t>
                    </m:r>
                    <m:nary>
                      <m:naryPr>
                        <m:chr m:val="∑"/>
                        <m:supHide m:val="on"/>
                        <m:ctrlPr>
                          <a:rPr lang="en-US" sz="4400" b="0" i="1" smtClean="0">
                            <a:solidFill>
                              <a:schemeClr val="bg1"/>
                            </a:solidFill>
                            <a:latin typeface="Cambria Math"/>
                          </a:rPr>
                        </m:ctrlPr>
                      </m:naryPr>
                      <m:sub>
                        <m:r>
                          <m:rPr>
                            <m:brk m:alnAt="7"/>
                          </m:rPr>
                          <a:rPr lang="en-US" sz="4400" b="0" i="1" smtClean="0">
                            <a:solidFill>
                              <a:schemeClr val="bg1"/>
                            </a:solidFill>
                            <a:latin typeface="Cambria Math"/>
                          </a:rPr>
                          <m:t>𝑞</m:t>
                        </m:r>
                      </m:sub>
                      <m:sup/>
                      <m:e>
                        <m:sSub>
                          <m:sSubPr>
                            <m:ctrlPr>
                              <a:rPr lang="en-US" sz="4400" b="0" i="1" smtClean="0">
                                <a:solidFill>
                                  <a:schemeClr val="bg1"/>
                                </a:solidFill>
                                <a:latin typeface="Cambria Math"/>
                              </a:rPr>
                            </m:ctrlPr>
                          </m:sSubPr>
                          <m:e>
                            <m:r>
                              <a:rPr lang="en-US" sz="4400" b="0" i="1" smtClean="0">
                                <a:solidFill>
                                  <a:schemeClr val="bg1"/>
                                </a:solidFill>
                                <a:latin typeface="Cambria Math"/>
                              </a:rPr>
                              <m:t>𝐺</m:t>
                            </m:r>
                          </m:e>
                          <m:sub>
                            <m:r>
                              <a:rPr lang="en-US" sz="4400" b="0" i="1" smtClean="0">
                                <a:solidFill>
                                  <a:schemeClr val="bg1"/>
                                </a:solidFill>
                                <a:latin typeface="Cambria Math"/>
                              </a:rPr>
                              <m:t>𝜎</m:t>
                            </m:r>
                          </m:sub>
                        </m:sSub>
                        <m:d>
                          <m:dPr>
                            <m:ctrlPr>
                              <a:rPr lang="en-US" sz="4400" b="0" i="1" smtClean="0">
                                <a:solidFill>
                                  <a:schemeClr val="bg1"/>
                                </a:solidFill>
                                <a:latin typeface="Cambria Math"/>
                              </a:rPr>
                            </m:ctrlPr>
                          </m:dPr>
                          <m:e>
                            <m:r>
                              <a:rPr lang="en-US" sz="4400" b="0" i="1" smtClean="0">
                                <a:solidFill>
                                  <a:schemeClr val="bg1"/>
                                </a:solidFill>
                                <a:latin typeface="Cambria Math"/>
                              </a:rPr>
                              <m:t>𝑞</m:t>
                            </m:r>
                            <m:r>
                              <a:rPr lang="en-US" sz="4400" b="0" i="1" smtClean="0">
                                <a:solidFill>
                                  <a:schemeClr val="bg1"/>
                                </a:solidFill>
                                <a:latin typeface="Cambria Math"/>
                              </a:rPr>
                              <m:t>−</m:t>
                            </m:r>
                            <m:r>
                              <a:rPr lang="en-US" sz="4400" b="0" i="1" smtClean="0">
                                <a:solidFill>
                                  <a:schemeClr val="bg1"/>
                                </a:solidFill>
                                <a:latin typeface="Cambria Math"/>
                              </a:rPr>
                              <m:t>𝑝</m:t>
                            </m:r>
                          </m:e>
                        </m:d>
                        <m:r>
                          <a:rPr lang="en-US" sz="4400" b="0" i="1" smtClean="0">
                            <a:solidFill>
                              <a:schemeClr val="bg1"/>
                            </a:solidFill>
                            <a:latin typeface="Cambria Math"/>
                          </a:rPr>
                          <m:t>𝑑</m:t>
                        </m:r>
                        <m:r>
                          <a:rPr lang="en-US" sz="4400" b="0" i="1" smtClean="0">
                            <a:solidFill>
                              <a:schemeClr val="bg1"/>
                            </a:solidFill>
                            <a:latin typeface="Cambria Math"/>
                          </a:rPr>
                          <m:t>(</m:t>
                        </m:r>
                        <m:sSub>
                          <m:sSubPr>
                            <m:ctrlPr>
                              <a:rPr lang="en-US" sz="4400" b="0" i="1" smtClean="0">
                                <a:solidFill>
                                  <a:schemeClr val="bg1"/>
                                </a:solidFill>
                                <a:latin typeface="Cambria Math"/>
                              </a:rPr>
                            </m:ctrlPr>
                          </m:sSubPr>
                          <m:e>
                            <m:r>
                              <a:rPr lang="en-US" sz="4400" b="0" i="1" smtClean="0">
                                <a:solidFill>
                                  <a:schemeClr val="bg1"/>
                                </a:solidFill>
                                <a:latin typeface="Cambria Math"/>
                              </a:rPr>
                              <m:t>𝐼</m:t>
                            </m:r>
                          </m:e>
                          <m:sub>
                            <m:r>
                              <a:rPr lang="en-US" sz="4400" b="0" i="1" smtClean="0">
                                <a:solidFill>
                                  <a:schemeClr val="bg1"/>
                                </a:solidFill>
                                <a:latin typeface="Cambria Math"/>
                              </a:rPr>
                              <m:t>𝑞</m:t>
                            </m:r>
                          </m:sub>
                        </m:sSub>
                        <m:r>
                          <a:rPr lang="en-US" sz="4400" b="0" i="1" smtClean="0">
                            <a:solidFill>
                              <a:schemeClr val="bg1"/>
                            </a:solidFill>
                            <a:latin typeface="Cambria Math"/>
                          </a:rPr>
                          <m:t>−</m:t>
                        </m:r>
                        <m:sSub>
                          <m:sSubPr>
                            <m:ctrlPr>
                              <a:rPr lang="en-US" sz="4400" b="0" i="1" smtClean="0">
                                <a:solidFill>
                                  <a:schemeClr val="bg1"/>
                                </a:solidFill>
                                <a:latin typeface="Cambria Math"/>
                              </a:rPr>
                            </m:ctrlPr>
                          </m:sSubPr>
                          <m:e>
                            <m:r>
                              <a:rPr lang="en-US" sz="4400" b="0" i="1" smtClean="0">
                                <a:solidFill>
                                  <a:schemeClr val="bg1"/>
                                </a:solidFill>
                                <a:latin typeface="Cambria Math"/>
                              </a:rPr>
                              <m:t>𝐼</m:t>
                            </m:r>
                          </m:e>
                          <m:sub>
                            <m:r>
                              <a:rPr lang="en-US" sz="4400" b="0" i="1" smtClean="0">
                                <a:solidFill>
                                  <a:schemeClr val="bg1"/>
                                </a:solidFill>
                                <a:latin typeface="Cambria Math"/>
                              </a:rPr>
                              <m:t>𝑝</m:t>
                            </m:r>
                          </m:sub>
                        </m:sSub>
                        <m:r>
                          <a:rPr lang="en-US" sz="4400" b="0" i="1" smtClean="0">
                            <a:solidFill>
                              <a:schemeClr val="bg1"/>
                            </a:solidFill>
                            <a:latin typeface="Cambria Math"/>
                          </a:rPr>
                          <m:t>)</m:t>
                        </m:r>
                      </m:e>
                    </m:nary>
                  </m:oMath>
                </a14:m>
                <a:r>
                  <a:rPr lang="en-US" sz="4400" dirty="0" smtClean="0">
                    <a:solidFill>
                      <a:schemeClr val="bg1"/>
                    </a:solidFill>
                  </a:rPr>
                  <a:t> </a:t>
                </a:r>
                <a:endParaRPr lang="en-US" sz="4400" dirty="0">
                  <a:solidFill>
                    <a:schemeClr val="bg1"/>
                  </a:solidFill>
                </a:endParaRPr>
              </a:p>
            </p:txBody>
          </p:sp>
        </mc:Choice>
        <mc:Fallback xmlns="" xmlns:mv="urn:schemas-microsoft-com:mac:vml">
          <p:sp>
            <p:nvSpPr>
              <p:cNvPr id="18" name="TextBox 17"/>
              <p:cNvSpPr txBox="1">
                <a:spLocks noRot="1" noChangeAspect="1" noMove="1" noResize="1" noEditPoints="1" noAdjustHandles="1" noChangeArrowheads="1" noChangeShapeType="1" noTextEdit="1"/>
              </p:cNvSpPr>
              <p:nvPr/>
            </p:nvSpPr>
            <p:spPr>
              <a:xfrm>
                <a:off x="228600" y="2264315"/>
                <a:ext cx="8694688" cy="821700"/>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952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6" grpId="0" animBg="1"/>
      <p:bldP spid="21" grpId="0"/>
      <p:bldP spid="27"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650866" y="1962150"/>
                <a:ext cx="8378825" cy="1384995"/>
              </a:xfrm>
              <a:prstGeom prst="rect">
                <a:avLst/>
              </a:prstGeom>
              <a:noFill/>
            </p:spPr>
            <p:txBody>
              <a:bodyPr wrap="square" rtlCol="0">
                <a:spAutoFit/>
              </a:bodyPr>
              <a:lstStyle/>
              <a:p>
                <a:r>
                  <a:rPr lang="en-US" sz="4000" u="sng" dirty="0" smtClean="0">
                    <a:solidFill>
                      <a:schemeClr val="bg1"/>
                    </a:solidFill>
                  </a:rPr>
                  <a:t>Idea:</a:t>
                </a:r>
                <a:r>
                  <a:rPr lang="en-US" sz="4000" dirty="0" smtClean="0">
                    <a:solidFill>
                      <a:schemeClr val="bg1"/>
                    </a:solidFill>
                  </a:rPr>
                  <a:t> </a:t>
                </a:r>
                <a:r>
                  <a:rPr lang="en-US" sz="3600" dirty="0" smtClean="0">
                    <a:solidFill>
                      <a:schemeClr val="bg1"/>
                    </a:solidFill>
                  </a:rPr>
                  <a:t>if </a:t>
                </a:r>
                <a14:m>
                  <m:oMath xmlns:m="http://schemas.openxmlformats.org/officeDocument/2006/math">
                    <m:r>
                      <a:rPr lang="en-US" sz="3600" b="0" i="1" smtClean="0">
                        <a:solidFill>
                          <a:schemeClr val="bg1"/>
                        </a:solidFill>
                        <a:latin typeface="Cambria Math"/>
                      </a:rPr>
                      <m:t>𝑔</m:t>
                    </m:r>
                  </m:oMath>
                </a14:m>
                <a:r>
                  <a:rPr lang="en-US" sz="3600" dirty="0" smtClean="0">
                    <a:solidFill>
                      <a:schemeClr val="bg1"/>
                    </a:solidFill>
                  </a:rPr>
                  <a:t> were</a:t>
                </a:r>
                <a:r>
                  <a:rPr lang="en-US" sz="3600" i="1" dirty="0" smtClean="0">
                    <a:solidFill>
                      <a:schemeClr val="bg1"/>
                    </a:solidFill>
                    <a:latin typeface="Arial" panose="020B0604020202020204" pitchFamily="34" charset="0"/>
                    <a:cs typeface="Arial" panose="020B0604020202020204" pitchFamily="34" charset="0"/>
                  </a:rPr>
                  <a:t> </a:t>
                </a:r>
                <a:r>
                  <a:rPr lang="en-US" sz="3600" dirty="0" smtClean="0">
                    <a:solidFill>
                      <a:schemeClr val="bg1"/>
                    </a:solidFill>
                  </a:rPr>
                  <a:t>constant, we would need to compute </a:t>
                </a:r>
                <a:r>
                  <a:rPr lang="en-US" sz="4400" dirty="0" smtClean="0">
                    <a:solidFill>
                      <a:schemeClr val="bg1"/>
                    </a:solidFill>
                    <a:latin typeface="Vijaya" panose="020B0604020202020204" pitchFamily="34" charset="0"/>
                    <a:cs typeface="Vijaya" panose="020B0604020202020204" pitchFamily="34" charset="0"/>
                  </a:rPr>
                  <a:t>d</a:t>
                </a:r>
                <a:r>
                  <a:rPr lang="en-US" sz="3600" dirty="0" smtClean="0">
                    <a:solidFill>
                      <a:schemeClr val="bg1"/>
                    </a:solidFill>
                  </a:rPr>
                  <a:t> only once per pixel</a:t>
                </a:r>
                <a:endParaRPr lang="en-US" sz="3600" i="1" u="sng" dirty="0">
                  <a:solidFill>
                    <a:schemeClr val="bg1"/>
                  </a:solidFill>
                  <a:latin typeface="Arial" panose="020B0604020202020204" pitchFamily="34" charset="0"/>
                  <a:cs typeface="Arial" panose="020B0604020202020204" pitchFamily="34" charset="0"/>
                </a:endParaRPr>
              </a:p>
            </p:txBody>
          </p:sp>
        </mc:Choice>
        <mc:Fallback xmlns="" xmlns:mv="urn:schemas-microsoft-com:mac:vml">
          <p:sp>
            <p:nvSpPr>
              <p:cNvPr id="5" name="TextBox 4"/>
              <p:cNvSpPr txBox="1">
                <a:spLocks noRot="1" noChangeAspect="1" noMove="1" noResize="1" noEditPoints="1" noAdjustHandles="1" noChangeArrowheads="1" noChangeShapeType="1" noTextEdit="1"/>
              </p:cNvSpPr>
              <p:nvPr/>
            </p:nvSpPr>
            <p:spPr>
              <a:xfrm>
                <a:off x="650866" y="1962150"/>
                <a:ext cx="8378825" cy="1384995"/>
              </a:xfrm>
              <a:prstGeom prst="rect">
                <a:avLst/>
              </a:prstGeom>
              <a:blipFill rotWithShape="1">
                <a:blip r:embed="rId3"/>
                <a:stretch>
                  <a:fillRect l="-2620" t="-7930" r="-2111" b="-20264"/>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solidFill>
                  <a:schemeClr val="bg1"/>
                </a:solidFill>
              </a:rPr>
              <a:t>Speed up</a:t>
            </a:r>
            <a:endParaRPr lang="en-US" dirty="0">
              <a:solidFill>
                <a:schemeClr val="bg1"/>
              </a:solidFill>
            </a:endParaRPr>
          </a:p>
        </p:txBody>
      </p:sp>
      <mc:AlternateContent xmlns:mc="http://schemas.openxmlformats.org/markup-compatibility/2006" xmlns:a14="http://schemas.microsoft.com/office/drawing/2010/main">
        <mc:Choice Requires="a14">
          <p:sp>
            <p:nvSpPr>
              <p:cNvPr id="8" name="TextBox 7"/>
              <p:cNvSpPr txBox="1"/>
              <p:nvPr/>
            </p:nvSpPr>
            <p:spPr>
              <a:xfrm>
                <a:off x="579542" y="3181350"/>
                <a:ext cx="8395760" cy="1323439"/>
              </a:xfrm>
              <a:prstGeom prst="rect">
                <a:avLst/>
              </a:prstGeom>
              <a:noFill/>
            </p:spPr>
            <p:txBody>
              <a:bodyPr wrap="none" rtlCol="0">
                <a:spAutoFit/>
              </a:bodyPr>
              <a:lstStyle/>
              <a:p>
                <a:pPr marL="285750" indent="-285750">
                  <a:buFont typeface="Wingdings" panose="05000000000000000000" pitchFamily="2" charset="2"/>
                  <a:buChar char="Ø"/>
                </a:pPr>
                <a:r>
                  <a:rPr lang="en-US" sz="3600" dirty="0" smtClean="0">
                    <a:solidFill>
                      <a:schemeClr val="bg1"/>
                    </a:solidFill>
                  </a:rPr>
                  <a:t>Compute</a:t>
                </a:r>
                <a:r>
                  <a:rPr lang="en-US" sz="3600" dirty="0">
                    <a:solidFill>
                      <a:schemeClr val="bg1"/>
                    </a:solidFill>
                  </a:rPr>
                  <a:t> </a:t>
                </a:r>
                <a:r>
                  <a:rPr lang="en-US" sz="4400" dirty="0" smtClean="0">
                    <a:solidFill>
                      <a:schemeClr val="bg1"/>
                    </a:solidFill>
                    <a:latin typeface="Vijaya" panose="020B0604020202020204" pitchFamily="34" charset="0"/>
                    <a:cs typeface="Vijaya" panose="020B0604020202020204" pitchFamily="34" charset="0"/>
                  </a:rPr>
                  <a:t>d</a:t>
                </a:r>
                <a:r>
                  <a:rPr lang="en-US" sz="3600" dirty="0" smtClean="0">
                    <a:solidFill>
                      <a:schemeClr val="bg1"/>
                    </a:solidFill>
                  </a:rPr>
                  <a:t> only for a small set of values </a:t>
                </a:r>
              </a:p>
              <a:p>
                <a:r>
                  <a:rPr lang="en-US" sz="3600" dirty="0">
                    <a:solidFill>
                      <a:schemeClr val="bg1"/>
                    </a:solidFill>
                  </a:rPr>
                  <a:t> </a:t>
                </a:r>
                <a:r>
                  <a:rPr lang="en-US" sz="3600" dirty="0" smtClean="0">
                    <a:solidFill>
                      <a:schemeClr val="bg1"/>
                    </a:solidFill>
                  </a:rPr>
                  <a:t>   of </a:t>
                </a:r>
                <a14:m>
                  <m:oMath xmlns:m="http://schemas.openxmlformats.org/officeDocument/2006/math">
                    <m:r>
                      <a:rPr lang="en-US" sz="3600" b="0" i="1" smtClean="0">
                        <a:solidFill>
                          <a:schemeClr val="bg1"/>
                        </a:solidFill>
                        <a:latin typeface="Cambria Math"/>
                      </a:rPr>
                      <m:t>𝑔</m:t>
                    </m:r>
                    <m:r>
                      <a:rPr lang="en-US" sz="3600" b="0" i="0" smtClean="0">
                        <a:solidFill>
                          <a:schemeClr val="bg1"/>
                        </a:solidFill>
                        <a:latin typeface="Cambria Math"/>
                      </a:rPr>
                      <m:t> </m:t>
                    </m:r>
                  </m:oMath>
                </a14:m>
                <a:r>
                  <a:rPr lang="en-US" sz="3600" dirty="0" smtClean="0">
                    <a:solidFill>
                      <a:schemeClr val="bg1"/>
                    </a:solidFill>
                  </a:rPr>
                  <a:t>and interpolate</a:t>
                </a:r>
                <a:endParaRPr lang="en-US" sz="3600" dirty="0">
                  <a:solidFill>
                    <a:schemeClr val="bg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79542" y="3181350"/>
                <a:ext cx="8395760" cy="1323439"/>
              </a:xfrm>
              <a:prstGeom prst="rect">
                <a:avLst/>
              </a:prstGeom>
              <a:blipFill rotWithShape="1">
                <a:blip r:embed="rId5"/>
                <a:stretch>
                  <a:fillRect l="-1888" t="-9217" b="-16590"/>
                </a:stretch>
              </a:blipFill>
            </p:spPr>
            <p:txBody>
              <a:bodyPr/>
              <a:lstStyle/>
              <a:p>
                <a:r>
                  <a:rPr lang="en-US">
                    <a:noFill/>
                  </a:rPr>
                  <a:t> </a:t>
                </a:r>
              </a:p>
            </p:txBody>
          </p:sp>
        </mc:Fallback>
      </mc:AlternateContent>
      <p:sp>
        <p:nvSpPr>
          <p:cNvPr id="19" name="TextBox 18"/>
          <p:cNvSpPr txBox="1"/>
          <p:nvPr/>
        </p:nvSpPr>
        <p:spPr>
          <a:xfrm>
            <a:off x="1828800" y="4400550"/>
            <a:ext cx="5488875" cy="830997"/>
          </a:xfrm>
          <a:prstGeom prst="rect">
            <a:avLst/>
          </a:prstGeom>
          <a:noFill/>
        </p:spPr>
        <p:txBody>
          <a:bodyPr wrap="none" rtlCol="0">
            <a:spAutoFit/>
          </a:bodyPr>
          <a:lstStyle/>
          <a:p>
            <a:pPr marL="571500" indent="-571500">
              <a:buFont typeface="Wingdings" panose="05000000000000000000" pitchFamily="2" charset="2"/>
              <a:buChar char="Ø"/>
            </a:pPr>
            <a:r>
              <a:rPr lang="en-US" sz="4000" dirty="0" smtClean="0">
                <a:solidFill>
                  <a:schemeClr val="bg1"/>
                </a:solidFill>
              </a:rPr>
              <a:t>Compute </a:t>
            </a:r>
            <a:r>
              <a:rPr lang="en-US" sz="4800" dirty="0">
                <a:solidFill>
                  <a:schemeClr val="bg1"/>
                </a:solidFill>
                <a:latin typeface="Vijaya" panose="020B0604020202020204" pitchFamily="34" charset="0"/>
                <a:cs typeface="Vijaya" panose="020B0604020202020204" pitchFamily="34" charset="0"/>
              </a:rPr>
              <a:t>d</a:t>
            </a:r>
            <a:r>
              <a:rPr lang="en-US" sz="4000" b="1" dirty="0" smtClean="0">
                <a:solidFill>
                  <a:schemeClr val="bg1"/>
                </a:solidFill>
              </a:rPr>
              <a:t>  </a:t>
            </a:r>
            <a:r>
              <a:rPr lang="en-US" sz="4000" b="1" dirty="0" smtClean="0">
                <a:solidFill>
                  <a:srgbClr val="0066FF"/>
                </a:solidFill>
              </a:rPr>
              <a:t>K x #pixels</a:t>
            </a:r>
            <a:endParaRPr lang="en-US" sz="4000" b="1" dirty="0">
              <a:solidFill>
                <a:srgbClr val="0066FF"/>
              </a:solidFill>
            </a:endParaRPr>
          </a:p>
        </p:txBody>
      </p:sp>
      <p:grpSp>
        <p:nvGrpSpPr>
          <p:cNvPr id="4" name="Group 3"/>
          <p:cNvGrpSpPr/>
          <p:nvPr/>
        </p:nvGrpSpPr>
        <p:grpSpPr>
          <a:xfrm>
            <a:off x="607499" y="881152"/>
            <a:ext cx="3050102" cy="623798"/>
            <a:chOff x="607499" y="881152"/>
            <a:chExt cx="3050102" cy="623798"/>
          </a:xfrm>
        </p:grpSpPr>
        <p:sp>
          <p:nvSpPr>
            <p:cNvPr id="22" name="Rectangle 21"/>
            <p:cNvSpPr/>
            <p:nvPr/>
          </p:nvSpPr>
          <p:spPr>
            <a:xfrm>
              <a:off x="2057400" y="881152"/>
              <a:ext cx="1600201" cy="6237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xmlns:a14="http://schemas.microsoft.com/office/drawing/2010/main">
          <mc:Choice Requires="a14">
            <p:sp>
              <p:nvSpPr>
                <p:cNvPr id="24" name="TextBox 23"/>
                <p:cNvSpPr txBox="1"/>
                <p:nvPr/>
              </p:nvSpPr>
              <p:spPr>
                <a:xfrm>
                  <a:off x="607499" y="897891"/>
                  <a:ext cx="3050102" cy="584775"/>
                </a:xfrm>
                <a:prstGeom prst="rect">
                  <a:avLst/>
                </a:prstGeom>
                <a:noFill/>
              </p:spPr>
              <p:txBody>
                <a:bodyPr wrap="square" rtlCol="0">
                  <a:spAutoFit/>
                </a:bodyPr>
                <a:lstStyle/>
                <a:p>
                  <a:pPr algn="just"/>
                  <a14:m>
                    <m:oMathPara xmlns:m="http://schemas.openxmlformats.org/officeDocument/2006/math">
                      <m:oMathParaPr>
                        <m:jc m:val="right"/>
                      </m:oMathParaPr>
                      <m:oMath xmlns:m="http://schemas.openxmlformats.org/officeDocument/2006/math">
                        <m:r>
                          <a:rPr lang="en-US" sz="3200" b="0" i="1" smtClean="0">
                            <a:solidFill>
                              <a:schemeClr val="bg1"/>
                            </a:solidFill>
                            <a:latin typeface="Cambria Math"/>
                          </a:rPr>
                          <m:t>𝑑</m:t>
                        </m:r>
                        <m:r>
                          <a:rPr lang="en-US" sz="3200" b="0" i="1" smtClean="0">
                            <a:solidFill>
                              <a:schemeClr val="bg1"/>
                            </a:solidFill>
                            <a:latin typeface="Cambria Math"/>
                          </a:rPr>
                          <m:t>(</m:t>
                        </m:r>
                        <m:r>
                          <a:rPr lang="en-US" sz="3200" b="0" i="1" smtClean="0">
                            <a:solidFill>
                              <a:schemeClr val="bg1"/>
                            </a:solidFill>
                            <a:latin typeface="Cambria Math"/>
                          </a:rPr>
                          <m:t>𝑖</m:t>
                        </m:r>
                        <m:r>
                          <a:rPr lang="en-US" sz="3200" b="0" i="1" smtClean="0">
                            <a:solidFill>
                              <a:schemeClr val="bg1"/>
                            </a:solidFill>
                            <a:latin typeface="Cambria Math"/>
                          </a:rPr>
                          <m:t>−</m:t>
                        </m:r>
                        <m:r>
                          <a:rPr lang="en-US" sz="3200" b="0" i="1" smtClean="0">
                            <a:solidFill>
                              <a:schemeClr val="bg1"/>
                            </a:solidFill>
                            <a:latin typeface="Cambria Math"/>
                          </a:rPr>
                          <m:t>𝑔</m:t>
                        </m:r>
                        <m:r>
                          <a:rPr lang="en-US" sz="3200" b="0" i="1" smtClean="0">
                            <a:solidFill>
                              <a:schemeClr val="bg1"/>
                            </a:solidFill>
                            <a:latin typeface="Cambria Math"/>
                          </a:rPr>
                          <m:t>)</m:t>
                        </m:r>
                      </m:oMath>
                    </m:oMathPara>
                  </a14:m>
                  <a:endParaRPr lang="en-US" sz="2000" dirty="0">
                    <a:solidFill>
                      <a:schemeClr val="bg1"/>
                    </a:solidFill>
                  </a:endParaRPr>
                </a:p>
              </p:txBody>
            </p:sp>
          </mc:Choice>
          <mc:Fallback xmlns="" xmlns:mv="urn:schemas-microsoft-com:mac:vml">
            <p:sp>
              <p:nvSpPr>
                <p:cNvPr id="24" name="TextBox 23"/>
                <p:cNvSpPr txBox="1">
                  <a:spLocks noRot="1" noChangeAspect="1" noMove="1" noResize="1" noEditPoints="1" noAdjustHandles="1" noChangeArrowheads="1" noChangeShapeType="1" noTextEdit="1"/>
                </p:cNvSpPr>
                <p:nvPr/>
              </p:nvSpPr>
              <p:spPr>
                <a:xfrm>
                  <a:off x="607499" y="897891"/>
                  <a:ext cx="3050102" cy="584775"/>
                </a:xfrm>
                <a:prstGeom prst="rect">
                  <a:avLst/>
                </a:prstGeom>
                <a:blipFill rotWithShape="1">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81469096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4.94285E-6 L 0.18351 0.10535 " pathEditMode="relative" rAng="0" ptsTypes="AA">
                                      <p:cBhvr>
                                        <p:cTn id="6" dur="2000" fill="hold"/>
                                        <p:tgtEl>
                                          <p:spTgt spid="4"/>
                                        </p:tgtEl>
                                        <p:attrNameLst>
                                          <p:attrName>ppt_x</p:attrName>
                                          <p:attrName>ppt_y</p:attrName>
                                        </p:attrNameLst>
                                      </p:cBhvr>
                                      <p:rCtr x="9167" y="525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3177295" y="2470915"/>
            <a:ext cx="785973" cy="1686229"/>
            <a:chOff x="850186" y="1482097"/>
            <a:chExt cx="785973" cy="1686229"/>
          </a:xfrm>
        </p:grpSpPr>
        <p:pic>
          <p:nvPicPr>
            <p:cNvPr id="53" name="Picture 5" descr="D:\work\LLF\matlab_fast_llf_and_style_transfer\l4.png"/>
            <p:cNvPicPr>
              <a:picLocks noChangeAspect="1" noChangeArrowheads="1"/>
            </p:cNvPicPr>
            <p:nvPr/>
          </p:nvPicPr>
          <p:blipFill rotWithShape="1">
            <a:blip r:embed="rId3">
              <a:extLst>
                <a:ext uri="{28A0092B-C50C-407E-A947-70E740481C1C}">
                  <a14:useLocalDpi xmlns:a14="http://schemas.microsoft.com/office/drawing/2010/main" val="0"/>
                </a:ext>
              </a:extLst>
            </a:blip>
            <a:srcRect l="17640" t="7346" r="16292"/>
            <a:stretch/>
          </p:blipFill>
          <p:spPr bwMode="auto">
            <a:xfrm>
              <a:off x="1020135" y="1895109"/>
              <a:ext cx="446075" cy="4183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D:\work\LLF\matlab_fast_llf_and_style_transfer\l1.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1146" t="5415" r="16562" b="4529"/>
            <a:stretch/>
          </p:blipFill>
          <p:spPr bwMode="auto">
            <a:xfrm>
              <a:off x="850186" y="2411274"/>
              <a:ext cx="785973" cy="75705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D:\work\LLF\matlab_fast_llf_and_style_transfer\c0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64" t="3830" r="16809" b="4293"/>
            <a:stretch/>
          </p:blipFill>
          <p:spPr bwMode="auto">
            <a:xfrm>
              <a:off x="1107896" y="1482097"/>
              <a:ext cx="270553" cy="2527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5147266" y="2460641"/>
            <a:ext cx="785973" cy="1696503"/>
            <a:chOff x="850186" y="1471823"/>
            <a:chExt cx="785973" cy="1696503"/>
          </a:xfrm>
        </p:grpSpPr>
        <p:pic>
          <p:nvPicPr>
            <p:cNvPr id="28" name="Picture 5" descr="D:\work\LLF\matlab_fast_llf_and_style_transfer\l4.png"/>
            <p:cNvPicPr>
              <a:picLocks noChangeAspect="1" noChangeArrowheads="1"/>
            </p:cNvPicPr>
            <p:nvPr/>
          </p:nvPicPr>
          <p:blipFill rotWithShape="1">
            <a:blip r:embed="rId3">
              <a:extLst>
                <a:ext uri="{28A0092B-C50C-407E-A947-70E740481C1C}">
                  <a14:useLocalDpi xmlns:a14="http://schemas.microsoft.com/office/drawing/2010/main" val="0"/>
                </a:ext>
              </a:extLst>
            </a:blip>
            <a:srcRect l="17640" t="7346" r="16292"/>
            <a:stretch/>
          </p:blipFill>
          <p:spPr bwMode="auto">
            <a:xfrm>
              <a:off x="1020135" y="1884835"/>
              <a:ext cx="446075" cy="4183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D:\work\LLF\matlab_fast_llf_and_style_transfer\l1.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1146" t="5415" r="16562" b="4529"/>
            <a:stretch/>
          </p:blipFill>
          <p:spPr bwMode="auto">
            <a:xfrm>
              <a:off x="850186" y="2411274"/>
              <a:ext cx="785973" cy="7570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D:\work\LLF\matlab_fast_llf_and_style_transfer\c0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64" t="3830" r="16809" b="4293"/>
            <a:stretch/>
          </p:blipFill>
          <p:spPr bwMode="auto">
            <a:xfrm>
              <a:off x="1107896" y="1471823"/>
              <a:ext cx="270553" cy="2527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3177296" y="2470915"/>
            <a:ext cx="785973" cy="1686229"/>
            <a:chOff x="850186" y="1482097"/>
            <a:chExt cx="785973" cy="1686229"/>
          </a:xfrm>
        </p:grpSpPr>
        <p:pic>
          <p:nvPicPr>
            <p:cNvPr id="45" name="Picture 5" descr="D:\work\LLF\matlab_fast_llf_and_style_transfer\l4.png"/>
            <p:cNvPicPr>
              <a:picLocks noChangeAspect="1" noChangeArrowheads="1"/>
            </p:cNvPicPr>
            <p:nvPr/>
          </p:nvPicPr>
          <p:blipFill rotWithShape="1">
            <a:blip r:embed="rId3">
              <a:extLst>
                <a:ext uri="{28A0092B-C50C-407E-A947-70E740481C1C}">
                  <a14:useLocalDpi xmlns:a14="http://schemas.microsoft.com/office/drawing/2010/main" val="0"/>
                </a:ext>
              </a:extLst>
            </a:blip>
            <a:srcRect l="17640" t="7346" r="16292"/>
            <a:stretch/>
          </p:blipFill>
          <p:spPr bwMode="auto">
            <a:xfrm>
              <a:off x="1020135" y="1884835"/>
              <a:ext cx="446075" cy="4183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D:\work\LLF\matlab_fast_llf_and_style_transfer\l1.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21146" t="5415" r="16562" b="4529"/>
            <a:stretch/>
          </p:blipFill>
          <p:spPr bwMode="auto">
            <a:xfrm>
              <a:off x="850186" y="2411274"/>
              <a:ext cx="785973" cy="7570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D:\work\LLF\matlab_fast_llf_and_style_transfer\c0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64" t="3830" r="16809" b="4293"/>
            <a:stretch/>
          </p:blipFill>
          <p:spPr bwMode="auto">
            <a:xfrm>
              <a:off x="1107896" y="1482097"/>
              <a:ext cx="270553" cy="2527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p:cNvGrpSpPr/>
          <p:nvPr/>
        </p:nvGrpSpPr>
        <p:grpSpPr>
          <a:xfrm>
            <a:off x="1320561" y="2470915"/>
            <a:ext cx="785973" cy="1686229"/>
            <a:chOff x="850186" y="1482097"/>
            <a:chExt cx="785973" cy="1686229"/>
          </a:xfrm>
        </p:grpSpPr>
        <p:pic>
          <p:nvPicPr>
            <p:cNvPr id="57" name="Picture 5" descr="D:\work\LLF\matlab_fast_llf_and_style_transfer\l4.png"/>
            <p:cNvPicPr>
              <a:picLocks noChangeAspect="1" noChangeArrowheads="1"/>
            </p:cNvPicPr>
            <p:nvPr/>
          </p:nvPicPr>
          <p:blipFill rotWithShape="1">
            <a:blip r:embed="rId3">
              <a:extLst>
                <a:ext uri="{28A0092B-C50C-407E-A947-70E740481C1C}">
                  <a14:useLocalDpi xmlns:a14="http://schemas.microsoft.com/office/drawing/2010/main" val="0"/>
                </a:ext>
              </a:extLst>
            </a:blip>
            <a:srcRect l="17640" t="7346" r="16292"/>
            <a:stretch/>
          </p:blipFill>
          <p:spPr bwMode="auto">
            <a:xfrm>
              <a:off x="1020135" y="1884835"/>
              <a:ext cx="446075" cy="4183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D:\work\LLF\matlab_fast_llf_and_style_transfer\l1.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1146" t="5415" r="16562" b="4529"/>
            <a:stretch/>
          </p:blipFill>
          <p:spPr bwMode="auto">
            <a:xfrm>
              <a:off x="850186" y="2411274"/>
              <a:ext cx="785973" cy="75705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D:\work\LLF\matlab_fast_llf_and_style_transfer\c0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64" t="3830" r="16809" b="4293"/>
            <a:stretch/>
          </p:blipFill>
          <p:spPr bwMode="auto">
            <a:xfrm>
              <a:off x="1107896" y="1482097"/>
              <a:ext cx="270553" cy="25273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smtClean="0">
                <a:solidFill>
                  <a:schemeClr val="bg1"/>
                </a:solidFill>
              </a:rPr>
              <a:t>In practice</a:t>
            </a:r>
            <a:endParaRPr lang="en-US" dirty="0">
              <a:solidFill>
                <a:schemeClr val="bg1"/>
              </a:solidFill>
            </a:endParaRPr>
          </a:p>
        </p:txBody>
      </p:sp>
      <p:pic>
        <p:nvPicPr>
          <p:cNvPr id="9218" name="Picture 2" descr="D:\work\LLF\matlab_fast_llf_and_style_transfer\c03.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664" t="3830" r="16809" b="4293"/>
          <a:stretch/>
        </p:blipFill>
        <p:spPr bwMode="auto">
          <a:xfrm>
            <a:off x="1294541" y="1532000"/>
            <a:ext cx="793540" cy="74129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work\LLF\matlab_fast_llf_and_style_transfer\c05.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662" t="3830" r="16809" b="4293"/>
          <a:stretch/>
        </p:blipFill>
        <p:spPr bwMode="auto">
          <a:xfrm>
            <a:off x="3168497" y="1533202"/>
            <a:ext cx="794895" cy="7425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work\LLF\matlab_fast_llf_and_style_transfer\c07.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7662" t="3830" r="16809" b="4293"/>
          <a:stretch/>
        </p:blipFill>
        <p:spPr bwMode="auto">
          <a:xfrm>
            <a:off x="5131858" y="1533201"/>
            <a:ext cx="792255" cy="74009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320561" y="2460641"/>
            <a:ext cx="785973" cy="1696503"/>
            <a:chOff x="850186" y="1471823"/>
            <a:chExt cx="785973" cy="1696503"/>
          </a:xfrm>
        </p:grpSpPr>
        <p:pic>
          <p:nvPicPr>
            <p:cNvPr id="9221" name="Picture 5" descr="D:\work\LLF\matlab_fast_llf_and_style_transfer\l4.png"/>
            <p:cNvPicPr>
              <a:picLocks noChangeAspect="1" noChangeArrowheads="1"/>
            </p:cNvPicPr>
            <p:nvPr/>
          </p:nvPicPr>
          <p:blipFill rotWithShape="1">
            <a:blip r:embed="rId3">
              <a:extLst>
                <a:ext uri="{28A0092B-C50C-407E-A947-70E740481C1C}">
                  <a14:useLocalDpi xmlns:a14="http://schemas.microsoft.com/office/drawing/2010/main" val="0"/>
                </a:ext>
              </a:extLst>
            </a:blip>
            <a:srcRect l="17640" t="7346" r="16292"/>
            <a:stretch/>
          </p:blipFill>
          <p:spPr bwMode="auto">
            <a:xfrm>
              <a:off x="1020135" y="1884835"/>
              <a:ext cx="446075" cy="41836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work\LLF\matlab_fast_llf_and_style_transfer\l1.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21146" t="5415" r="16562" b="4529"/>
            <a:stretch/>
          </p:blipFill>
          <p:spPr bwMode="auto">
            <a:xfrm>
              <a:off x="850186" y="2411274"/>
              <a:ext cx="785973" cy="757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work\LLF\matlab_fast_llf_and_style_transfer\c0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64" t="3830" r="16809" b="4293"/>
            <a:stretch/>
          </p:blipFill>
          <p:spPr bwMode="auto">
            <a:xfrm>
              <a:off x="1107896" y="1471823"/>
              <a:ext cx="270553" cy="25273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982649" y="940733"/>
            <a:ext cx="700833" cy="369332"/>
          </a:xfrm>
          <a:prstGeom prst="rect">
            <a:avLst/>
          </a:prstGeom>
          <a:noFill/>
        </p:spPr>
        <p:txBody>
          <a:bodyPr wrap="none" rtlCol="0">
            <a:spAutoFit/>
          </a:bodyPr>
          <a:lstStyle/>
          <a:p>
            <a:r>
              <a:rPr lang="en-US" dirty="0">
                <a:solidFill>
                  <a:schemeClr val="bg1"/>
                </a:solidFill>
              </a:rPr>
              <a:t>g</a:t>
            </a:r>
            <a:r>
              <a:rPr lang="en-US" dirty="0" smtClean="0">
                <a:solidFill>
                  <a:schemeClr val="bg1"/>
                </a:solidFill>
              </a:rPr>
              <a:t>=0.3</a:t>
            </a:r>
            <a:endParaRPr lang="en-US" dirty="0">
              <a:solidFill>
                <a:schemeClr val="bg1"/>
              </a:solidFill>
            </a:endParaRPr>
          </a:p>
        </p:txBody>
      </p:sp>
      <p:sp>
        <p:nvSpPr>
          <p:cNvPr id="18" name="TextBox 17"/>
          <p:cNvSpPr txBox="1"/>
          <p:nvPr/>
        </p:nvSpPr>
        <p:spPr>
          <a:xfrm>
            <a:off x="3219867" y="978937"/>
            <a:ext cx="700833" cy="369332"/>
          </a:xfrm>
          <a:prstGeom prst="rect">
            <a:avLst/>
          </a:prstGeom>
          <a:noFill/>
        </p:spPr>
        <p:txBody>
          <a:bodyPr wrap="none" rtlCol="0">
            <a:spAutoFit/>
          </a:bodyPr>
          <a:lstStyle/>
          <a:p>
            <a:r>
              <a:rPr lang="en-US" dirty="0" smtClean="0">
                <a:solidFill>
                  <a:schemeClr val="bg1"/>
                </a:solidFill>
              </a:rPr>
              <a:t>g=0.5</a:t>
            </a:r>
            <a:endParaRPr lang="en-US" dirty="0">
              <a:solidFill>
                <a:schemeClr val="bg1"/>
              </a:solidFill>
            </a:endParaRPr>
          </a:p>
        </p:txBody>
      </p:sp>
      <p:sp>
        <p:nvSpPr>
          <p:cNvPr id="19" name="TextBox 18"/>
          <p:cNvSpPr txBox="1"/>
          <p:nvPr/>
        </p:nvSpPr>
        <p:spPr>
          <a:xfrm>
            <a:off x="5211967" y="948115"/>
            <a:ext cx="700833" cy="369332"/>
          </a:xfrm>
          <a:prstGeom prst="rect">
            <a:avLst/>
          </a:prstGeom>
          <a:noFill/>
        </p:spPr>
        <p:txBody>
          <a:bodyPr wrap="none" rtlCol="0">
            <a:spAutoFit/>
          </a:bodyPr>
          <a:lstStyle/>
          <a:p>
            <a:r>
              <a:rPr lang="en-US" dirty="0" smtClean="0">
                <a:solidFill>
                  <a:schemeClr val="bg1"/>
                </a:solidFill>
              </a:rPr>
              <a:t>g=0.7</a:t>
            </a:r>
            <a:endParaRPr lang="en-US" dirty="0">
              <a:solidFill>
                <a:schemeClr val="bg1"/>
              </a:solidFill>
            </a:endParaRPr>
          </a:p>
        </p:txBody>
      </p:sp>
      <p:sp>
        <p:nvSpPr>
          <p:cNvPr id="20" name="TextBox 19"/>
          <p:cNvSpPr txBox="1"/>
          <p:nvPr/>
        </p:nvSpPr>
        <p:spPr>
          <a:xfrm>
            <a:off x="2314724" y="868560"/>
            <a:ext cx="343364"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
        <p:nvSpPr>
          <p:cNvPr id="21" name="TextBox 20"/>
          <p:cNvSpPr txBox="1"/>
          <p:nvPr/>
        </p:nvSpPr>
        <p:spPr>
          <a:xfrm>
            <a:off x="142946" y="902471"/>
            <a:ext cx="343364"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
        <p:nvSpPr>
          <p:cNvPr id="22" name="TextBox 21"/>
          <p:cNvSpPr txBox="1"/>
          <p:nvPr/>
        </p:nvSpPr>
        <p:spPr>
          <a:xfrm>
            <a:off x="4436274" y="899639"/>
            <a:ext cx="343364"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grpSp>
        <p:nvGrpSpPr>
          <p:cNvPr id="23" name="Group 22"/>
          <p:cNvGrpSpPr/>
          <p:nvPr/>
        </p:nvGrpSpPr>
        <p:grpSpPr>
          <a:xfrm>
            <a:off x="5140352" y="2470915"/>
            <a:ext cx="785973" cy="1686229"/>
            <a:chOff x="850186" y="1482097"/>
            <a:chExt cx="785973" cy="1686229"/>
          </a:xfrm>
        </p:grpSpPr>
        <p:pic>
          <p:nvPicPr>
            <p:cNvPr id="24" name="Picture 5" descr="D:\work\LLF\matlab_fast_llf_and_style_transfer\l4.png"/>
            <p:cNvPicPr>
              <a:picLocks noChangeAspect="1" noChangeArrowheads="1"/>
            </p:cNvPicPr>
            <p:nvPr/>
          </p:nvPicPr>
          <p:blipFill rotWithShape="1">
            <a:blip r:embed="rId3">
              <a:extLst>
                <a:ext uri="{28A0092B-C50C-407E-A947-70E740481C1C}">
                  <a14:useLocalDpi xmlns:a14="http://schemas.microsoft.com/office/drawing/2010/main" val="0"/>
                </a:ext>
              </a:extLst>
            </a:blip>
            <a:srcRect l="17640" t="7346" r="16292"/>
            <a:stretch/>
          </p:blipFill>
          <p:spPr bwMode="auto">
            <a:xfrm>
              <a:off x="1020135" y="1884835"/>
              <a:ext cx="446075" cy="4183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D:\work\LLF\matlab_fast_llf_and_style_transfer\l1.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1146" t="5415" r="16562" b="4529"/>
            <a:stretch/>
          </p:blipFill>
          <p:spPr bwMode="auto">
            <a:xfrm>
              <a:off x="850186" y="2411274"/>
              <a:ext cx="785973" cy="7570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work\LLF\matlab_fast_llf_and_style_transfer\c0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664" t="3830" r="16809" b="4293"/>
            <a:stretch/>
          </p:blipFill>
          <p:spPr bwMode="auto">
            <a:xfrm>
              <a:off x="1107896" y="1482097"/>
              <a:ext cx="270553" cy="252739"/>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p:cNvSpPr txBox="1"/>
          <p:nvPr/>
        </p:nvSpPr>
        <p:spPr>
          <a:xfrm>
            <a:off x="6557035" y="895090"/>
            <a:ext cx="343364"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pic>
        <p:nvPicPr>
          <p:cNvPr id="32" name="Picture 2" descr="C:\Users\MA\Downloads\matlab_fast_llf_and_style_transfer\s.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567" r="15708"/>
          <a:stretch/>
        </p:blipFill>
        <p:spPr bwMode="auto">
          <a:xfrm>
            <a:off x="7804902" y="4281358"/>
            <a:ext cx="789669" cy="8004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680" y="1548529"/>
            <a:ext cx="1196931" cy="646331"/>
          </a:xfrm>
          <a:prstGeom prst="rect">
            <a:avLst/>
          </a:prstGeom>
          <a:noFill/>
        </p:spPr>
        <p:txBody>
          <a:bodyPr wrap="none" rtlCol="0">
            <a:spAutoFit/>
          </a:bodyPr>
          <a:lstStyle/>
          <a:p>
            <a:pPr algn="ctr"/>
            <a:r>
              <a:rPr lang="en-US" dirty="0" smtClean="0">
                <a:solidFill>
                  <a:schemeClr val="bg1"/>
                </a:solidFill>
              </a:rPr>
              <a:t>Remapped</a:t>
            </a:r>
          </a:p>
          <a:p>
            <a:pPr algn="ctr"/>
            <a:r>
              <a:rPr lang="en-US" dirty="0" smtClean="0">
                <a:solidFill>
                  <a:schemeClr val="bg1"/>
                </a:solidFill>
              </a:rPr>
              <a:t>images</a:t>
            </a:r>
            <a:endParaRPr lang="en-US" dirty="0">
              <a:solidFill>
                <a:schemeClr val="bg1"/>
              </a:solidFill>
            </a:endParaRPr>
          </a:p>
        </p:txBody>
      </p:sp>
      <p:sp>
        <p:nvSpPr>
          <p:cNvPr id="34" name="TextBox 33"/>
          <p:cNvSpPr txBox="1"/>
          <p:nvPr/>
        </p:nvSpPr>
        <p:spPr>
          <a:xfrm>
            <a:off x="67711" y="2866107"/>
            <a:ext cx="1061508" cy="646331"/>
          </a:xfrm>
          <a:prstGeom prst="rect">
            <a:avLst/>
          </a:prstGeom>
          <a:noFill/>
        </p:spPr>
        <p:txBody>
          <a:bodyPr wrap="none" rtlCol="0">
            <a:spAutoFit/>
          </a:bodyPr>
          <a:lstStyle/>
          <a:p>
            <a:pPr algn="ctr"/>
            <a:r>
              <a:rPr lang="en-US" dirty="0" err="1" smtClean="0">
                <a:solidFill>
                  <a:schemeClr val="bg1"/>
                </a:solidFill>
              </a:rPr>
              <a:t>Laplacian</a:t>
            </a:r>
            <a:endParaRPr lang="en-US" dirty="0" smtClean="0">
              <a:solidFill>
                <a:schemeClr val="bg1"/>
              </a:solidFill>
            </a:endParaRPr>
          </a:p>
          <a:p>
            <a:pPr algn="ctr"/>
            <a:r>
              <a:rPr lang="en-US" dirty="0">
                <a:solidFill>
                  <a:schemeClr val="bg1"/>
                </a:solidFill>
              </a:rPr>
              <a:t>p</a:t>
            </a:r>
            <a:r>
              <a:rPr lang="en-US" dirty="0" smtClean="0">
                <a:solidFill>
                  <a:schemeClr val="bg1"/>
                </a:solidFill>
              </a:rPr>
              <a:t>yramids</a:t>
            </a:r>
            <a:endParaRPr lang="en-US" dirty="0">
              <a:solidFill>
                <a:schemeClr val="bg1"/>
              </a:solidFill>
            </a:endParaRPr>
          </a:p>
        </p:txBody>
      </p:sp>
      <p:sp>
        <p:nvSpPr>
          <p:cNvPr id="35" name="TextBox 34"/>
          <p:cNvSpPr txBox="1"/>
          <p:nvPr/>
        </p:nvSpPr>
        <p:spPr>
          <a:xfrm>
            <a:off x="7804902" y="963379"/>
            <a:ext cx="825867" cy="369332"/>
          </a:xfrm>
          <a:prstGeom prst="rect">
            <a:avLst/>
          </a:prstGeom>
          <a:noFill/>
        </p:spPr>
        <p:txBody>
          <a:bodyPr wrap="none" rtlCol="0">
            <a:spAutoFit/>
          </a:bodyPr>
          <a:lstStyle/>
          <a:p>
            <a:pPr algn="ctr"/>
            <a:r>
              <a:rPr lang="en-US" dirty="0" smtClean="0">
                <a:solidFill>
                  <a:schemeClr val="bg1"/>
                </a:solidFill>
              </a:rPr>
              <a:t>output</a:t>
            </a:r>
            <a:endParaRPr lang="en-US" dirty="0">
              <a:solidFill>
                <a:schemeClr val="bg1"/>
              </a:solidFill>
            </a:endParaRPr>
          </a:p>
        </p:txBody>
      </p:sp>
      <p:grpSp>
        <p:nvGrpSpPr>
          <p:cNvPr id="60" name="Group 59"/>
          <p:cNvGrpSpPr/>
          <p:nvPr/>
        </p:nvGrpSpPr>
        <p:grpSpPr>
          <a:xfrm>
            <a:off x="1665986" y="828739"/>
            <a:ext cx="560480" cy="558970"/>
            <a:chOff x="3639006" y="895350"/>
            <a:chExt cx="2149020" cy="1836964"/>
          </a:xfrm>
        </p:grpSpPr>
        <p:cxnSp>
          <p:nvCxnSpPr>
            <p:cNvPr id="61" name="Straight Arrow Connector 60"/>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62" name="Straight Arrow Connector 61"/>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3834416" y="868560"/>
            <a:ext cx="560480" cy="558970"/>
            <a:chOff x="3639006" y="895350"/>
            <a:chExt cx="2149020" cy="1836964"/>
          </a:xfrm>
        </p:grpSpPr>
        <p:cxnSp>
          <p:nvCxnSpPr>
            <p:cNvPr id="66" name="Straight Arrow Connector 65"/>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67" name="Straight Arrow Connector 66"/>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Freeform 203"/>
            <p:cNvSpPr>
              <a:spLocks/>
            </p:cNvSpPr>
            <p:nvPr/>
          </p:nvSpPr>
          <p:spPr bwMode="auto">
            <a:xfrm rot="16200000" flipV="1">
              <a:off x="3952816" y="1018432"/>
              <a:ext cx="1381927" cy="1724708"/>
            </a:xfrm>
            <a:custGeom>
              <a:avLst/>
              <a:gdLst/>
              <a:ahLst/>
              <a:cxnLst>
                <a:cxn ang="0">
                  <a:pos x="0" y="921"/>
                </a:cxn>
                <a:cxn ang="0">
                  <a:pos x="195" y="732"/>
                </a:cxn>
                <a:cxn ang="0">
                  <a:pos x="439" y="494"/>
                </a:cxn>
                <a:cxn ang="0">
                  <a:pos x="740" y="181"/>
                </a:cxn>
                <a:cxn ang="0">
                  <a:pos x="919" y="0"/>
                </a:cxn>
              </a:cxnLst>
              <a:rect l="0" t="0" r="r" b="b"/>
              <a:pathLst>
                <a:path w="919" h="921">
                  <a:moveTo>
                    <a:pt x="0" y="921"/>
                  </a:moveTo>
                  <a:lnTo>
                    <a:pt x="195" y="732"/>
                  </a:lnTo>
                  <a:cubicBezTo>
                    <a:pt x="268" y="661"/>
                    <a:pt x="439" y="781"/>
                    <a:pt x="439" y="494"/>
                  </a:cubicBezTo>
                  <a:cubicBezTo>
                    <a:pt x="439" y="207"/>
                    <a:pt x="635" y="287"/>
                    <a:pt x="740" y="181"/>
                  </a:cubicBezTo>
                  <a:lnTo>
                    <a:pt x="919" y="0"/>
                  </a:lnTo>
                </a:path>
              </a:pathLst>
            </a:custGeom>
            <a:noFill/>
            <a:ln w="25400">
              <a:solidFill>
                <a:schemeClr val="bg1"/>
              </a:solidFill>
              <a:round/>
              <a:headEnd/>
              <a:tailEnd/>
            </a:ln>
            <a:effectLst/>
          </p:spPr>
          <p:txBody>
            <a:bodyPr/>
            <a:lstStyle/>
            <a:p>
              <a:endParaRPr lang="en-US"/>
            </a:p>
          </p:txBody>
        </p:sp>
        <p:cxnSp>
          <p:nvCxnSpPr>
            <p:cNvPr id="69" name="Straight Arrow Connector 68"/>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5926325" y="880769"/>
            <a:ext cx="560480" cy="558970"/>
            <a:chOff x="3639006" y="895350"/>
            <a:chExt cx="2149020" cy="1836964"/>
          </a:xfrm>
        </p:grpSpPr>
        <p:cxnSp>
          <p:nvCxnSpPr>
            <p:cNvPr id="71" name="Straight Arrow Connector 70"/>
            <p:cNvCxnSpPr>
              <a:cxnSpLocks noChangeShapeType="1"/>
            </p:cNvCxnSpPr>
            <p:nvPr/>
          </p:nvCxnSpPr>
          <p:spPr bwMode="auto">
            <a:xfrm flipV="1">
              <a:off x="3781426" y="1189823"/>
              <a:ext cx="1724708" cy="1412881"/>
            </a:xfrm>
            <a:prstGeom prst="straightConnector1">
              <a:avLst/>
            </a:prstGeom>
            <a:noFill/>
            <a:ln w="25400" cap="rnd" algn="ctr">
              <a:solidFill>
                <a:srgbClr val="969696"/>
              </a:solidFill>
              <a:prstDash val="sysDot"/>
              <a:round/>
              <a:headEnd/>
              <a:tailEnd/>
            </a:ln>
          </p:spPr>
        </p:cxnSp>
        <p:cxnSp>
          <p:nvCxnSpPr>
            <p:cNvPr id="72" name="Straight Arrow Connector 71"/>
            <p:cNvCxnSpPr/>
            <p:nvPr/>
          </p:nvCxnSpPr>
          <p:spPr bwMode="auto">
            <a:xfrm flipV="1">
              <a:off x="3639006" y="2593507"/>
              <a:ext cx="2149020"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bwMode="auto">
            <a:xfrm flipV="1">
              <a:off x="3781425" y="895350"/>
              <a:ext cx="1" cy="1836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 name="Freeform 7"/>
          <p:cNvSpPr/>
          <p:nvPr/>
        </p:nvSpPr>
        <p:spPr>
          <a:xfrm rot="19033782">
            <a:off x="1642758" y="1104433"/>
            <a:ext cx="577717" cy="47418"/>
          </a:xfrm>
          <a:custGeom>
            <a:avLst/>
            <a:gdLst>
              <a:gd name="connsiteX0" fmla="*/ 0 w 1407559"/>
              <a:gd name="connsiteY0" fmla="*/ 96292 h 193532"/>
              <a:gd name="connsiteX1" fmla="*/ 102741 w 1407559"/>
              <a:gd name="connsiteY1" fmla="*/ 96292 h 193532"/>
              <a:gd name="connsiteX2" fmla="*/ 143838 w 1407559"/>
              <a:gd name="connsiteY2" fmla="*/ 65470 h 193532"/>
              <a:gd name="connsiteX3" fmla="*/ 246579 w 1407559"/>
              <a:gd name="connsiteY3" fmla="*/ 3825 h 193532"/>
              <a:gd name="connsiteX4" fmla="*/ 328773 w 1407559"/>
              <a:gd name="connsiteY4" fmla="*/ 14099 h 193532"/>
              <a:gd name="connsiteX5" fmla="*/ 390418 w 1407559"/>
              <a:gd name="connsiteY5" fmla="*/ 75744 h 193532"/>
              <a:gd name="connsiteX6" fmla="*/ 493159 w 1407559"/>
              <a:gd name="connsiteY6" fmla="*/ 178486 h 193532"/>
              <a:gd name="connsiteX7" fmla="*/ 606175 w 1407559"/>
              <a:gd name="connsiteY7" fmla="*/ 188760 h 193532"/>
              <a:gd name="connsiteX8" fmla="*/ 708916 w 1407559"/>
              <a:gd name="connsiteY8" fmla="*/ 137389 h 193532"/>
              <a:gd name="connsiteX9" fmla="*/ 780835 w 1407559"/>
              <a:gd name="connsiteY9" fmla="*/ 86018 h 193532"/>
              <a:gd name="connsiteX10" fmla="*/ 904125 w 1407559"/>
              <a:gd name="connsiteY10" fmla="*/ 86018 h 193532"/>
              <a:gd name="connsiteX11" fmla="*/ 1407559 w 1407559"/>
              <a:gd name="connsiteY11" fmla="*/ 86018 h 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559" h="193532">
                <a:moveTo>
                  <a:pt x="0" y="96292"/>
                </a:moveTo>
                <a:cubicBezTo>
                  <a:pt x="39384" y="98860"/>
                  <a:pt x="78768" y="101429"/>
                  <a:pt x="102741" y="96292"/>
                </a:cubicBezTo>
                <a:cubicBezTo>
                  <a:pt x="126714" y="91155"/>
                  <a:pt x="119865" y="80881"/>
                  <a:pt x="143838" y="65470"/>
                </a:cubicBezTo>
                <a:cubicBezTo>
                  <a:pt x="167811" y="50059"/>
                  <a:pt x="215757" y="12387"/>
                  <a:pt x="246579" y="3825"/>
                </a:cubicBezTo>
                <a:cubicBezTo>
                  <a:pt x="277402" y="-4737"/>
                  <a:pt x="304800" y="2113"/>
                  <a:pt x="328773" y="14099"/>
                </a:cubicBezTo>
                <a:cubicBezTo>
                  <a:pt x="352746" y="26085"/>
                  <a:pt x="390418" y="75744"/>
                  <a:pt x="390418" y="75744"/>
                </a:cubicBezTo>
                <a:cubicBezTo>
                  <a:pt x="417816" y="103142"/>
                  <a:pt x="457199" y="159650"/>
                  <a:pt x="493159" y="178486"/>
                </a:cubicBezTo>
                <a:cubicBezTo>
                  <a:pt x="529119" y="197322"/>
                  <a:pt x="570215" y="195610"/>
                  <a:pt x="606175" y="188760"/>
                </a:cubicBezTo>
                <a:cubicBezTo>
                  <a:pt x="642135" y="181910"/>
                  <a:pt x="679806" y="154513"/>
                  <a:pt x="708916" y="137389"/>
                </a:cubicBezTo>
                <a:cubicBezTo>
                  <a:pt x="738026" y="120265"/>
                  <a:pt x="748300" y="94580"/>
                  <a:pt x="780835" y="86018"/>
                </a:cubicBezTo>
                <a:cubicBezTo>
                  <a:pt x="813370" y="77456"/>
                  <a:pt x="904125" y="86018"/>
                  <a:pt x="904125" y="86018"/>
                </a:cubicBezTo>
                <a:lnTo>
                  <a:pt x="1407559" y="86018"/>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8399681">
            <a:off x="5884245" y="1171655"/>
            <a:ext cx="577717" cy="45719"/>
          </a:xfrm>
          <a:custGeom>
            <a:avLst/>
            <a:gdLst>
              <a:gd name="connsiteX0" fmla="*/ 0 w 1407559"/>
              <a:gd name="connsiteY0" fmla="*/ 96292 h 193532"/>
              <a:gd name="connsiteX1" fmla="*/ 102741 w 1407559"/>
              <a:gd name="connsiteY1" fmla="*/ 96292 h 193532"/>
              <a:gd name="connsiteX2" fmla="*/ 143838 w 1407559"/>
              <a:gd name="connsiteY2" fmla="*/ 65470 h 193532"/>
              <a:gd name="connsiteX3" fmla="*/ 246579 w 1407559"/>
              <a:gd name="connsiteY3" fmla="*/ 3825 h 193532"/>
              <a:gd name="connsiteX4" fmla="*/ 328773 w 1407559"/>
              <a:gd name="connsiteY4" fmla="*/ 14099 h 193532"/>
              <a:gd name="connsiteX5" fmla="*/ 390418 w 1407559"/>
              <a:gd name="connsiteY5" fmla="*/ 75744 h 193532"/>
              <a:gd name="connsiteX6" fmla="*/ 493159 w 1407559"/>
              <a:gd name="connsiteY6" fmla="*/ 178486 h 193532"/>
              <a:gd name="connsiteX7" fmla="*/ 606175 w 1407559"/>
              <a:gd name="connsiteY7" fmla="*/ 188760 h 193532"/>
              <a:gd name="connsiteX8" fmla="*/ 708916 w 1407559"/>
              <a:gd name="connsiteY8" fmla="*/ 137389 h 193532"/>
              <a:gd name="connsiteX9" fmla="*/ 780835 w 1407559"/>
              <a:gd name="connsiteY9" fmla="*/ 86018 h 193532"/>
              <a:gd name="connsiteX10" fmla="*/ 904125 w 1407559"/>
              <a:gd name="connsiteY10" fmla="*/ 86018 h 193532"/>
              <a:gd name="connsiteX11" fmla="*/ 1407559 w 1407559"/>
              <a:gd name="connsiteY11" fmla="*/ 86018 h 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559" h="193532">
                <a:moveTo>
                  <a:pt x="0" y="96292"/>
                </a:moveTo>
                <a:cubicBezTo>
                  <a:pt x="39384" y="98860"/>
                  <a:pt x="78768" y="101429"/>
                  <a:pt x="102741" y="96292"/>
                </a:cubicBezTo>
                <a:cubicBezTo>
                  <a:pt x="126714" y="91155"/>
                  <a:pt x="119865" y="80881"/>
                  <a:pt x="143838" y="65470"/>
                </a:cubicBezTo>
                <a:cubicBezTo>
                  <a:pt x="167811" y="50059"/>
                  <a:pt x="215757" y="12387"/>
                  <a:pt x="246579" y="3825"/>
                </a:cubicBezTo>
                <a:cubicBezTo>
                  <a:pt x="277402" y="-4737"/>
                  <a:pt x="304800" y="2113"/>
                  <a:pt x="328773" y="14099"/>
                </a:cubicBezTo>
                <a:cubicBezTo>
                  <a:pt x="352746" y="26085"/>
                  <a:pt x="390418" y="75744"/>
                  <a:pt x="390418" y="75744"/>
                </a:cubicBezTo>
                <a:cubicBezTo>
                  <a:pt x="417816" y="103142"/>
                  <a:pt x="457199" y="159650"/>
                  <a:pt x="493159" y="178486"/>
                </a:cubicBezTo>
                <a:cubicBezTo>
                  <a:pt x="529119" y="197322"/>
                  <a:pt x="570215" y="195610"/>
                  <a:pt x="606175" y="188760"/>
                </a:cubicBezTo>
                <a:cubicBezTo>
                  <a:pt x="642135" y="181910"/>
                  <a:pt x="679806" y="154513"/>
                  <a:pt x="708916" y="137389"/>
                </a:cubicBezTo>
                <a:cubicBezTo>
                  <a:pt x="738026" y="120265"/>
                  <a:pt x="748300" y="94580"/>
                  <a:pt x="780835" y="86018"/>
                </a:cubicBezTo>
                <a:cubicBezTo>
                  <a:pt x="813370" y="77456"/>
                  <a:pt x="904125" y="86018"/>
                  <a:pt x="904125" y="86018"/>
                </a:cubicBezTo>
                <a:lnTo>
                  <a:pt x="1407559" y="86018"/>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72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218"/>
                                        </p:tgtEl>
                                        <p:attrNameLst>
                                          <p:attrName>style.visibility</p:attrName>
                                        </p:attrNameLst>
                                      </p:cBhvr>
                                      <p:to>
                                        <p:strVal val="visible"/>
                                      </p:to>
                                    </p:set>
                                    <p:animEffect transition="in" filter="fade">
                                      <p:cBhvr>
                                        <p:cTn id="47" dur="500"/>
                                        <p:tgtEl>
                                          <p:spTgt spid="92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nodeType="withEffect">
                                  <p:stCondLst>
                                    <p:cond delay="0"/>
                                  </p:stCondLst>
                                  <p:childTnLst>
                                    <p:set>
                                      <p:cBhvr>
                                        <p:cTn id="52" dur="1" fill="hold">
                                          <p:stCondLst>
                                            <p:cond delay="0"/>
                                          </p:stCondLst>
                                        </p:cTn>
                                        <p:tgtEl>
                                          <p:spTgt spid="9219"/>
                                        </p:tgtEl>
                                        <p:attrNameLst>
                                          <p:attrName>style.visibility</p:attrName>
                                        </p:attrNameLst>
                                      </p:cBhvr>
                                      <p:to>
                                        <p:strVal val="visible"/>
                                      </p:to>
                                    </p:set>
                                    <p:animEffect transition="in" filter="fade">
                                      <p:cBhvr>
                                        <p:cTn id="53" dur="500"/>
                                        <p:tgtEl>
                                          <p:spTgt spid="9219"/>
                                        </p:tgtEl>
                                      </p:cBhvr>
                                    </p:animEffect>
                                  </p:childTnLst>
                                </p:cTn>
                              </p:par>
                              <p:par>
                                <p:cTn id="54" presetID="10" presetClass="entr" presetSubtype="0" fill="hold" nodeType="withEffect">
                                  <p:stCondLst>
                                    <p:cond delay="0"/>
                                  </p:stCondLst>
                                  <p:childTnLst>
                                    <p:set>
                                      <p:cBhvr>
                                        <p:cTn id="55" dur="1" fill="hold">
                                          <p:stCondLst>
                                            <p:cond delay="0"/>
                                          </p:stCondLst>
                                        </p:cTn>
                                        <p:tgtEl>
                                          <p:spTgt spid="9220"/>
                                        </p:tgtEl>
                                        <p:attrNameLst>
                                          <p:attrName>style.visibility</p:attrName>
                                        </p:attrNameLst>
                                      </p:cBhvr>
                                      <p:to>
                                        <p:strVal val="visible"/>
                                      </p:to>
                                    </p:set>
                                    <p:animEffect transition="in" filter="fade">
                                      <p:cBhvr>
                                        <p:cTn id="56" dur="500"/>
                                        <p:tgtEl>
                                          <p:spTgt spid="92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10"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cTn>
                              </p:par>
                              <p:par>
                                <p:cTn id="74" presetID="10" presetClass="entr" presetSubtype="0"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3.61111E-6 2.46761E-6 L 0.70937 2.46761E-6 " pathEditMode="relative" rAng="0" ptsTypes="AA">
                                      <p:cBhvr>
                                        <p:cTn id="83" dur="2000" fill="hold"/>
                                        <p:tgtEl>
                                          <p:spTgt spid="4"/>
                                        </p:tgtEl>
                                        <p:attrNameLst>
                                          <p:attrName>ppt_x</p:attrName>
                                          <p:attrName>ppt_y</p:attrName>
                                        </p:attrNameLst>
                                      </p:cBhvr>
                                      <p:rCtr x="35469" y="0"/>
                                    </p:animMotion>
                                  </p:childTnLst>
                                </p:cTn>
                              </p:par>
                              <p:par>
                                <p:cTn id="84" presetID="42" presetClass="path" presetSubtype="0" accel="50000" decel="50000" fill="hold" nodeType="withEffect">
                                  <p:stCondLst>
                                    <p:cond delay="0"/>
                                  </p:stCondLst>
                                  <p:childTnLst>
                                    <p:animMotion origin="layout" path="M 8.33333E-7 2.46761E-6 L 0.29097 2.46761E-6 " pathEditMode="relative" rAng="0" ptsTypes="AA">
                                      <p:cBhvr>
                                        <p:cTn id="85" dur="2000" fill="hold"/>
                                        <p:tgtEl>
                                          <p:spTgt spid="27"/>
                                        </p:tgtEl>
                                        <p:attrNameLst>
                                          <p:attrName>ppt_x</p:attrName>
                                          <p:attrName>ppt_y</p:attrName>
                                        </p:attrNameLst>
                                      </p:cBhvr>
                                      <p:rCtr x="14549" y="0"/>
                                    </p:animMotion>
                                  </p:childTnLst>
                                </p:cTn>
                              </p:par>
                              <p:par>
                                <p:cTn id="86" presetID="42" presetClass="path" presetSubtype="0" accel="50000" decel="50000" fill="hold" nodeType="withEffect">
                                  <p:stCondLst>
                                    <p:cond delay="0"/>
                                  </p:stCondLst>
                                  <p:childTnLst>
                                    <p:animMotion origin="layout" path="M -1.38889E-6 2.46761E-6 L 0.50625 2.46761E-6 " pathEditMode="relative" rAng="0" ptsTypes="AA">
                                      <p:cBhvr>
                                        <p:cTn id="87" dur="2000" fill="hold"/>
                                        <p:tgtEl>
                                          <p:spTgt spid="44"/>
                                        </p:tgtEl>
                                        <p:attrNameLst>
                                          <p:attrName>ppt_x</p:attrName>
                                          <p:attrName>ppt_y</p:attrName>
                                        </p:attrNameLst>
                                      </p:cBhvr>
                                      <p:rCtr x="25313" y="0"/>
                                    </p:animMotion>
                                  </p:childTnLst>
                                </p:cTn>
                              </p:par>
                            </p:childTnLst>
                          </p:cTn>
                        </p:par>
                        <p:par>
                          <p:cTn id="88" fill="hold">
                            <p:stCondLst>
                              <p:cond delay="2000"/>
                            </p:stCondLst>
                            <p:childTnLst>
                              <p:par>
                                <p:cTn id="89" presetID="10" presetClass="exit" presetSubtype="0" fill="hold" nodeType="afterEffect">
                                  <p:stCondLst>
                                    <p:cond delay="0"/>
                                  </p:stCondLst>
                                  <p:childTnLst>
                                    <p:animEffect transition="out" filter="fade">
                                      <p:cBhvr>
                                        <p:cTn id="90" dur="500"/>
                                        <p:tgtEl>
                                          <p:spTgt spid="4"/>
                                        </p:tgtEl>
                                      </p:cBhvr>
                                    </p:animEffect>
                                    <p:set>
                                      <p:cBhvr>
                                        <p:cTn id="91" dur="1" fill="hold">
                                          <p:stCondLst>
                                            <p:cond delay="499"/>
                                          </p:stCondLst>
                                        </p:cTn>
                                        <p:tgtEl>
                                          <p:spTgt spid="4"/>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500"/>
                                        <p:tgtEl>
                                          <p:spTgt spid="32"/>
                                        </p:tgtEl>
                                      </p:cBhvr>
                                    </p:animEffect>
                                  </p:childTnLst>
                                </p:cTn>
                              </p:par>
                              <p:par>
                                <p:cTn id="100" presetID="42" presetClass="exit" presetSubtype="0" fill="hold" nodeType="withEffect">
                                  <p:stCondLst>
                                    <p:cond delay="0"/>
                                  </p:stCondLst>
                                  <p:childTnLst>
                                    <p:animEffect transition="out" filter="fade">
                                      <p:cBhvr>
                                        <p:cTn id="101" dur="1000"/>
                                        <p:tgtEl>
                                          <p:spTgt spid="44"/>
                                        </p:tgtEl>
                                      </p:cBhvr>
                                    </p:animEffect>
                                    <p:anim calcmode="lin" valueType="num">
                                      <p:cBhvr>
                                        <p:cTn id="102" dur="1000"/>
                                        <p:tgtEl>
                                          <p:spTgt spid="44"/>
                                        </p:tgtEl>
                                        <p:attrNameLst>
                                          <p:attrName>ppt_x</p:attrName>
                                        </p:attrNameLst>
                                      </p:cBhvr>
                                      <p:tavLst>
                                        <p:tav tm="0">
                                          <p:val>
                                            <p:strVal val="ppt_x"/>
                                          </p:val>
                                        </p:tav>
                                        <p:tav tm="100000">
                                          <p:val>
                                            <p:strVal val="ppt_x"/>
                                          </p:val>
                                        </p:tav>
                                      </p:tavLst>
                                    </p:anim>
                                    <p:anim calcmode="lin" valueType="num">
                                      <p:cBhvr>
                                        <p:cTn id="103" dur="1000"/>
                                        <p:tgtEl>
                                          <p:spTgt spid="44"/>
                                        </p:tgtEl>
                                        <p:attrNameLst>
                                          <p:attrName>ppt_y</p:attrName>
                                        </p:attrNameLst>
                                      </p:cBhvr>
                                      <p:tavLst>
                                        <p:tav tm="0">
                                          <p:val>
                                            <p:strVal val="ppt_y"/>
                                          </p:val>
                                        </p:tav>
                                        <p:tav tm="100000">
                                          <p:val>
                                            <p:strVal val="ppt_y+.1"/>
                                          </p:val>
                                        </p:tav>
                                      </p:tavLst>
                                    </p:anim>
                                    <p:set>
                                      <p:cBhvr>
                                        <p:cTn id="104"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0" grpId="0"/>
      <p:bldP spid="21" grpId="0"/>
      <p:bldP spid="22" grpId="0"/>
      <p:bldP spid="31" grpId="0"/>
      <p:bldP spid="6" grpId="0"/>
      <p:bldP spid="34" grpId="0"/>
      <p:bldP spid="35" grpId="0"/>
      <p:bldP spid="8" grpId="0" animBg="1"/>
      <p:bldP spid="7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Performance</a:t>
            </a:r>
            <a:endParaRPr lang="en-US" dirty="0">
              <a:solidFill>
                <a:schemeClr val="bg1"/>
              </a:solidFill>
            </a:endParaRPr>
          </a:p>
        </p:txBody>
      </p:sp>
      <p:sp>
        <p:nvSpPr>
          <p:cNvPr id="3" name="Content Placeholder 2"/>
          <p:cNvSpPr>
            <a:spLocks noGrp="1"/>
          </p:cNvSpPr>
          <p:nvPr>
            <p:ph idx="1"/>
          </p:nvPr>
        </p:nvSpPr>
        <p:spPr>
          <a:xfrm>
            <a:off x="914400" y="3648076"/>
            <a:ext cx="8229600" cy="1003697"/>
          </a:xfrm>
        </p:spPr>
        <p:txBody>
          <a:bodyPr>
            <a:noAutofit/>
          </a:bodyPr>
          <a:lstStyle/>
          <a:p>
            <a:pPr marL="0" indent="0">
              <a:buNone/>
            </a:pPr>
            <a:r>
              <a:rPr lang="en-US" dirty="0" smtClean="0">
                <a:solidFill>
                  <a:schemeClr val="bg1"/>
                </a:solidFill>
              </a:rPr>
              <a:t>Suitable for interactive editing</a:t>
            </a:r>
            <a:endParaRPr lang="en-US" sz="300" dirty="0" smtClean="0">
              <a:solidFill>
                <a:schemeClr val="bg1"/>
              </a:solidFill>
            </a:endParaRPr>
          </a:p>
          <a:p>
            <a:pPr marL="0" indent="0">
              <a:buNone/>
            </a:pPr>
            <a:r>
              <a:rPr lang="en-US" sz="300" dirty="0" smtClean="0">
                <a:solidFill>
                  <a:schemeClr val="bg1"/>
                </a:solidFill>
              </a:rPr>
              <a:t> </a:t>
            </a:r>
            <a:endParaRPr lang="en-US" sz="100" dirty="0" smtClean="0">
              <a:solidFill>
                <a:schemeClr val="bg1">
                  <a:lumMod val="75000"/>
                </a:schemeClr>
              </a:solidFill>
            </a:endParaRPr>
          </a:p>
          <a:p>
            <a:pPr lvl="1">
              <a:buFont typeface="Wingdings" panose="05000000000000000000" pitchFamily="2" charset="2"/>
              <a:buChar char="Ø"/>
            </a:pPr>
            <a:r>
              <a:rPr lang="en-US" dirty="0" smtClean="0">
                <a:solidFill>
                  <a:schemeClr val="bg1">
                    <a:lumMod val="75000"/>
                  </a:schemeClr>
                </a:solidFill>
              </a:rPr>
              <a:t>implemented in </a:t>
            </a:r>
            <a:r>
              <a:rPr lang="en-US" dirty="0" err="1" smtClean="0">
                <a:solidFill>
                  <a:schemeClr val="bg1">
                    <a:lumMod val="75000"/>
                  </a:schemeClr>
                </a:solidFill>
              </a:rPr>
              <a:t>Lightroom</a:t>
            </a:r>
            <a:r>
              <a:rPr lang="en-US" dirty="0" smtClean="0">
                <a:solidFill>
                  <a:schemeClr val="bg1">
                    <a:lumMod val="75000"/>
                  </a:schemeClr>
                </a:solidFill>
              </a:rPr>
              <a:t>/Photoshop</a:t>
            </a:r>
            <a:endParaRPr lang="en-US" dirty="0">
              <a:solidFill>
                <a:schemeClr val="bg1">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68560757"/>
              </p:ext>
            </p:extLst>
          </p:nvPr>
        </p:nvGraphicFramePr>
        <p:xfrm>
          <a:off x="203201" y="1552575"/>
          <a:ext cx="8661399" cy="1392820"/>
        </p:xfrm>
        <a:graphic>
          <a:graphicData uri="http://schemas.openxmlformats.org/drawingml/2006/table">
            <a:tbl>
              <a:tblPr firstRow="1" bandRow="1">
                <a:tableStyleId>{5C22544A-7EE6-4342-B048-85BDC9FD1C3A}</a:tableStyleId>
              </a:tblPr>
              <a:tblGrid>
                <a:gridCol w="2454063"/>
                <a:gridCol w="2099733"/>
                <a:gridCol w="2125980"/>
                <a:gridCol w="1981623"/>
              </a:tblGrid>
              <a:tr h="457200">
                <a:tc>
                  <a:txBody>
                    <a:bodyPr/>
                    <a:lstStyle/>
                    <a:p>
                      <a:endParaRPr lang="en-US" sz="1400" dirty="0"/>
                    </a:p>
                  </a:txBody>
                  <a:tcPr marT="34290" marB="3429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dirty="0" smtClean="0"/>
                        <a:t>[Paris  2011]</a:t>
                      </a:r>
                      <a:endParaRPr lang="en-US" sz="21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dirty="0" smtClean="0"/>
                        <a:t>Our method</a:t>
                      </a:r>
                      <a:endParaRPr lang="en-US" sz="21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t>Speed</a:t>
                      </a:r>
                      <a:r>
                        <a:rPr lang="en-US" sz="2400" baseline="0" dirty="0" smtClean="0"/>
                        <a:t> </a:t>
                      </a:r>
                      <a:r>
                        <a:rPr lang="en-US" sz="2400" dirty="0" smtClean="0"/>
                        <a:t>up</a:t>
                      </a:r>
                      <a:endParaRPr lang="en-US" sz="24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67810">
                <a:tc>
                  <a:txBody>
                    <a:bodyPr/>
                    <a:lstStyle/>
                    <a:p>
                      <a:r>
                        <a:rPr lang="en-US" sz="2400" dirty="0" smtClean="0"/>
                        <a:t>1Mpixel</a:t>
                      </a:r>
                      <a:r>
                        <a:rPr lang="en-US" sz="2400" baseline="0" dirty="0" smtClean="0"/>
                        <a:t> CPU</a:t>
                      </a:r>
                      <a:endParaRPr lang="en-US" sz="24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15 s </a:t>
                      </a:r>
                      <a:endParaRPr lang="en-US" sz="24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350 </a:t>
                      </a:r>
                      <a:r>
                        <a:rPr lang="en-US" sz="2400" dirty="0" err="1" smtClean="0"/>
                        <a:t>ms</a:t>
                      </a:r>
                      <a:endParaRPr lang="en-US" sz="24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50x</a:t>
                      </a:r>
                      <a:endParaRPr lang="en-US" sz="24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67810">
                <a:tc>
                  <a:txBody>
                    <a:bodyPr/>
                    <a:lstStyle/>
                    <a:p>
                      <a:r>
                        <a:rPr lang="en-US" sz="2400" dirty="0" smtClean="0"/>
                        <a:t>4Mpixel GPU</a:t>
                      </a:r>
                      <a:endParaRPr lang="en-US" sz="24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  1 s</a:t>
                      </a:r>
                      <a:endParaRPr lang="en-US" sz="24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  49 </a:t>
                      </a:r>
                      <a:r>
                        <a:rPr lang="en-US" sz="2400" dirty="0" err="1" smtClean="0"/>
                        <a:t>ms</a:t>
                      </a:r>
                      <a:endParaRPr lang="en-US" sz="24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20x</a:t>
                      </a:r>
                      <a:endParaRPr lang="en-US" sz="2400" dirty="0"/>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7535749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Downloads\matlab_fast_llf_and_style_transfer\images\flo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63" y="1"/>
            <a:ext cx="7720073"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71450"/>
            <a:ext cx="8229600" cy="857250"/>
          </a:xfrm>
        </p:spPr>
        <p:txBody>
          <a:bodyPr/>
          <a:lstStyle/>
          <a:p>
            <a:r>
              <a:rPr lang="en-US" dirty="0" smtClean="0">
                <a:solidFill>
                  <a:schemeClr val="bg1"/>
                </a:solidFill>
              </a:rPr>
              <a:t>Input Image</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39094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4848" y="1"/>
            <a:ext cx="7715251" cy="5143500"/>
          </a:xfrm>
          <a:prstGeom prst="rect">
            <a:avLst/>
          </a:prstGeom>
        </p:spPr>
      </p:pic>
      <p:sp>
        <p:nvSpPr>
          <p:cNvPr id="4" name="Title 3"/>
          <p:cNvSpPr>
            <a:spLocks noGrp="1"/>
          </p:cNvSpPr>
          <p:nvPr>
            <p:ph type="title"/>
          </p:nvPr>
        </p:nvSpPr>
        <p:spPr>
          <a:xfrm>
            <a:off x="0" y="0"/>
            <a:ext cx="9144000" cy="571500"/>
          </a:xfrm>
        </p:spPr>
        <p:txBody>
          <a:bodyPr>
            <a:normAutofit fontScale="90000"/>
          </a:bodyPr>
          <a:lstStyle/>
          <a:p>
            <a:r>
              <a:rPr lang="en-US" dirty="0" err="1" smtClean="0">
                <a:solidFill>
                  <a:schemeClr val="bg1"/>
                </a:solidFill>
              </a:rPr>
              <a:t>Unsharp</a:t>
            </a:r>
            <a:r>
              <a:rPr lang="en-US" dirty="0" smtClean="0">
                <a:solidFill>
                  <a:schemeClr val="bg1"/>
                </a:solidFill>
              </a:rPr>
              <a:t> Mask, not edge-aware </a:t>
            </a:r>
            <a:r>
              <a:rPr lang="en-US" dirty="0" smtClean="0">
                <a:solidFill>
                  <a:schemeClr val="bg1"/>
                </a:solidFill>
                <a:sym typeface="Wingdings"/>
              </a:rPr>
              <a:t></a:t>
            </a:r>
            <a:endParaRPr lang="en-US" dirty="0">
              <a:solidFill>
                <a:schemeClr val="bg1"/>
              </a:solidFill>
            </a:endParaRPr>
          </a:p>
        </p:txBody>
      </p:sp>
      <p:sp>
        <p:nvSpPr>
          <p:cNvPr id="6" name="Right Arrow 5"/>
          <p:cNvSpPr/>
          <p:nvPr/>
        </p:nvSpPr>
        <p:spPr bwMode="auto">
          <a:xfrm rot="2317939">
            <a:off x="777073" y="852017"/>
            <a:ext cx="1025525" cy="288131"/>
          </a:xfrm>
          <a:prstGeom prst="rightArrow">
            <a:avLst>
              <a:gd name="adj1" fmla="val 66301"/>
              <a:gd name="adj2" fmla="val 29664"/>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extBox 5"/>
          <p:cNvSpPr txBox="1">
            <a:spLocks noChangeArrowheads="1"/>
          </p:cNvSpPr>
          <p:nvPr/>
        </p:nvSpPr>
        <p:spPr bwMode="auto">
          <a:xfrm rot="2317939">
            <a:off x="859270" y="818951"/>
            <a:ext cx="861133"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Halo </a:t>
            </a:r>
            <a:r>
              <a:rPr lang="en-US" dirty="0">
                <a:solidFill>
                  <a:schemeClr val="bg1"/>
                </a:solidFill>
                <a:latin typeface="Calibri" pitchFamily="34" charset="0"/>
                <a:sym typeface="Wingdings" pitchFamily="2" charset="2"/>
              </a:rPr>
              <a:t></a:t>
            </a:r>
            <a:endParaRPr lang="en-US" dirty="0">
              <a:solidFill>
                <a:schemeClr val="bg1"/>
              </a:solidFill>
              <a:latin typeface="Calibri" pitchFamily="34" charset="0"/>
            </a:endParaRPr>
          </a:p>
        </p:txBody>
      </p:sp>
    </p:spTree>
    <p:extLst>
      <p:ext uri="{BB962C8B-B14F-4D97-AF65-F5344CB8AC3E}">
        <p14:creationId xmlns:p14="http://schemas.microsoft.com/office/powerpoint/2010/main" val="3719117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Downloads\matlab_fast_llf_and_style_transfer\2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62" y="0"/>
            <a:ext cx="7720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9067"/>
            <a:ext cx="8229600" cy="857250"/>
          </a:xfrm>
        </p:spPr>
        <p:txBody>
          <a:bodyPr/>
          <a:lstStyle/>
          <a:p>
            <a:r>
              <a:rPr lang="en-US" dirty="0" smtClean="0">
                <a:solidFill>
                  <a:schemeClr val="bg1"/>
                </a:solidFill>
              </a:rPr>
              <a:t>Ground truth enhancement</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42704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Downloads\matlab_fast_llf_and_style_transfer\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62" y="0"/>
            <a:ext cx="7720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9067"/>
            <a:ext cx="8229600" cy="857250"/>
          </a:xfrm>
        </p:spPr>
        <p:txBody>
          <a:bodyPr/>
          <a:lstStyle/>
          <a:p>
            <a:r>
              <a:rPr lang="en-US" dirty="0" smtClean="0">
                <a:solidFill>
                  <a:schemeClr val="bg1"/>
                </a:solidFill>
              </a:rPr>
              <a:t>Our method with 20 values</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14337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Downloads\matlab_fast_llf_and_style_transfer\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97" y="-6350"/>
            <a:ext cx="7729606" cy="5149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9067"/>
            <a:ext cx="8229600" cy="857250"/>
          </a:xfrm>
        </p:spPr>
        <p:txBody>
          <a:bodyPr/>
          <a:lstStyle/>
          <a:p>
            <a:r>
              <a:rPr lang="en-US" dirty="0" smtClean="0">
                <a:solidFill>
                  <a:schemeClr val="bg1"/>
                </a:solidFill>
              </a:rPr>
              <a:t>Our method </a:t>
            </a:r>
            <a:r>
              <a:rPr lang="en-US" dirty="0">
                <a:solidFill>
                  <a:schemeClr val="bg1"/>
                </a:solidFill>
              </a:rPr>
              <a:t>with</a:t>
            </a:r>
            <a:r>
              <a:rPr lang="en-US" dirty="0" smtClean="0">
                <a:solidFill>
                  <a:schemeClr val="bg1"/>
                </a:solidFill>
              </a:rPr>
              <a:t> 10 values</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48197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Downloads\matlab_fast_llf_and_style_transfer\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63" y="0"/>
            <a:ext cx="7720074"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9067"/>
            <a:ext cx="8229600" cy="857250"/>
          </a:xfrm>
        </p:spPr>
        <p:txBody>
          <a:bodyPr/>
          <a:lstStyle/>
          <a:p>
            <a:r>
              <a:rPr lang="en-US" dirty="0" smtClean="0">
                <a:solidFill>
                  <a:schemeClr val="bg1"/>
                </a:solidFill>
              </a:rPr>
              <a:t>Our method </a:t>
            </a:r>
            <a:r>
              <a:rPr lang="en-US" dirty="0">
                <a:solidFill>
                  <a:schemeClr val="bg1"/>
                </a:solidFill>
              </a:rPr>
              <a:t>with</a:t>
            </a:r>
            <a:r>
              <a:rPr lang="en-US" dirty="0" smtClean="0">
                <a:solidFill>
                  <a:schemeClr val="bg1"/>
                </a:solidFill>
              </a:rPr>
              <a:t> 5 values</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92776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930004"/>
            <a:ext cx="8229600" cy="857250"/>
          </a:xfrm>
        </p:spPr>
        <p:txBody>
          <a:bodyPr>
            <a:noAutofit/>
          </a:bodyPr>
          <a:lstStyle/>
          <a:p>
            <a:r>
              <a:rPr lang="en-US" sz="9600" dirty="0">
                <a:solidFill>
                  <a:schemeClr val="bg1"/>
                </a:solidFill>
              </a:rPr>
              <a:t>2</a:t>
            </a:r>
            <a:r>
              <a:rPr lang="en-US" sz="9600" dirty="0" smtClean="0">
                <a:solidFill>
                  <a:schemeClr val="bg1"/>
                </a:solidFill>
              </a:rPr>
              <a:t>. Relation to </a:t>
            </a:r>
            <a:br>
              <a:rPr lang="en-US" sz="9600" dirty="0" smtClean="0">
                <a:solidFill>
                  <a:schemeClr val="bg1"/>
                </a:solidFill>
              </a:rPr>
            </a:br>
            <a:r>
              <a:rPr lang="en-US" sz="9600" dirty="0" smtClean="0">
                <a:solidFill>
                  <a:schemeClr val="bg1"/>
                </a:solidFill>
              </a:rPr>
              <a:t>Bilateral Filter</a:t>
            </a:r>
            <a:endParaRPr lang="en-US" sz="9600" dirty="0">
              <a:solidFill>
                <a:schemeClr val="bg1"/>
              </a:solidFill>
            </a:endParaRPr>
          </a:p>
        </p:txBody>
      </p:sp>
    </p:spTree>
    <p:extLst>
      <p:ext uri="{BB962C8B-B14F-4D97-AF65-F5344CB8AC3E}">
        <p14:creationId xmlns:p14="http://schemas.microsoft.com/office/powerpoint/2010/main" val="774524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srcRect/>
          <a:stretch>
            <a:fillRect/>
          </a:stretch>
        </p:blipFill>
        <p:spPr bwMode="auto">
          <a:xfrm>
            <a:off x="197537" y="3376520"/>
            <a:ext cx="6693178" cy="1113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4"/>
          <a:srcRect/>
          <a:stretch>
            <a:fillRect/>
          </a:stretch>
        </p:blipFill>
        <p:spPr bwMode="auto">
          <a:xfrm>
            <a:off x="330174" y="1637170"/>
            <a:ext cx="8454705" cy="123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3906" y="1014821"/>
            <a:ext cx="9080094" cy="2653053"/>
          </a:xfrm>
        </p:spPr>
        <p:txBody>
          <a:bodyPr>
            <a:normAutofit/>
          </a:bodyPr>
          <a:lstStyle/>
          <a:p>
            <a:pPr marL="0" indent="0">
              <a:buNone/>
            </a:pPr>
            <a:r>
              <a:rPr lang="en-US" sz="4000" dirty="0">
                <a:solidFill>
                  <a:schemeClr val="bg1"/>
                </a:solidFill>
              </a:rPr>
              <a:t>Bilateral Filter</a:t>
            </a:r>
            <a:endParaRPr lang="en-US" sz="3600" dirty="0">
              <a:solidFill>
                <a:schemeClr val="bg1"/>
              </a:solidFill>
            </a:endParaRPr>
          </a:p>
          <a:p>
            <a:pPr marL="0" indent="0">
              <a:buNone/>
            </a:pPr>
            <a:endParaRPr lang="en-US" dirty="0" smtClean="0">
              <a:solidFill>
                <a:schemeClr val="bg1"/>
              </a:solidFill>
            </a:endParaRPr>
          </a:p>
          <a:p>
            <a:pPr marL="0" indent="0">
              <a:buNone/>
            </a:pPr>
            <a:endParaRPr lang="en-US" sz="2000" dirty="0">
              <a:solidFill>
                <a:schemeClr val="bg1"/>
              </a:solidFill>
            </a:endParaRPr>
          </a:p>
          <a:p>
            <a:pPr marL="0" indent="0">
              <a:buNone/>
            </a:pPr>
            <a:r>
              <a:rPr lang="en-US" sz="4000" dirty="0" smtClean="0">
                <a:solidFill>
                  <a:schemeClr val="bg1"/>
                </a:solidFill>
              </a:rPr>
              <a:t>One-level </a:t>
            </a:r>
            <a:r>
              <a:rPr lang="en-US" sz="4000" dirty="0">
                <a:solidFill>
                  <a:schemeClr val="bg1"/>
                </a:solidFill>
              </a:rPr>
              <a:t>Local </a:t>
            </a:r>
            <a:r>
              <a:rPr lang="en-US" sz="4000" dirty="0" err="1">
                <a:solidFill>
                  <a:schemeClr val="bg1"/>
                </a:solidFill>
              </a:rPr>
              <a:t>Laplacian</a:t>
            </a:r>
            <a:r>
              <a:rPr lang="en-US" sz="4000" dirty="0">
                <a:solidFill>
                  <a:schemeClr val="bg1"/>
                </a:solidFill>
              </a:rPr>
              <a:t> </a:t>
            </a:r>
            <a:r>
              <a:rPr lang="en-US" sz="4000" dirty="0" smtClean="0">
                <a:solidFill>
                  <a:schemeClr val="bg1"/>
                </a:solidFill>
              </a:rPr>
              <a:t>Filter</a:t>
            </a:r>
          </a:p>
          <a:p>
            <a:pPr marL="0" indent="0">
              <a:buNone/>
            </a:pPr>
            <a:endParaRPr lang="en-US" sz="4000" dirty="0">
              <a:solidFill>
                <a:schemeClr val="bg1"/>
              </a:solidFill>
            </a:endParaRPr>
          </a:p>
          <a:p>
            <a:pPr marL="0" indent="0">
              <a:buNone/>
            </a:pPr>
            <a:endParaRPr lang="en-US" sz="5400" dirty="0">
              <a:solidFill>
                <a:schemeClr val="bg1"/>
              </a:solidFill>
            </a:endParaRPr>
          </a:p>
          <a:p>
            <a:pPr marL="0" indent="0">
              <a:buNone/>
            </a:pPr>
            <a:endParaRPr lang="en-US" sz="3600" dirty="0" smtClean="0">
              <a:solidFill>
                <a:schemeClr val="bg1"/>
              </a:solidFill>
            </a:endParaRPr>
          </a:p>
          <a:p>
            <a:endParaRPr lang="en-US" sz="4000" dirty="0">
              <a:solidFill>
                <a:schemeClr val="bg1"/>
              </a:solidFill>
            </a:endParaRPr>
          </a:p>
        </p:txBody>
      </p:sp>
      <p:sp>
        <p:nvSpPr>
          <p:cNvPr id="2" name="Title 1"/>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pic>
        <p:nvPicPr>
          <p:cNvPr id="6" name="Picture 5"/>
          <p:cNvPicPr>
            <a:picLocks noChangeAspect="1"/>
          </p:cNvPicPr>
          <p:nvPr/>
        </p:nvPicPr>
        <p:blipFill>
          <a:blip r:embed="rId5"/>
          <a:stretch>
            <a:fillRect/>
          </a:stretch>
        </p:blipFill>
        <p:spPr>
          <a:xfrm>
            <a:off x="2183250" y="5210468"/>
            <a:ext cx="3509952" cy="569843"/>
          </a:xfrm>
          <a:prstGeom prst="rect">
            <a:avLst/>
          </a:prstGeom>
        </p:spPr>
      </p:pic>
      <p:sp>
        <p:nvSpPr>
          <p:cNvPr id="8" name="Rectangle 7"/>
          <p:cNvSpPr/>
          <p:nvPr/>
        </p:nvSpPr>
        <p:spPr>
          <a:xfrm>
            <a:off x="3489433" y="1860330"/>
            <a:ext cx="2229169" cy="620111"/>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5" name="Straight Arrow Connector 4"/>
          <p:cNvCxnSpPr>
            <a:stCxn id="8" idx="2"/>
            <a:endCxn id="22" idx="0"/>
          </p:cNvCxnSpPr>
          <p:nvPr/>
        </p:nvCxnSpPr>
        <p:spPr>
          <a:xfrm flipH="1">
            <a:off x="3924728" y="2480441"/>
            <a:ext cx="679290" cy="926901"/>
          </a:xfrm>
          <a:prstGeom prst="straightConnector1">
            <a:avLst/>
          </a:prstGeom>
          <a:ln w="57150">
            <a:solidFill>
              <a:srgbClr val="0066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89433" y="1174493"/>
            <a:ext cx="2231508" cy="523220"/>
          </a:xfrm>
          <a:prstGeom prst="rect">
            <a:avLst/>
          </a:prstGeom>
          <a:noFill/>
        </p:spPr>
        <p:txBody>
          <a:bodyPr wrap="none" rtlCol="0">
            <a:spAutoFit/>
          </a:bodyPr>
          <a:lstStyle/>
          <a:p>
            <a:r>
              <a:rPr lang="en-US" sz="2800" dirty="0" smtClean="0">
                <a:solidFill>
                  <a:srgbClr val="0066FF"/>
                </a:solidFill>
              </a:rPr>
              <a:t>Spatial weight</a:t>
            </a:r>
            <a:endParaRPr lang="en-US" sz="2800" dirty="0">
              <a:solidFill>
                <a:srgbClr val="0066FF"/>
              </a:solidFill>
            </a:endParaRPr>
          </a:p>
        </p:txBody>
      </p:sp>
      <p:sp>
        <p:nvSpPr>
          <p:cNvPr id="20" name="TextBox 19"/>
          <p:cNvSpPr txBox="1"/>
          <p:nvPr/>
        </p:nvSpPr>
        <p:spPr>
          <a:xfrm>
            <a:off x="2838306" y="4272320"/>
            <a:ext cx="2231508" cy="954107"/>
          </a:xfrm>
          <a:prstGeom prst="rect">
            <a:avLst/>
          </a:prstGeom>
          <a:noFill/>
        </p:spPr>
        <p:txBody>
          <a:bodyPr wrap="none" rtlCol="0">
            <a:spAutoFit/>
          </a:bodyPr>
          <a:lstStyle/>
          <a:p>
            <a:pPr algn="ctr"/>
            <a:r>
              <a:rPr lang="en-US" sz="2800" dirty="0" smtClean="0">
                <a:solidFill>
                  <a:srgbClr val="0066FF"/>
                </a:solidFill>
              </a:rPr>
              <a:t>Spatial weight</a:t>
            </a:r>
          </a:p>
          <a:p>
            <a:pPr algn="ctr"/>
            <a:r>
              <a:rPr lang="en-US" sz="2800" dirty="0">
                <a:solidFill>
                  <a:srgbClr val="0066FF"/>
                </a:solidFill>
              </a:rPr>
              <a:t>f</a:t>
            </a:r>
            <a:r>
              <a:rPr lang="en-US" sz="2800" dirty="0" smtClean="0">
                <a:solidFill>
                  <a:srgbClr val="0066FF"/>
                </a:solidFill>
              </a:rPr>
              <a:t>rom pyramid</a:t>
            </a:r>
            <a:endParaRPr lang="en-US" sz="2800" dirty="0">
              <a:solidFill>
                <a:srgbClr val="0066FF"/>
              </a:solidFill>
            </a:endParaRPr>
          </a:p>
        </p:txBody>
      </p:sp>
      <p:sp>
        <p:nvSpPr>
          <p:cNvPr id="27" name="Rectangle 26"/>
          <p:cNvSpPr/>
          <p:nvPr/>
        </p:nvSpPr>
        <p:spPr>
          <a:xfrm>
            <a:off x="4952143" y="3407342"/>
            <a:ext cx="1938572" cy="796316"/>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TextBox 28"/>
          <p:cNvSpPr txBox="1"/>
          <p:nvPr/>
        </p:nvSpPr>
        <p:spPr>
          <a:xfrm>
            <a:off x="5914144" y="1196571"/>
            <a:ext cx="3164392" cy="523220"/>
          </a:xfrm>
          <a:prstGeom prst="rect">
            <a:avLst/>
          </a:prstGeom>
          <a:noFill/>
        </p:spPr>
        <p:txBody>
          <a:bodyPr wrap="none" rtlCol="0">
            <a:spAutoFit/>
          </a:bodyPr>
          <a:lstStyle/>
          <a:p>
            <a:r>
              <a:rPr lang="en-US" sz="2800" dirty="0" smtClean="0">
                <a:solidFill>
                  <a:srgbClr val="FFC000"/>
                </a:solidFill>
              </a:rPr>
              <a:t>Weighted intensities</a:t>
            </a:r>
            <a:endParaRPr lang="en-US" sz="2800" dirty="0">
              <a:solidFill>
                <a:srgbClr val="FFC000"/>
              </a:solidFill>
            </a:endParaRPr>
          </a:p>
        </p:txBody>
      </p:sp>
      <p:sp>
        <p:nvSpPr>
          <p:cNvPr id="30" name="TextBox 29"/>
          <p:cNvSpPr txBox="1"/>
          <p:nvPr/>
        </p:nvSpPr>
        <p:spPr>
          <a:xfrm>
            <a:off x="4939992" y="4253242"/>
            <a:ext cx="1909625" cy="954107"/>
          </a:xfrm>
          <a:prstGeom prst="rect">
            <a:avLst/>
          </a:prstGeom>
          <a:noFill/>
        </p:spPr>
        <p:txBody>
          <a:bodyPr wrap="none" rtlCol="0">
            <a:spAutoFit/>
          </a:bodyPr>
          <a:lstStyle/>
          <a:p>
            <a:r>
              <a:rPr lang="en-US" sz="2800" dirty="0" smtClean="0">
                <a:solidFill>
                  <a:srgbClr val="FFC000"/>
                </a:solidFill>
              </a:rPr>
              <a:t>Remapping </a:t>
            </a:r>
          </a:p>
          <a:p>
            <a:pPr algn="ctr"/>
            <a:r>
              <a:rPr lang="en-US" sz="2800" dirty="0" smtClean="0">
                <a:solidFill>
                  <a:srgbClr val="FFC000"/>
                </a:solidFill>
              </a:rPr>
              <a:t>function</a:t>
            </a:r>
            <a:endParaRPr lang="en-US" sz="2800" dirty="0">
              <a:solidFill>
                <a:srgbClr val="FFC000"/>
              </a:solidFill>
            </a:endParaRPr>
          </a:p>
        </p:txBody>
      </p:sp>
      <p:cxnSp>
        <p:nvCxnSpPr>
          <p:cNvPr id="31" name="Straight Arrow Connector 30"/>
          <p:cNvCxnSpPr>
            <a:stCxn id="23" idx="2"/>
            <a:endCxn id="27" idx="0"/>
          </p:cNvCxnSpPr>
          <p:nvPr/>
        </p:nvCxnSpPr>
        <p:spPr>
          <a:xfrm flipH="1">
            <a:off x="5921429" y="2478731"/>
            <a:ext cx="1345012" cy="928611"/>
          </a:xfrm>
          <a:prstGeom prst="straightConnector1">
            <a:avLst/>
          </a:prstGeom>
          <a:ln w="57150">
            <a:solidFill>
              <a:srgbClr val="FFC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938409" y="3407342"/>
            <a:ext cx="1972638" cy="79631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5748003" y="1858620"/>
            <a:ext cx="3036876" cy="620111"/>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6893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0" grpId="0"/>
      <p:bldP spid="27" grpId="0" animBg="1"/>
      <p:bldP spid="29" grpId="0"/>
      <p:bldP spid="30" grpId="0"/>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63906" y="3374572"/>
            <a:ext cx="9122955" cy="117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3906" y="1014821"/>
            <a:ext cx="9080094" cy="2653053"/>
          </a:xfrm>
        </p:spPr>
        <p:txBody>
          <a:bodyPr>
            <a:normAutofit/>
          </a:bodyPr>
          <a:lstStyle/>
          <a:p>
            <a:pPr marL="0" indent="0">
              <a:buNone/>
            </a:pPr>
            <a:r>
              <a:rPr lang="en-US" sz="4000" dirty="0">
                <a:solidFill>
                  <a:schemeClr val="bg1"/>
                </a:solidFill>
              </a:rPr>
              <a:t>Bilateral Filter</a:t>
            </a:r>
            <a:endParaRPr lang="en-US" sz="3600" dirty="0">
              <a:solidFill>
                <a:schemeClr val="bg1"/>
              </a:solidFill>
            </a:endParaRPr>
          </a:p>
          <a:p>
            <a:pPr marL="0" indent="0">
              <a:buNone/>
            </a:pPr>
            <a:endParaRPr lang="en-US" dirty="0" smtClean="0">
              <a:solidFill>
                <a:schemeClr val="bg1"/>
              </a:solidFill>
            </a:endParaRPr>
          </a:p>
          <a:p>
            <a:pPr marL="0" indent="0">
              <a:buNone/>
            </a:pPr>
            <a:endParaRPr lang="en-US" sz="2000" dirty="0">
              <a:solidFill>
                <a:schemeClr val="bg1"/>
              </a:solidFill>
            </a:endParaRPr>
          </a:p>
          <a:p>
            <a:pPr marL="0" indent="0">
              <a:buNone/>
            </a:pPr>
            <a:r>
              <a:rPr lang="en-US" sz="4000" dirty="0" smtClean="0">
                <a:solidFill>
                  <a:schemeClr val="bg1"/>
                </a:solidFill>
              </a:rPr>
              <a:t>One-level </a:t>
            </a:r>
            <a:r>
              <a:rPr lang="en-US" sz="4000" dirty="0">
                <a:solidFill>
                  <a:schemeClr val="bg1"/>
                </a:solidFill>
              </a:rPr>
              <a:t>Local </a:t>
            </a:r>
            <a:r>
              <a:rPr lang="en-US" sz="4000" dirty="0" err="1">
                <a:solidFill>
                  <a:schemeClr val="bg1"/>
                </a:solidFill>
              </a:rPr>
              <a:t>Laplacian</a:t>
            </a:r>
            <a:r>
              <a:rPr lang="en-US" sz="4000" dirty="0">
                <a:solidFill>
                  <a:schemeClr val="bg1"/>
                </a:solidFill>
              </a:rPr>
              <a:t> </a:t>
            </a:r>
            <a:r>
              <a:rPr lang="en-US" sz="4000" dirty="0" smtClean="0">
                <a:solidFill>
                  <a:schemeClr val="bg1"/>
                </a:solidFill>
              </a:rPr>
              <a:t>Filter</a:t>
            </a:r>
          </a:p>
          <a:p>
            <a:pPr marL="0" indent="0">
              <a:buNone/>
            </a:pPr>
            <a:endParaRPr lang="en-US" sz="4000" dirty="0">
              <a:solidFill>
                <a:schemeClr val="bg1"/>
              </a:solidFill>
            </a:endParaRPr>
          </a:p>
          <a:p>
            <a:pPr marL="0" indent="0">
              <a:buNone/>
            </a:pPr>
            <a:endParaRPr lang="en-US" sz="5400" dirty="0">
              <a:solidFill>
                <a:schemeClr val="bg1"/>
              </a:solidFill>
            </a:endParaRPr>
          </a:p>
          <a:p>
            <a:pPr marL="0" indent="0">
              <a:buNone/>
            </a:pPr>
            <a:endParaRPr lang="en-US" sz="3600" dirty="0" smtClean="0">
              <a:solidFill>
                <a:schemeClr val="bg1"/>
              </a:solidFill>
            </a:endParaRPr>
          </a:p>
          <a:p>
            <a:endParaRPr lang="en-US" sz="4000" dirty="0">
              <a:solidFill>
                <a:schemeClr val="bg1"/>
              </a:solidFill>
            </a:endParaRPr>
          </a:p>
        </p:txBody>
      </p:sp>
      <p:pic>
        <p:nvPicPr>
          <p:cNvPr id="24" name="Picture 6"/>
          <p:cNvPicPr>
            <a:picLocks noChangeAspect="1" noChangeArrowheads="1"/>
          </p:cNvPicPr>
          <p:nvPr/>
        </p:nvPicPr>
        <p:blipFill>
          <a:blip r:embed="rId4"/>
          <a:srcRect/>
          <a:stretch>
            <a:fillRect/>
          </a:stretch>
        </p:blipFill>
        <p:spPr bwMode="auto">
          <a:xfrm>
            <a:off x="330174" y="1637170"/>
            <a:ext cx="8454705" cy="123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pic>
        <p:nvPicPr>
          <p:cNvPr id="6" name="Picture 5"/>
          <p:cNvPicPr>
            <a:picLocks noChangeAspect="1"/>
          </p:cNvPicPr>
          <p:nvPr/>
        </p:nvPicPr>
        <p:blipFill>
          <a:blip r:embed="rId5"/>
          <a:stretch>
            <a:fillRect/>
          </a:stretch>
        </p:blipFill>
        <p:spPr>
          <a:xfrm>
            <a:off x="2183250" y="5210468"/>
            <a:ext cx="3509952" cy="569843"/>
          </a:xfrm>
          <a:prstGeom prst="rect">
            <a:avLst/>
          </a:prstGeom>
        </p:spPr>
      </p:pic>
      <p:sp>
        <p:nvSpPr>
          <p:cNvPr id="8" name="Rectangle 7"/>
          <p:cNvSpPr/>
          <p:nvPr/>
        </p:nvSpPr>
        <p:spPr>
          <a:xfrm>
            <a:off x="3489433" y="1860330"/>
            <a:ext cx="2229169" cy="620111"/>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938409" y="3407342"/>
            <a:ext cx="1972638" cy="79631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5" name="Straight Arrow Connector 4"/>
          <p:cNvCxnSpPr>
            <a:stCxn id="8" idx="2"/>
            <a:endCxn id="17" idx="0"/>
          </p:cNvCxnSpPr>
          <p:nvPr/>
        </p:nvCxnSpPr>
        <p:spPr>
          <a:xfrm flipH="1">
            <a:off x="3924728" y="2480441"/>
            <a:ext cx="679290" cy="926901"/>
          </a:xfrm>
          <a:prstGeom prst="straightConnector1">
            <a:avLst/>
          </a:prstGeom>
          <a:ln w="57150">
            <a:solidFill>
              <a:srgbClr val="0066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89433" y="1174493"/>
            <a:ext cx="2231508" cy="523220"/>
          </a:xfrm>
          <a:prstGeom prst="rect">
            <a:avLst/>
          </a:prstGeom>
          <a:noFill/>
        </p:spPr>
        <p:txBody>
          <a:bodyPr wrap="none" rtlCol="0">
            <a:spAutoFit/>
          </a:bodyPr>
          <a:lstStyle/>
          <a:p>
            <a:r>
              <a:rPr lang="en-US" sz="2800" dirty="0" smtClean="0">
                <a:solidFill>
                  <a:srgbClr val="0066FF"/>
                </a:solidFill>
              </a:rPr>
              <a:t>Spatial weight</a:t>
            </a:r>
            <a:endParaRPr lang="en-US" sz="2800" dirty="0">
              <a:solidFill>
                <a:srgbClr val="0066FF"/>
              </a:solidFill>
            </a:endParaRPr>
          </a:p>
        </p:txBody>
      </p:sp>
      <p:sp>
        <p:nvSpPr>
          <p:cNvPr id="20" name="TextBox 19"/>
          <p:cNvSpPr txBox="1"/>
          <p:nvPr/>
        </p:nvSpPr>
        <p:spPr>
          <a:xfrm>
            <a:off x="2838306" y="4272320"/>
            <a:ext cx="2231508" cy="954107"/>
          </a:xfrm>
          <a:prstGeom prst="rect">
            <a:avLst/>
          </a:prstGeom>
          <a:noFill/>
        </p:spPr>
        <p:txBody>
          <a:bodyPr wrap="none" rtlCol="0">
            <a:spAutoFit/>
          </a:bodyPr>
          <a:lstStyle/>
          <a:p>
            <a:pPr algn="ctr"/>
            <a:r>
              <a:rPr lang="en-US" sz="2800" dirty="0" smtClean="0">
                <a:solidFill>
                  <a:srgbClr val="0066FF"/>
                </a:solidFill>
              </a:rPr>
              <a:t>Spatial weight</a:t>
            </a:r>
          </a:p>
          <a:p>
            <a:pPr algn="ctr"/>
            <a:r>
              <a:rPr lang="en-US" sz="2800" dirty="0">
                <a:solidFill>
                  <a:srgbClr val="0066FF"/>
                </a:solidFill>
              </a:rPr>
              <a:t>f</a:t>
            </a:r>
            <a:r>
              <a:rPr lang="en-US" sz="2800" dirty="0" smtClean="0">
                <a:solidFill>
                  <a:srgbClr val="0066FF"/>
                </a:solidFill>
              </a:rPr>
              <a:t>rom pyramid</a:t>
            </a:r>
            <a:endParaRPr lang="en-US" sz="2800" dirty="0">
              <a:solidFill>
                <a:srgbClr val="0066FF"/>
              </a:solidFill>
            </a:endParaRPr>
          </a:p>
        </p:txBody>
      </p:sp>
      <p:sp>
        <p:nvSpPr>
          <p:cNvPr id="25" name="Rectangle 24"/>
          <p:cNvSpPr/>
          <p:nvPr/>
        </p:nvSpPr>
        <p:spPr>
          <a:xfrm>
            <a:off x="5748003" y="1858620"/>
            <a:ext cx="3036876" cy="620111"/>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7" name="Rectangle 26"/>
          <p:cNvSpPr/>
          <p:nvPr/>
        </p:nvSpPr>
        <p:spPr>
          <a:xfrm>
            <a:off x="4941869" y="3413232"/>
            <a:ext cx="4150760" cy="796316"/>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 name="TextBox 29"/>
          <p:cNvSpPr txBox="1"/>
          <p:nvPr/>
        </p:nvSpPr>
        <p:spPr>
          <a:xfrm>
            <a:off x="5894805" y="4261862"/>
            <a:ext cx="1909625" cy="954107"/>
          </a:xfrm>
          <a:prstGeom prst="rect">
            <a:avLst/>
          </a:prstGeom>
          <a:noFill/>
        </p:spPr>
        <p:txBody>
          <a:bodyPr wrap="none" rtlCol="0">
            <a:spAutoFit/>
          </a:bodyPr>
          <a:lstStyle/>
          <a:p>
            <a:r>
              <a:rPr lang="en-US" sz="2800" dirty="0" smtClean="0">
                <a:solidFill>
                  <a:srgbClr val="FFC000"/>
                </a:solidFill>
              </a:rPr>
              <a:t>Remapping </a:t>
            </a:r>
          </a:p>
          <a:p>
            <a:pPr algn="ctr"/>
            <a:r>
              <a:rPr lang="en-US" sz="2800" dirty="0" smtClean="0">
                <a:solidFill>
                  <a:srgbClr val="FFC000"/>
                </a:solidFill>
              </a:rPr>
              <a:t>function</a:t>
            </a:r>
            <a:endParaRPr lang="en-US" sz="2800" dirty="0">
              <a:solidFill>
                <a:srgbClr val="FFC000"/>
              </a:solidFill>
            </a:endParaRPr>
          </a:p>
        </p:txBody>
      </p:sp>
      <p:cxnSp>
        <p:nvCxnSpPr>
          <p:cNvPr id="31" name="Straight Arrow Connector 30"/>
          <p:cNvCxnSpPr>
            <a:stCxn id="25" idx="2"/>
            <a:endCxn id="27" idx="0"/>
          </p:cNvCxnSpPr>
          <p:nvPr/>
        </p:nvCxnSpPr>
        <p:spPr>
          <a:xfrm flipH="1">
            <a:off x="7017249" y="2478731"/>
            <a:ext cx="249192" cy="934501"/>
          </a:xfrm>
          <a:prstGeom prst="straightConnector1">
            <a:avLst/>
          </a:prstGeom>
          <a:ln w="57150">
            <a:solidFill>
              <a:srgbClr val="FFC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914144" y="1196571"/>
            <a:ext cx="3164392" cy="523220"/>
          </a:xfrm>
          <a:prstGeom prst="rect">
            <a:avLst/>
          </a:prstGeom>
          <a:noFill/>
        </p:spPr>
        <p:txBody>
          <a:bodyPr wrap="none" rtlCol="0">
            <a:spAutoFit/>
          </a:bodyPr>
          <a:lstStyle/>
          <a:p>
            <a:r>
              <a:rPr lang="en-US" sz="2800" dirty="0" smtClean="0">
                <a:solidFill>
                  <a:srgbClr val="FFC000"/>
                </a:solidFill>
              </a:rPr>
              <a:t>Weighted intensities</a:t>
            </a:r>
            <a:endParaRPr lang="en-US" sz="2800" dirty="0">
              <a:solidFill>
                <a:srgbClr val="FFC000"/>
              </a:solidFill>
            </a:endParaRPr>
          </a:p>
        </p:txBody>
      </p:sp>
    </p:spTree>
    <p:extLst>
      <p:ext uri="{BB962C8B-B14F-4D97-AF65-F5344CB8AC3E}">
        <p14:creationId xmlns:p14="http://schemas.microsoft.com/office/powerpoint/2010/main" val="2722739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550" y="-129706"/>
            <a:ext cx="3919895" cy="59780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552" y="-129706"/>
            <a:ext cx="3919895" cy="5978054"/>
          </a:xfrm>
          <a:prstGeom prst="rect">
            <a:avLst/>
          </a:prstGeom>
        </p:spPr>
      </p:pic>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2705" y="-129706"/>
            <a:ext cx="3919895" cy="5978055"/>
          </a:xfrm>
        </p:spPr>
      </p:pic>
      <p:sp>
        <p:nvSpPr>
          <p:cNvPr id="2" name="Title 1"/>
          <p:cNvSpPr>
            <a:spLocks noGrp="1"/>
          </p:cNvSpPr>
          <p:nvPr>
            <p:ph type="title"/>
          </p:nvPr>
        </p:nvSpPr>
        <p:spPr>
          <a:xfrm>
            <a:off x="76200" y="-85725"/>
            <a:ext cx="4292600" cy="857250"/>
          </a:xfrm>
        </p:spPr>
        <p:txBody>
          <a:bodyPr>
            <a:normAutofit/>
          </a:bodyPr>
          <a:lstStyle/>
          <a:p>
            <a:r>
              <a:rPr lang="en-US" b="1" dirty="0" smtClean="0">
                <a:solidFill>
                  <a:schemeClr val="bg1"/>
                </a:solidFill>
              </a:rPr>
              <a:t>Power function</a:t>
            </a:r>
            <a:endParaRPr lang="en-US" b="1" dirty="0">
              <a:solidFill>
                <a:schemeClr val="bg1"/>
              </a:solidFill>
            </a:endParaRPr>
          </a:p>
        </p:txBody>
      </p:sp>
      <p:sp>
        <p:nvSpPr>
          <p:cNvPr id="5" name="Title 1"/>
          <p:cNvSpPr txBox="1">
            <a:spLocks/>
          </p:cNvSpPr>
          <p:nvPr/>
        </p:nvSpPr>
        <p:spPr>
          <a:xfrm>
            <a:off x="4648200" y="-85725"/>
            <a:ext cx="4292600"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Gaussian</a:t>
            </a:r>
            <a:endParaRPr lang="en-US" b="1" dirty="0">
              <a:solidFill>
                <a:schemeClr val="bg1"/>
              </a:solidFill>
            </a:endParaRPr>
          </a:p>
        </p:txBody>
      </p:sp>
    </p:spTree>
    <p:extLst>
      <p:ext uri="{BB962C8B-B14F-4D97-AF65-F5344CB8AC3E}">
        <p14:creationId xmlns:p14="http://schemas.microsoft.com/office/powerpoint/2010/main" val="2209045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63906" y="3374572"/>
            <a:ext cx="9122955" cy="117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3906" y="1014821"/>
            <a:ext cx="9080094" cy="2653053"/>
          </a:xfrm>
        </p:spPr>
        <p:txBody>
          <a:bodyPr>
            <a:normAutofit/>
          </a:bodyPr>
          <a:lstStyle/>
          <a:p>
            <a:pPr marL="0" indent="0">
              <a:buNone/>
            </a:pPr>
            <a:r>
              <a:rPr lang="en-US" sz="4000" dirty="0">
                <a:solidFill>
                  <a:schemeClr val="bg1"/>
                </a:solidFill>
              </a:rPr>
              <a:t>Bilateral Filter</a:t>
            </a:r>
            <a:endParaRPr lang="en-US" sz="3600" dirty="0">
              <a:solidFill>
                <a:schemeClr val="bg1"/>
              </a:solidFill>
            </a:endParaRPr>
          </a:p>
          <a:p>
            <a:pPr marL="0" indent="0">
              <a:buNone/>
            </a:pPr>
            <a:endParaRPr lang="en-US" dirty="0" smtClean="0">
              <a:solidFill>
                <a:schemeClr val="bg1"/>
              </a:solidFill>
            </a:endParaRPr>
          </a:p>
          <a:p>
            <a:pPr marL="0" indent="0">
              <a:buNone/>
            </a:pPr>
            <a:endParaRPr lang="en-US" sz="2000" dirty="0">
              <a:solidFill>
                <a:schemeClr val="bg1"/>
              </a:solidFill>
            </a:endParaRPr>
          </a:p>
          <a:p>
            <a:pPr marL="0" indent="0">
              <a:buNone/>
            </a:pPr>
            <a:r>
              <a:rPr lang="en-US" sz="4000" dirty="0" smtClean="0">
                <a:solidFill>
                  <a:schemeClr val="bg1"/>
                </a:solidFill>
              </a:rPr>
              <a:t>One-level </a:t>
            </a:r>
            <a:r>
              <a:rPr lang="en-US" sz="4000" dirty="0">
                <a:solidFill>
                  <a:schemeClr val="bg1"/>
                </a:solidFill>
              </a:rPr>
              <a:t>Local </a:t>
            </a:r>
            <a:r>
              <a:rPr lang="en-US" sz="4000" dirty="0" err="1">
                <a:solidFill>
                  <a:schemeClr val="bg1"/>
                </a:solidFill>
              </a:rPr>
              <a:t>Laplacian</a:t>
            </a:r>
            <a:r>
              <a:rPr lang="en-US" sz="4000" dirty="0">
                <a:solidFill>
                  <a:schemeClr val="bg1"/>
                </a:solidFill>
              </a:rPr>
              <a:t> </a:t>
            </a:r>
            <a:r>
              <a:rPr lang="en-US" sz="4000" dirty="0" smtClean="0">
                <a:solidFill>
                  <a:schemeClr val="bg1"/>
                </a:solidFill>
              </a:rPr>
              <a:t>Filter</a:t>
            </a:r>
          </a:p>
          <a:p>
            <a:pPr marL="0" indent="0">
              <a:buNone/>
            </a:pPr>
            <a:endParaRPr lang="en-US" sz="4000" dirty="0">
              <a:solidFill>
                <a:schemeClr val="bg1"/>
              </a:solidFill>
            </a:endParaRPr>
          </a:p>
          <a:p>
            <a:pPr marL="0" indent="0">
              <a:buNone/>
            </a:pPr>
            <a:endParaRPr lang="en-US" sz="5400" dirty="0">
              <a:solidFill>
                <a:schemeClr val="bg1"/>
              </a:solidFill>
            </a:endParaRPr>
          </a:p>
          <a:p>
            <a:pPr marL="0" indent="0">
              <a:buNone/>
            </a:pPr>
            <a:endParaRPr lang="en-US" sz="3600" dirty="0" smtClean="0">
              <a:solidFill>
                <a:schemeClr val="bg1"/>
              </a:solidFill>
            </a:endParaRPr>
          </a:p>
          <a:p>
            <a:endParaRPr lang="en-US" sz="4000" dirty="0">
              <a:solidFill>
                <a:schemeClr val="bg1"/>
              </a:solidFill>
            </a:endParaRPr>
          </a:p>
        </p:txBody>
      </p:sp>
      <p:pic>
        <p:nvPicPr>
          <p:cNvPr id="24" name="Picture 6"/>
          <p:cNvPicPr>
            <a:picLocks noChangeAspect="1" noChangeArrowheads="1"/>
          </p:cNvPicPr>
          <p:nvPr/>
        </p:nvPicPr>
        <p:blipFill>
          <a:blip r:embed="rId4"/>
          <a:srcRect/>
          <a:stretch>
            <a:fillRect/>
          </a:stretch>
        </p:blipFill>
        <p:spPr bwMode="auto">
          <a:xfrm>
            <a:off x="330174" y="1637170"/>
            <a:ext cx="8454705" cy="123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pic>
        <p:nvPicPr>
          <p:cNvPr id="6" name="Picture 5"/>
          <p:cNvPicPr>
            <a:picLocks noChangeAspect="1"/>
          </p:cNvPicPr>
          <p:nvPr/>
        </p:nvPicPr>
        <p:blipFill>
          <a:blip r:embed="rId5"/>
          <a:stretch>
            <a:fillRect/>
          </a:stretch>
        </p:blipFill>
        <p:spPr>
          <a:xfrm>
            <a:off x="2183250" y="5210468"/>
            <a:ext cx="3509952" cy="569843"/>
          </a:xfrm>
          <a:prstGeom prst="rect">
            <a:avLst/>
          </a:prstGeom>
        </p:spPr>
      </p:pic>
      <p:sp>
        <p:nvSpPr>
          <p:cNvPr id="8" name="Rectangle 7"/>
          <p:cNvSpPr/>
          <p:nvPr/>
        </p:nvSpPr>
        <p:spPr>
          <a:xfrm>
            <a:off x="3489433" y="1860330"/>
            <a:ext cx="2229169" cy="620111"/>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938409" y="3407342"/>
            <a:ext cx="1972638" cy="79631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5" name="Straight Arrow Connector 4"/>
          <p:cNvCxnSpPr>
            <a:stCxn id="8" idx="2"/>
            <a:endCxn id="17" idx="0"/>
          </p:cNvCxnSpPr>
          <p:nvPr/>
        </p:nvCxnSpPr>
        <p:spPr>
          <a:xfrm flipH="1">
            <a:off x="3924728" y="2480441"/>
            <a:ext cx="679290" cy="926901"/>
          </a:xfrm>
          <a:prstGeom prst="straightConnector1">
            <a:avLst/>
          </a:prstGeom>
          <a:ln w="57150">
            <a:solidFill>
              <a:srgbClr val="0066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89433" y="1174493"/>
            <a:ext cx="2231508" cy="523220"/>
          </a:xfrm>
          <a:prstGeom prst="rect">
            <a:avLst/>
          </a:prstGeom>
          <a:noFill/>
        </p:spPr>
        <p:txBody>
          <a:bodyPr wrap="none" rtlCol="0">
            <a:spAutoFit/>
          </a:bodyPr>
          <a:lstStyle/>
          <a:p>
            <a:r>
              <a:rPr lang="en-US" sz="2800" dirty="0" smtClean="0">
                <a:solidFill>
                  <a:srgbClr val="0066FF"/>
                </a:solidFill>
              </a:rPr>
              <a:t>Spatial weight</a:t>
            </a:r>
            <a:endParaRPr lang="en-US" sz="2800" dirty="0">
              <a:solidFill>
                <a:srgbClr val="0066FF"/>
              </a:solidFill>
            </a:endParaRPr>
          </a:p>
        </p:txBody>
      </p:sp>
      <p:sp>
        <p:nvSpPr>
          <p:cNvPr id="20" name="TextBox 19"/>
          <p:cNvSpPr txBox="1"/>
          <p:nvPr/>
        </p:nvSpPr>
        <p:spPr>
          <a:xfrm>
            <a:off x="2838306" y="4272320"/>
            <a:ext cx="2231508" cy="954107"/>
          </a:xfrm>
          <a:prstGeom prst="rect">
            <a:avLst/>
          </a:prstGeom>
          <a:noFill/>
        </p:spPr>
        <p:txBody>
          <a:bodyPr wrap="none" rtlCol="0">
            <a:spAutoFit/>
          </a:bodyPr>
          <a:lstStyle/>
          <a:p>
            <a:pPr algn="ctr"/>
            <a:r>
              <a:rPr lang="en-US" sz="2800" dirty="0" smtClean="0">
                <a:solidFill>
                  <a:srgbClr val="0066FF"/>
                </a:solidFill>
              </a:rPr>
              <a:t>Spatial weight</a:t>
            </a:r>
          </a:p>
          <a:p>
            <a:pPr algn="ctr"/>
            <a:r>
              <a:rPr lang="en-US" sz="2800" dirty="0">
                <a:solidFill>
                  <a:srgbClr val="0066FF"/>
                </a:solidFill>
              </a:rPr>
              <a:t>f</a:t>
            </a:r>
            <a:r>
              <a:rPr lang="en-US" sz="2800" dirty="0" smtClean="0">
                <a:solidFill>
                  <a:srgbClr val="0066FF"/>
                </a:solidFill>
              </a:rPr>
              <a:t>rom pyramid</a:t>
            </a:r>
            <a:endParaRPr lang="en-US" sz="2800" dirty="0">
              <a:solidFill>
                <a:srgbClr val="0066FF"/>
              </a:solidFill>
            </a:endParaRPr>
          </a:p>
        </p:txBody>
      </p:sp>
      <p:sp>
        <p:nvSpPr>
          <p:cNvPr id="25" name="Rectangle 24"/>
          <p:cNvSpPr/>
          <p:nvPr/>
        </p:nvSpPr>
        <p:spPr>
          <a:xfrm>
            <a:off x="5748003" y="1858620"/>
            <a:ext cx="3036876" cy="620111"/>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7" name="Rectangle 26"/>
          <p:cNvSpPr/>
          <p:nvPr/>
        </p:nvSpPr>
        <p:spPr>
          <a:xfrm>
            <a:off x="4941869" y="3413232"/>
            <a:ext cx="4150760" cy="796316"/>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 name="TextBox 29"/>
          <p:cNvSpPr txBox="1"/>
          <p:nvPr/>
        </p:nvSpPr>
        <p:spPr>
          <a:xfrm>
            <a:off x="5894805" y="4261862"/>
            <a:ext cx="1909625" cy="954107"/>
          </a:xfrm>
          <a:prstGeom prst="rect">
            <a:avLst/>
          </a:prstGeom>
          <a:noFill/>
        </p:spPr>
        <p:txBody>
          <a:bodyPr wrap="none" rtlCol="0">
            <a:spAutoFit/>
          </a:bodyPr>
          <a:lstStyle/>
          <a:p>
            <a:r>
              <a:rPr lang="en-US" sz="2800" dirty="0" smtClean="0">
                <a:solidFill>
                  <a:srgbClr val="FFC000"/>
                </a:solidFill>
              </a:rPr>
              <a:t>Remapping </a:t>
            </a:r>
          </a:p>
          <a:p>
            <a:pPr algn="ctr"/>
            <a:r>
              <a:rPr lang="en-US" sz="2800" dirty="0" smtClean="0">
                <a:solidFill>
                  <a:srgbClr val="FFC000"/>
                </a:solidFill>
              </a:rPr>
              <a:t>function</a:t>
            </a:r>
            <a:endParaRPr lang="en-US" sz="2800" dirty="0">
              <a:solidFill>
                <a:srgbClr val="FFC000"/>
              </a:solidFill>
            </a:endParaRPr>
          </a:p>
        </p:txBody>
      </p:sp>
      <p:cxnSp>
        <p:nvCxnSpPr>
          <p:cNvPr id="31" name="Straight Arrow Connector 30"/>
          <p:cNvCxnSpPr>
            <a:stCxn id="25" idx="2"/>
            <a:endCxn id="27" idx="0"/>
          </p:cNvCxnSpPr>
          <p:nvPr/>
        </p:nvCxnSpPr>
        <p:spPr>
          <a:xfrm flipH="1">
            <a:off x="7017249" y="2478731"/>
            <a:ext cx="249192" cy="934501"/>
          </a:xfrm>
          <a:prstGeom prst="straightConnector1">
            <a:avLst/>
          </a:prstGeom>
          <a:ln w="57150">
            <a:solidFill>
              <a:srgbClr val="FFC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180087" y="3374572"/>
            <a:ext cx="710358" cy="83497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9" name="Rectangle 18"/>
          <p:cNvSpPr/>
          <p:nvPr/>
        </p:nvSpPr>
        <p:spPr>
          <a:xfrm>
            <a:off x="8096036" y="3513761"/>
            <a:ext cx="832207" cy="56507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5914144" y="1196571"/>
            <a:ext cx="3164392" cy="523220"/>
          </a:xfrm>
          <a:prstGeom prst="rect">
            <a:avLst/>
          </a:prstGeom>
          <a:noFill/>
        </p:spPr>
        <p:txBody>
          <a:bodyPr wrap="none" rtlCol="0">
            <a:spAutoFit/>
          </a:bodyPr>
          <a:lstStyle/>
          <a:p>
            <a:r>
              <a:rPr lang="en-US" sz="2800" dirty="0" smtClean="0">
                <a:solidFill>
                  <a:srgbClr val="FFC000"/>
                </a:solidFill>
              </a:rPr>
              <a:t>Weighted intensities</a:t>
            </a:r>
            <a:endParaRPr lang="en-US" sz="2800" dirty="0">
              <a:solidFill>
                <a:srgbClr val="FFC000"/>
              </a:solidFill>
            </a:endParaRPr>
          </a:p>
        </p:txBody>
      </p:sp>
    </p:spTree>
    <p:extLst>
      <p:ext uri="{BB962C8B-B14F-4D97-AF65-F5344CB8AC3E}">
        <p14:creationId xmlns:p14="http://schemas.microsoft.com/office/powerpoint/2010/main" val="141156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srcRect/>
          <a:stretch>
            <a:fillRect/>
          </a:stretch>
        </p:blipFill>
        <p:spPr bwMode="auto">
          <a:xfrm>
            <a:off x="0" y="3409950"/>
            <a:ext cx="9144000" cy="1137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4"/>
          <a:srcRect/>
          <a:stretch>
            <a:fillRect/>
          </a:stretch>
        </p:blipFill>
        <p:spPr bwMode="auto">
          <a:xfrm>
            <a:off x="330174" y="1637170"/>
            <a:ext cx="8454705" cy="123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bg1"/>
                </a:solidFill>
              </a:rPr>
              <a:t>Rewriting the bilateral filter</a:t>
            </a:r>
            <a:endParaRPr lang="en-US" dirty="0">
              <a:solidFill>
                <a:schemeClr val="bg1"/>
              </a:solidFill>
            </a:endParaRPr>
          </a:p>
        </p:txBody>
      </p:sp>
      <p:sp>
        <p:nvSpPr>
          <p:cNvPr id="3" name="Content Placeholder 2"/>
          <p:cNvSpPr>
            <a:spLocks noGrp="1"/>
          </p:cNvSpPr>
          <p:nvPr>
            <p:ph idx="1"/>
          </p:nvPr>
        </p:nvSpPr>
        <p:spPr/>
        <p:txBody>
          <a:bodyPr/>
          <a:lstStyle/>
          <a:p>
            <a:endParaRPr lang="en-US" dirty="0">
              <a:solidFill>
                <a:schemeClr val="bg1"/>
              </a:solidFill>
            </a:endParaRPr>
          </a:p>
        </p:txBody>
      </p:sp>
      <p:sp>
        <p:nvSpPr>
          <p:cNvPr id="7" name="Right Arrow 6"/>
          <p:cNvSpPr/>
          <p:nvPr/>
        </p:nvSpPr>
        <p:spPr>
          <a:xfrm rot="5400000">
            <a:off x="4287062" y="2842457"/>
            <a:ext cx="569875" cy="738187"/>
          </a:xfrm>
          <a:prstGeom prst="rightArrow">
            <a:avLst>
              <a:gd name="adj1" fmla="val 67021"/>
              <a:gd name="adj2" fmla="val 5000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13" name="Rectangle 12"/>
          <p:cNvSpPr/>
          <p:nvPr/>
        </p:nvSpPr>
        <p:spPr>
          <a:xfrm>
            <a:off x="8166100" y="3651870"/>
            <a:ext cx="800100" cy="61571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323448" y="3651870"/>
            <a:ext cx="454026" cy="61571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1907704" y="1572348"/>
            <a:ext cx="6408712" cy="1215425"/>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3451546" y="987574"/>
            <a:ext cx="3129383" cy="584775"/>
          </a:xfrm>
          <a:prstGeom prst="rect">
            <a:avLst/>
          </a:prstGeom>
          <a:noFill/>
        </p:spPr>
        <p:txBody>
          <a:bodyPr wrap="none" rtlCol="0">
            <a:spAutoFit/>
          </a:bodyPr>
          <a:lstStyle/>
          <a:p>
            <a:r>
              <a:rPr lang="en-US" sz="3200" b="1" dirty="0" smtClean="0">
                <a:solidFill>
                  <a:srgbClr val="0000FF"/>
                </a:solidFill>
              </a:rPr>
              <a:t>Weights sum to 1</a:t>
            </a:r>
            <a:endParaRPr lang="en-US" sz="3200" b="1" dirty="0">
              <a:solidFill>
                <a:srgbClr val="0000FF"/>
              </a:solidFill>
            </a:endParaRPr>
          </a:p>
        </p:txBody>
      </p:sp>
      <p:sp>
        <p:nvSpPr>
          <p:cNvPr id="15" name="Content Placeholder 2"/>
          <p:cNvSpPr txBox="1">
            <a:spLocks/>
          </p:cNvSpPr>
          <p:nvPr/>
        </p:nvSpPr>
        <p:spPr>
          <a:xfrm>
            <a:off x="63906" y="1014821"/>
            <a:ext cx="9080094" cy="26530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rPr>
              <a:t>Bilateral Filter</a:t>
            </a:r>
            <a:endParaRPr lang="en-US" sz="3600" dirty="0" smtClean="0">
              <a:solidFill>
                <a:schemeClr val="bg1"/>
              </a:solidFill>
            </a:endParaRPr>
          </a:p>
          <a:p>
            <a:pPr marL="0" indent="0">
              <a:buFont typeface="Arial" panose="020B0604020202020204" pitchFamily="34" charset="0"/>
              <a:buNone/>
            </a:pPr>
            <a:endParaRPr lang="en-US" dirty="0" smtClean="0">
              <a:solidFill>
                <a:schemeClr val="bg1"/>
              </a:solidFill>
            </a:endParaRPr>
          </a:p>
          <a:p>
            <a:pPr marL="0" indent="0">
              <a:buFont typeface="Arial" panose="020B0604020202020204" pitchFamily="34" charset="0"/>
              <a:buNone/>
            </a:pPr>
            <a:endParaRPr lang="en-US" sz="2000" dirty="0" smtClean="0">
              <a:solidFill>
                <a:schemeClr val="bg1"/>
              </a:solidFill>
            </a:endParaRPr>
          </a:p>
          <a:p>
            <a:pPr marL="0" indent="0">
              <a:buFont typeface="Arial" panose="020B0604020202020204" pitchFamily="34" charset="0"/>
              <a:buNone/>
            </a:pPr>
            <a:endParaRPr lang="en-US" sz="4000" dirty="0" smtClean="0">
              <a:solidFill>
                <a:schemeClr val="bg1"/>
              </a:solidFill>
            </a:endParaRPr>
          </a:p>
          <a:p>
            <a:pPr marL="0" indent="0">
              <a:buFont typeface="Arial" panose="020B0604020202020204" pitchFamily="34" charset="0"/>
              <a:buNone/>
            </a:pPr>
            <a:endParaRPr lang="en-US" sz="5400" dirty="0" smtClean="0">
              <a:solidFill>
                <a:schemeClr val="bg1"/>
              </a:solidFill>
            </a:endParaRPr>
          </a:p>
          <a:p>
            <a:pPr marL="0" indent="0">
              <a:buFont typeface="Arial" panose="020B0604020202020204" pitchFamily="34" charset="0"/>
              <a:buNone/>
            </a:pPr>
            <a:endParaRPr lang="en-US" sz="3600" dirty="0" smtClean="0">
              <a:solidFill>
                <a:schemeClr val="bg1"/>
              </a:solidFill>
            </a:endParaRPr>
          </a:p>
          <a:p>
            <a:endParaRPr lang="en-US" sz="4000" dirty="0">
              <a:solidFill>
                <a:schemeClr val="bg1"/>
              </a:solidFill>
            </a:endParaRPr>
          </a:p>
        </p:txBody>
      </p:sp>
    </p:spTree>
    <p:extLst>
      <p:ext uri="{BB962C8B-B14F-4D97-AF65-F5344CB8AC3E}">
        <p14:creationId xmlns:p14="http://schemas.microsoft.com/office/powerpoint/2010/main" val="4363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fade">
                                      <p:cBhvr>
                                        <p:cTn id="15" dur="500"/>
                                        <p:tgtEl>
                                          <p:spTgt spid="20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883"/>
            <a:ext cx="8229600" cy="857250"/>
          </a:xfrm>
        </p:spPr>
        <p:txBody>
          <a:bodyPr/>
          <a:lstStyle/>
          <a:p>
            <a:r>
              <a:rPr lang="en-US" dirty="0" smtClean="0">
                <a:solidFill>
                  <a:schemeClr val="bg1"/>
                </a:solidFill>
              </a:rPr>
              <a:t>Edge-aware image processing</a:t>
            </a:r>
            <a:endParaRPr lang="en-US" dirty="0">
              <a:solidFill>
                <a:schemeClr val="bg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115" y="2864412"/>
            <a:ext cx="3549971" cy="1427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Box 2"/>
              <p:cNvSpPr txBox="1"/>
              <p:nvPr/>
            </p:nvSpPr>
            <p:spPr>
              <a:xfrm>
                <a:off x="4896910" y="2236199"/>
                <a:ext cx="4366836" cy="369332"/>
              </a:xfrm>
              <a:prstGeom prst="rect">
                <a:avLst/>
              </a:prstGeom>
              <a:noFill/>
            </p:spPr>
            <p:txBody>
              <a:bodyPr wrap="square" rtlCol="0">
                <a:spAutoFit/>
              </a:bodyPr>
              <a:lstStyle/>
              <a:p>
                <a14:m>
                  <m:oMath xmlns:m="http://schemas.openxmlformats.org/officeDocument/2006/math">
                    <m:sSub>
                      <m:sSubPr>
                        <m:ctrlPr>
                          <a:rPr lang="en-US" b="0" i="1" smtClean="0">
                            <a:solidFill>
                              <a:schemeClr val="bg1"/>
                            </a:solidFill>
                            <a:latin typeface="Cambria Math"/>
                          </a:rPr>
                        </m:ctrlPr>
                      </m:sSubPr>
                      <m:e>
                        <m:r>
                          <a:rPr lang="en-US" b="0" i="1" smtClean="0">
                            <a:solidFill>
                              <a:schemeClr val="bg1"/>
                            </a:solidFill>
                            <a:latin typeface="Cambria Math"/>
                          </a:rPr>
                          <m:t>𝐿</m:t>
                        </m:r>
                      </m:e>
                      <m:sub>
                        <m:r>
                          <a:rPr lang="en-US" b="0" i="1" smtClean="0">
                            <a:solidFill>
                              <a:schemeClr val="bg1"/>
                            </a:solidFill>
                            <a:latin typeface="Cambria Math"/>
                          </a:rPr>
                          <m:t>0</m:t>
                        </m:r>
                      </m:sub>
                    </m:sSub>
                  </m:oMath>
                </a14:m>
                <a:r>
                  <a:rPr lang="en-US" dirty="0" smtClean="0">
                    <a:solidFill>
                      <a:schemeClr val="bg1"/>
                    </a:solidFill>
                  </a:rPr>
                  <a:t> </a:t>
                </a:r>
                <a:r>
                  <a:rPr lang="en-US" b="1" dirty="0">
                    <a:solidFill>
                      <a:schemeClr val="bg1"/>
                    </a:solidFill>
                  </a:rPr>
                  <a:t>Gradient </a:t>
                </a:r>
                <a:r>
                  <a:rPr lang="en-US" b="1" dirty="0" smtClean="0">
                    <a:solidFill>
                      <a:schemeClr val="bg1"/>
                    </a:solidFill>
                  </a:rPr>
                  <a:t>Minimization </a:t>
                </a:r>
                <a:r>
                  <a:rPr lang="en-US" dirty="0" smtClean="0">
                    <a:solidFill>
                      <a:schemeClr val="bg1"/>
                    </a:solidFill>
                  </a:rPr>
                  <a:t>[Xu </a:t>
                </a:r>
                <a:r>
                  <a:rPr lang="en-US" dirty="0">
                    <a:solidFill>
                      <a:schemeClr val="bg1"/>
                    </a:solidFill>
                  </a:rPr>
                  <a:t>et al. </a:t>
                </a:r>
                <a:r>
                  <a:rPr lang="en-US" dirty="0" smtClean="0">
                    <a:solidFill>
                      <a:schemeClr val="bg1"/>
                    </a:solidFill>
                  </a:rPr>
                  <a:t>2011]</a:t>
                </a:r>
                <a:endParaRPr lang="en-US" dirty="0">
                  <a:solidFill>
                    <a:schemeClr val="bg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896910" y="2236199"/>
                <a:ext cx="4366836" cy="369332"/>
              </a:xfrm>
              <a:prstGeom prst="rect">
                <a:avLst/>
              </a:prstGeom>
              <a:blipFill rotWithShape="1">
                <a:blip r:embed="rId4"/>
                <a:stretch>
                  <a:fillRect t="-8333" b="-26667"/>
                </a:stretch>
              </a:blipFill>
            </p:spPr>
            <p:txBody>
              <a:bodyPr/>
              <a:lstStyle/>
              <a:p>
                <a:r>
                  <a:rPr lang="en-US">
                    <a:noFill/>
                  </a:rPr>
                  <a:t> </a:t>
                </a:r>
              </a:p>
            </p:txBody>
          </p:sp>
        </mc:Fallback>
      </mc:AlternateContent>
      <p:pic>
        <p:nvPicPr>
          <p:cNvPr id="8196" name="Picture 4" descr="http://research.microsoft.com/en-us/um/people/kahe/eccv10/img/ide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59961"/>
            <a:ext cx="1857759" cy="13706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7128" y="4100163"/>
            <a:ext cx="2397901" cy="646331"/>
          </a:xfrm>
          <a:prstGeom prst="rect">
            <a:avLst/>
          </a:prstGeom>
          <a:noFill/>
        </p:spPr>
        <p:txBody>
          <a:bodyPr wrap="none" rtlCol="0">
            <a:spAutoFit/>
          </a:bodyPr>
          <a:lstStyle/>
          <a:p>
            <a:pPr algn="ctr"/>
            <a:r>
              <a:rPr lang="en-US" dirty="0">
                <a:solidFill>
                  <a:schemeClr val="bg1"/>
                </a:solidFill>
              </a:rPr>
              <a:t>Guided Image </a:t>
            </a:r>
            <a:r>
              <a:rPr lang="en-US" dirty="0" smtClean="0">
                <a:solidFill>
                  <a:schemeClr val="bg1"/>
                </a:solidFill>
              </a:rPr>
              <a:t>Filtering </a:t>
            </a:r>
          </a:p>
          <a:p>
            <a:pPr algn="ctr"/>
            <a:r>
              <a:rPr lang="en-US" dirty="0" smtClean="0">
                <a:solidFill>
                  <a:schemeClr val="bg1"/>
                </a:solidFill>
              </a:rPr>
              <a:t>[He et al. 2010]</a:t>
            </a:r>
            <a:endParaRPr lang="en-US" dirty="0">
              <a:solidFill>
                <a:schemeClr val="bg1"/>
              </a:solidFill>
            </a:endParaRPr>
          </a:p>
        </p:txBody>
      </p:sp>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5519" y="2697426"/>
            <a:ext cx="2438524" cy="133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325519" y="4106811"/>
            <a:ext cx="2602444" cy="646331"/>
          </a:xfrm>
          <a:prstGeom prst="rect">
            <a:avLst/>
          </a:prstGeom>
          <a:noFill/>
        </p:spPr>
        <p:txBody>
          <a:bodyPr wrap="none" rtlCol="0">
            <a:spAutoFit/>
          </a:bodyPr>
          <a:lstStyle/>
          <a:p>
            <a:pPr algn="ctr"/>
            <a:r>
              <a:rPr lang="en-US" dirty="0" err="1" smtClean="0">
                <a:solidFill>
                  <a:schemeClr val="bg1"/>
                </a:solidFill>
              </a:rPr>
              <a:t>Adaptative</a:t>
            </a:r>
            <a:r>
              <a:rPr lang="en-US" dirty="0" smtClean="0">
                <a:solidFill>
                  <a:schemeClr val="bg1"/>
                </a:solidFill>
              </a:rPr>
              <a:t> Manifolds </a:t>
            </a:r>
          </a:p>
          <a:p>
            <a:pPr algn="ctr"/>
            <a:r>
              <a:rPr lang="en-US" dirty="0" smtClean="0">
                <a:solidFill>
                  <a:schemeClr val="bg1"/>
                </a:solidFill>
              </a:rPr>
              <a:t>[</a:t>
            </a:r>
            <a:r>
              <a:rPr lang="en-US" dirty="0" err="1" smtClean="0">
                <a:solidFill>
                  <a:schemeClr val="bg1"/>
                </a:solidFill>
              </a:rPr>
              <a:t>Gastal</a:t>
            </a:r>
            <a:r>
              <a:rPr lang="en-US" dirty="0" smtClean="0">
                <a:solidFill>
                  <a:schemeClr val="bg1"/>
                </a:solidFill>
              </a:rPr>
              <a:t> and Oliveira 2012]</a:t>
            </a:r>
            <a:endParaRPr lang="en-US" dirty="0">
              <a:solidFill>
                <a:schemeClr val="bg1"/>
              </a:solidFill>
            </a:endParaRPr>
          </a:p>
        </p:txBody>
      </p:sp>
      <p:pic>
        <p:nvPicPr>
          <p:cNvPr id="8201" name="Picture 9" descr="http://www.cs.huji.ac.il/~raananf/projects/eaw/ew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8524" y="2659961"/>
            <a:ext cx="1406952" cy="14069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50339" y="4111049"/>
            <a:ext cx="2209323" cy="646331"/>
          </a:xfrm>
          <a:prstGeom prst="rect">
            <a:avLst/>
          </a:prstGeom>
          <a:noFill/>
        </p:spPr>
        <p:txBody>
          <a:bodyPr wrap="none" rtlCol="0">
            <a:spAutoFit/>
          </a:bodyPr>
          <a:lstStyle/>
          <a:p>
            <a:pPr algn="ctr"/>
            <a:r>
              <a:rPr lang="en-US" dirty="0" smtClean="0">
                <a:solidFill>
                  <a:schemeClr val="bg1"/>
                </a:solidFill>
              </a:rPr>
              <a:t>Edge-aware wavelets </a:t>
            </a:r>
          </a:p>
          <a:p>
            <a:pPr algn="ctr"/>
            <a:r>
              <a:rPr lang="en-US" dirty="0" smtClean="0">
                <a:solidFill>
                  <a:schemeClr val="bg1"/>
                </a:solidFill>
              </a:rPr>
              <a:t>[</a:t>
            </a:r>
            <a:r>
              <a:rPr lang="en-US" dirty="0" err="1" smtClean="0">
                <a:solidFill>
                  <a:schemeClr val="bg1"/>
                </a:solidFill>
              </a:rPr>
              <a:t>Fattal</a:t>
            </a:r>
            <a:r>
              <a:rPr lang="en-US" dirty="0" smtClean="0">
                <a:solidFill>
                  <a:schemeClr val="bg1"/>
                </a:solidFill>
              </a:rPr>
              <a:t> 2009]</a:t>
            </a:r>
            <a:endParaRPr lang="en-US" dirty="0">
              <a:solidFill>
                <a:schemeClr val="bg1"/>
              </a:solidFill>
            </a:endParaRPr>
          </a:p>
        </p:txBody>
      </p:sp>
      <p:sp>
        <p:nvSpPr>
          <p:cNvPr id="12" name="TextBox 11"/>
          <p:cNvSpPr txBox="1"/>
          <p:nvPr/>
        </p:nvSpPr>
        <p:spPr>
          <a:xfrm>
            <a:off x="3542" y="4709391"/>
            <a:ext cx="9185720" cy="646331"/>
          </a:xfrm>
          <a:prstGeom prst="rect">
            <a:avLst/>
          </a:prstGeom>
          <a:noFill/>
        </p:spPr>
        <p:txBody>
          <a:bodyPr wrap="none" rtlCol="0">
            <a:spAutoFit/>
          </a:bodyPr>
          <a:lstStyle/>
          <a:p>
            <a:r>
              <a:rPr lang="en-US" dirty="0" smtClean="0">
                <a:solidFill>
                  <a:schemeClr val="bg1"/>
                </a:solidFill>
              </a:rPr>
              <a:t>See also [</a:t>
            </a:r>
            <a:r>
              <a:rPr lang="en-US" dirty="0" err="1">
                <a:solidFill>
                  <a:schemeClr val="bg1"/>
                </a:solidFill>
              </a:rPr>
              <a:t>Fattal</a:t>
            </a:r>
            <a:r>
              <a:rPr lang="en-US" dirty="0">
                <a:solidFill>
                  <a:schemeClr val="bg1"/>
                </a:solidFill>
              </a:rPr>
              <a:t> et al</a:t>
            </a:r>
            <a:r>
              <a:rPr lang="en-US" dirty="0" smtClean="0">
                <a:solidFill>
                  <a:schemeClr val="bg1"/>
                </a:solidFill>
              </a:rPr>
              <a:t>. 2002], [</a:t>
            </a:r>
            <a:r>
              <a:rPr lang="en-US" dirty="0" err="1">
                <a:solidFill>
                  <a:schemeClr val="bg1"/>
                </a:solidFill>
              </a:rPr>
              <a:t>Farbman</a:t>
            </a:r>
            <a:r>
              <a:rPr lang="en-US" dirty="0">
                <a:solidFill>
                  <a:schemeClr val="bg1"/>
                </a:solidFill>
              </a:rPr>
              <a:t> et al</a:t>
            </a:r>
            <a:r>
              <a:rPr lang="en-US" dirty="0" smtClean="0">
                <a:solidFill>
                  <a:schemeClr val="bg1"/>
                </a:solidFill>
              </a:rPr>
              <a:t>. </a:t>
            </a:r>
            <a:r>
              <a:rPr lang="en-US" dirty="0">
                <a:solidFill>
                  <a:schemeClr val="bg1"/>
                </a:solidFill>
              </a:rPr>
              <a:t>2008], [</a:t>
            </a:r>
            <a:r>
              <a:rPr lang="en-US" dirty="0" err="1">
                <a:solidFill>
                  <a:schemeClr val="bg1"/>
                </a:solidFill>
              </a:rPr>
              <a:t>Subr</a:t>
            </a:r>
            <a:r>
              <a:rPr lang="en-US" dirty="0">
                <a:solidFill>
                  <a:schemeClr val="bg1"/>
                </a:solidFill>
              </a:rPr>
              <a:t> et al</a:t>
            </a:r>
            <a:r>
              <a:rPr lang="en-US" dirty="0" smtClean="0">
                <a:solidFill>
                  <a:schemeClr val="bg1"/>
                </a:solidFill>
              </a:rPr>
              <a:t>. </a:t>
            </a:r>
            <a:r>
              <a:rPr lang="en-US" dirty="0">
                <a:solidFill>
                  <a:schemeClr val="bg1"/>
                </a:solidFill>
              </a:rPr>
              <a:t>2009</a:t>
            </a:r>
            <a:r>
              <a:rPr lang="en-US" dirty="0" smtClean="0">
                <a:solidFill>
                  <a:schemeClr val="bg1"/>
                </a:solidFill>
              </a:rPr>
              <a:t>], </a:t>
            </a:r>
            <a:r>
              <a:rPr lang="en-US" dirty="0">
                <a:solidFill>
                  <a:schemeClr val="bg1"/>
                </a:solidFill>
              </a:rPr>
              <a:t>[</a:t>
            </a:r>
            <a:r>
              <a:rPr lang="en-US" dirty="0" err="1">
                <a:solidFill>
                  <a:schemeClr val="bg1"/>
                </a:solidFill>
              </a:rPr>
              <a:t>Gastal</a:t>
            </a:r>
            <a:r>
              <a:rPr lang="en-US" dirty="0">
                <a:solidFill>
                  <a:schemeClr val="bg1"/>
                </a:solidFill>
              </a:rPr>
              <a:t> and Oliveira </a:t>
            </a:r>
            <a:r>
              <a:rPr lang="en-US" dirty="0" smtClean="0">
                <a:solidFill>
                  <a:schemeClr val="bg1"/>
                </a:solidFill>
              </a:rPr>
              <a:t>2011]…</a:t>
            </a:r>
            <a:endParaRPr lang="en-US" dirty="0">
              <a:solidFill>
                <a:schemeClr val="bg1"/>
              </a:solidFill>
            </a:endParaRPr>
          </a:p>
          <a:p>
            <a:r>
              <a:rPr lang="en-US" dirty="0" smtClean="0">
                <a:solidFill>
                  <a:schemeClr val="bg1"/>
                </a:solidFill>
              </a:rPr>
              <a:t> </a:t>
            </a:r>
            <a:endParaRPr lang="en-US" dirty="0">
              <a:solidFill>
                <a:schemeClr val="bg1"/>
              </a:solidFill>
            </a:endParaRPr>
          </a:p>
        </p:txBody>
      </p:sp>
      <p:pic>
        <p:nvPicPr>
          <p:cNvPr id="8203" name="Picture 11" descr="http://www.cse.cuhk.edu.hk/leojia/projects/L0smoothing/figures/teaser.jpg"/>
          <p:cNvPicPr>
            <a:picLocks noChangeAspect="1" noChangeArrowheads="1"/>
          </p:cNvPicPr>
          <p:nvPr/>
        </p:nvPicPr>
        <p:blipFill rotWithShape="1">
          <a:blip r:embed="rId8">
            <a:extLst>
              <a:ext uri="{28A0092B-C50C-407E-A947-70E740481C1C}">
                <a14:useLocalDpi xmlns:a14="http://schemas.microsoft.com/office/drawing/2010/main" val="0"/>
              </a:ext>
            </a:extLst>
          </a:blip>
          <a:srcRect b="3833"/>
          <a:stretch/>
        </p:blipFill>
        <p:spPr bwMode="auto">
          <a:xfrm>
            <a:off x="4690944" y="1096169"/>
            <a:ext cx="4292405" cy="1051708"/>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096169"/>
            <a:ext cx="4543166" cy="1051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88165" y="2236199"/>
            <a:ext cx="4366836" cy="369332"/>
          </a:xfrm>
          <a:prstGeom prst="rect">
            <a:avLst/>
          </a:prstGeom>
          <a:noFill/>
        </p:spPr>
        <p:txBody>
          <a:bodyPr wrap="square" rtlCol="0">
            <a:spAutoFit/>
          </a:bodyPr>
          <a:lstStyle/>
          <a:p>
            <a:r>
              <a:rPr lang="en-US" dirty="0" smtClean="0">
                <a:solidFill>
                  <a:schemeClr val="bg1"/>
                </a:solidFill>
              </a:rPr>
              <a:t>Bilateral Filter [</a:t>
            </a:r>
            <a:r>
              <a:rPr lang="en-US" dirty="0" err="1" smtClean="0">
                <a:solidFill>
                  <a:schemeClr val="bg1"/>
                </a:solidFill>
              </a:rPr>
              <a:t>Tomasi</a:t>
            </a:r>
            <a:r>
              <a:rPr lang="en-US" dirty="0" smtClean="0">
                <a:solidFill>
                  <a:schemeClr val="bg1"/>
                </a:solidFill>
              </a:rPr>
              <a:t> and </a:t>
            </a:r>
            <a:r>
              <a:rPr lang="en-US" dirty="0" err="1" smtClean="0">
                <a:solidFill>
                  <a:schemeClr val="bg1"/>
                </a:solidFill>
              </a:rPr>
              <a:t>Manduchi</a:t>
            </a:r>
            <a:r>
              <a:rPr lang="en-US" dirty="0" smtClean="0">
                <a:solidFill>
                  <a:schemeClr val="bg1"/>
                </a:solidFill>
              </a:rPr>
              <a:t> 1998]</a:t>
            </a:r>
            <a:endParaRPr lang="en-US" dirty="0">
              <a:solidFill>
                <a:schemeClr val="bg1"/>
              </a:solidFill>
            </a:endParaRPr>
          </a:p>
        </p:txBody>
      </p:sp>
    </p:spTree>
    <p:extLst>
      <p:ext uri="{BB962C8B-B14F-4D97-AF65-F5344CB8AC3E}">
        <p14:creationId xmlns:p14="http://schemas.microsoft.com/office/powerpoint/2010/main" val="35122347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p:cNvPicPr>
            <a:picLocks noChangeAspect="1" noChangeArrowheads="1"/>
          </p:cNvPicPr>
          <p:nvPr/>
        </p:nvPicPr>
        <p:blipFill>
          <a:blip r:embed="rId3"/>
          <a:srcRect/>
          <a:stretch>
            <a:fillRect/>
          </a:stretch>
        </p:blipFill>
        <p:spPr bwMode="auto">
          <a:xfrm>
            <a:off x="0" y="3409950"/>
            <a:ext cx="9144000" cy="1137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srcRect/>
          <a:stretch>
            <a:fillRect/>
          </a:stretch>
        </p:blipFill>
        <p:spPr bwMode="auto">
          <a:xfrm>
            <a:off x="63906" y="3374572"/>
            <a:ext cx="9122955" cy="117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3906" y="1014821"/>
            <a:ext cx="9080094" cy="2653053"/>
          </a:xfrm>
        </p:spPr>
        <p:txBody>
          <a:bodyPr>
            <a:normAutofit/>
          </a:bodyPr>
          <a:lstStyle/>
          <a:p>
            <a:pPr marL="0" indent="0">
              <a:buNone/>
            </a:pPr>
            <a:r>
              <a:rPr lang="en-US" sz="4000" dirty="0">
                <a:solidFill>
                  <a:schemeClr val="bg1"/>
                </a:solidFill>
              </a:rPr>
              <a:t>Bilateral Filter</a:t>
            </a:r>
            <a:endParaRPr lang="en-US" sz="3600" dirty="0">
              <a:solidFill>
                <a:schemeClr val="bg1"/>
              </a:solidFill>
            </a:endParaRPr>
          </a:p>
          <a:p>
            <a:pPr marL="0" indent="0">
              <a:buNone/>
            </a:pPr>
            <a:endParaRPr lang="en-US" dirty="0" smtClean="0">
              <a:solidFill>
                <a:schemeClr val="bg1"/>
              </a:solidFill>
            </a:endParaRPr>
          </a:p>
          <a:p>
            <a:pPr marL="0" indent="0">
              <a:buNone/>
            </a:pPr>
            <a:endParaRPr lang="en-US" sz="2000" dirty="0">
              <a:solidFill>
                <a:schemeClr val="bg1"/>
              </a:solidFill>
            </a:endParaRPr>
          </a:p>
          <a:p>
            <a:pPr marL="0" indent="0">
              <a:buNone/>
            </a:pPr>
            <a:r>
              <a:rPr lang="en-US" sz="4000" dirty="0" smtClean="0">
                <a:solidFill>
                  <a:schemeClr val="bg1"/>
                </a:solidFill>
              </a:rPr>
              <a:t>One-level </a:t>
            </a:r>
            <a:r>
              <a:rPr lang="en-US" sz="4000" dirty="0">
                <a:solidFill>
                  <a:schemeClr val="bg1"/>
                </a:solidFill>
              </a:rPr>
              <a:t>Local </a:t>
            </a:r>
            <a:r>
              <a:rPr lang="en-US" sz="4000" dirty="0" err="1">
                <a:solidFill>
                  <a:schemeClr val="bg1"/>
                </a:solidFill>
              </a:rPr>
              <a:t>Laplacian</a:t>
            </a:r>
            <a:r>
              <a:rPr lang="en-US" sz="4000" dirty="0">
                <a:solidFill>
                  <a:schemeClr val="bg1"/>
                </a:solidFill>
              </a:rPr>
              <a:t> </a:t>
            </a:r>
            <a:r>
              <a:rPr lang="en-US" sz="4000" dirty="0" smtClean="0">
                <a:solidFill>
                  <a:schemeClr val="bg1"/>
                </a:solidFill>
              </a:rPr>
              <a:t>Filter</a:t>
            </a:r>
          </a:p>
          <a:p>
            <a:pPr marL="0" indent="0">
              <a:buNone/>
            </a:pPr>
            <a:endParaRPr lang="en-US" sz="4000" dirty="0">
              <a:solidFill>
                <a:schemeClr val="bg1"/>
              </a:solidFill>
            </a:endParaRPr>
          </a:p>
          <a:p>
            <a:pPr marL="0" indent="0">
              <a:buNone/>
            </a:pPr>
            <a:endParaRPr lang="en-US" sz="5400" dirty="0">
              <a:solidFill>
                <a:schemeClr val="bg1"/>
              </a:solidFill>
            </a:endParaRPr>
          </a:p>
          <a:p>
            <a:pPr marL="0" indent="0">
              <a:buNone/>
            </a:pPr>
            <a:endParaRPr lang="en-US" sz="3600" dirty="0" smtClean="0">
              <a:solidFill>
                <a:schemeClr val="bg1"/>
              </a:solidFill>
            </a:endParaRPr>
          </a:p>
          <a:p>
            <a:endParaRPr lang="en-US" sz="4000" dirty="0">
              <a:solidFill>
                <a:schemeClr val="bg1"/>
              </a:solidFill>
            </a:endParaRPr>
          </a:p>
        </p:txBody>
      </p:sp>
      <p:sp>
        <p:nvSpPr>
          <p:cNvPr id="2" name="Title 1"/>
          <p:cNvSpPr>
            <a:spLocks noGrp="1"/>
          </p:cNvSpPr>
          <p:nvPr>
            <p:ph type="title"/>
          </p:nvPr>
        </p:nvSpPr>
        <p:spPr/>
        <p:txBody>
          <a:bodyPr/>
          <a:lstStyle/>
          <a:p>
            <a:r>
              <a:rPr lang="en-US" dirty="0" smtClean="0">
                <a:solidFill>
                  <a:schemeClr val="bg1"/>
                </a:solidFill>
              </a:rPr>
              <a:t>Interpretation</a:t>
            </a:r>
            <a:endParaRPr lang="en-US" dirty="0">
              <a:solidFill>
                <a:schemeClr val="bg1"/>
              </a:solidFill>
            </a:endParaRPr>
          </a:p>
        </p:txBody>
      </p:sp>
      <p:pic>
        <p:nvPicPr>
          <p:cNvPr id="6" name="Picture 5"/>
          <p:cNvPicPr>
            <a:picLocks noChangeAspect="1"/>
          </p:cNvPicPr>
          <p:nvPr/>
        </p:nvPicPr>
        <p:blipFill>
          <a:blip r:embed="rId5"/>
          <a:stretch>
            <a:fillRect/>
          </a:stretch>
        </p:blipFill>
        <p:spPr>
          <a:xfrm>
            <a:off x="2183250" y="5210468"/>
            <a:ext cx="3509952" cy="569843"/>
          </a:xfrm>
          <a:prstGeom prst="rect">
            <a:avLst/>
          </a:prstGeom>
        </p:spPr>
      </p:pic>
      <p:sp>
        <p:nvSpPr>
          <p:cNvPr id="8" name="Rectangle 7"/>
          <p:cNvSpPr/>
          <p:nvPr/>
        </p:nvSpPr>
        <p:spPr>
          <a:xfrm>
            <a:off x="3499707" y="1850056"/>
            <a:ext cx="1894225" cy="620111"/>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938409" y="3407342"/>
            <a:ext cx="1972638" cy="79631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5" name="Straight Arrow Connector 4"/>
          <p:cNvCxnSpPr>
            <a:stCxn id="8" idx="2"/>
            <a:endCxn id="17" idx="0"/>
          </p:cNvCxnSpPr>
          <p:nvPr/>
        </p:nvCxnSpPr>
        <p:spPr>
          <a:xfrm flipH="1">
            <a:off x="3924728" y="2470167"/>
            <a:ext cx="522092" cy="937175"/>
          </a:xfrm>
          <a:prstGeom prst="straightConnector1">
            <a:avLst/>
          </a:prstGeom>
          <a:ln w="57150">
            <a:solidFill>
              <a:srgbClr val="0066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89433" y="1174493"/>
            <a:ext cx="2231508" cy="523220"/>
          </a:xfrm>
          <a:prstGeom prst="rect">
            <a:avLst/>
          </a:prstGeom>
          <a:noFill/>
        </p:spPr>
        <p:txBody>
          <a:bodyPr wrap="none" rtlCol="0">
            <a:spAutoFit/>
          </a:bodyPr>
          <a:lstStyle/>
          <a:p>
            <a:r>
              <a:rPr lang="en-US" sz="2800" dirty="0" smtClean="0">
                <a:solidFill>
                  <a:srgbClr val="0066FF"/>
                </a:solidFill>
              </a:rPr>
              <a:t>Spatial weight</a:t>
            </a:r>
            <a:endParaRPr lang="en-US" sz="2800" dirty="0">
              <a:solidFill>
                <a:srgbClr val="0066FF"/>
              </a:solidFill>
            </a:endParaRPr>
          </a:p>
        </p:txBody>
      </p:sp>
      <p:sp>
        <p:nvSpPr>
          <p:cNvPr id="20" name="TextBox 19"/>
          <p:cNvSpPr txBox="1"/>
          <p:nvPr/>
        </p:nvSpPr>
        <p:spPr>
          <a:xfrm>
            <a:off x="2838306" y="4272320"/>
            <a:ext cx="2231508" cy="954107"/>
          </a:xfrm>
          <a:prstGeom prst="rect">
            <a:avLst/>
          </a:prstGeom>
          <a:noFill/>
        </p:spPr>
        <p:txBody>
          <a:bodyPr wrap="none" rtlCol="0">
            <a:spAutoFit/>
          </a:bodyPr>
          <a:lstStyle/>
          <a:p>
            <a:pPr algn="ctr"/>
            <a:r>
              <a:rPr lang="en-US" sz="2800" dirty="0" smtClean="0">
                <a:solidFill>
                  <a:srgbClr val="0066FF"/>
                </a:solidFill>
              </a:rPr>
              <a:t>Spatial weight</a:t>
            </a:r>
          </a:p>
          <a:p>
            <a:pPr algn="ctr"/>
            <a:r>
              <a:rPr lang="en-US" sz="2800" dirty="0">
                <a:solidFill>
                  <a:srgbClr val="0066FF"/>
                </a:solidFill>
              </a:rPr>
              <a:t>f</a:t>
            </a:r>
            <a:r>
              <a:rPr lang="en-US" sz="2800" dirty="0" smtClean="0">
                <a:solidFill>
                  <a:srgbClr val="0066FF"/>
                </a:solidFill>
              </a:rPr>
              <a:t>rom pyramid</a:t>
            </a:r>
            <a:endParaRPr lang="en-US" sz="2800" dirty="0">
              <a:solidFill>
                <a:srgbClr val="0066FF"/>
              </a:solidFill>
            </a:endParaRPr>
          </a:p>
        </p:txBody>
      </p:sp>
      <p:sp>
        <p:nvSpPr>
          <p:cNvPr id="25" name="Rectangle 24"/>
          <p:cNvSpPr/>
          <p:nvPr/>
        </p:nvSpPr>
        <p:spPr>
          <a:xfrm>
            <a:off x="5435030" y="1858620"/>
            <a:ext cx="3637051" cy="620111"/>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7" name="Rectangle 26"/>
          <p:cNvSpPr/>
          <p:nvPr/>
        </p:nvSpPr>
        <p:spPr>
          <a:xfrm>
            <a:off x="4941869" y="3413232"/>
            <a:ext cx="4150760" cy="796316"/>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 name="TextBox 29"/>
          <p:cNvSpPr txBox="1"/>
          <p:nvPr/>
        </p:nvSpPr>
        <p:spPr>
          <a:xfrm>
            <a:off x="5894805" y="4261862"/>
            <a:ext cx="1909625" cy="954107"/>
          </a:xfrm>
          <a:prstGeom prst="rect">
            <a:avLst/>
          </a:prstGeom>
          <a:noFill/>
        </p:spPr>
        <p:txBody>
          <a:bodyPr wrap="none" rtlCol="0">
            <a:spAutoFit/>
          </a:bodyPr>
          <a:lstStyle/>
          <a:p>
            <a:r>
              <a:rPr lang="en-US" sz="2800" dirty="0" smtClean="0">
                <a:solidFill>
                  <a:srgbClr val="FFC000"/>
                </a:solidFill>
              </a:rPr>
              <a:t>Remapping </a:t>
            </a:r>
          </a:p>
          <a:p>
            <a:pPr algn="ctr"/>
            <a:r>
              <a:rPr lang="en-US" sz="2800" dirty="0" smtClean="0">
                <a:solidFill>
                  <a:srgbClr val="FFC000"/>
                </a:solidFill>
              </a:rPr>
              <a:t>function</a:t>
            </a:r>
            <a:endParaRPr lang="en-US" sz="2800" dirty="0">
              <a:solidFill>
                <a:srgbClr val="FFC000"/>
              </a:solidFill>
            </a:endParaRPr>
          </a:p>
        </p:txBody>
      </p:sp>
      <p:cxnSp>
        <p:nvCxnSpPr>
          <p:cNvPr id="31" name="Straight Arrow Connector 30"/>
          <p:cNvCxnSpPr>
            <a:stCxn id="25" idx="2"/>
          </p:cNvCxnSpPr>
          <p:nvPr/>
        </p:nvCxnSpPr>
        <p:spPr>
          <a:xfrm flipH="1">
            <a:off x="6829074" y="2478731"/>
            <a:ext cx="424482" cy="989550"/>
          </a:xfrm>
          <a:prstGeom prst="straightConnector1">
            <a:avLst/>
          </a:prstGeom>
          <a:ln w="57150">
            <a:solidFill>
              <a:srgbClr val="FFC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3" idx="2"/>
            <a:endCxn id="26" idx="0"/>
          </p:cNvCxnSpPr>
          <p:nvPr/>
        </p:nvCxnSpPr>
        <p:spPr>
          <a:xfrm>
            <a:off x="1550461" y="2427734"/>
            <a:ext cx="0" cy="1069907"/>
          </a:xfrm>
          <a:prstGeom prst="straightConnector1">
            <a:avLst/>
          </a:prstGeom>
          <a:ln w="57150">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323448" y="1850056"/>
            <a:ext cx="454026" cy="57767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Rectangle 25"/>
          <p:cNvSpPr/>
          <p:nvPr/>
        </p:nvSpPr>
        <p:spPr>
          <a:xfrm>
            <a:off x="1323448" y="3497641"/>
            <a:ext cx="454026" cy="61571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Rectangle 31"/>
          <p:cNvSpPr/>
          <p:nvPr/>
        </p:nvSpPr>
        <p:spPr>
          <a:xfrm>
            <a:off x="2207503" y="1666891"/>
            <a:ext cx="710358" cy="97356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3" name="TextBox 32"/>
          <p:cNvSpPr txBox="1"/>
          <p:nvPr/>
        </p:nvSpPr>
        <p:spPr>
          <a:xfrm>
            <a:off x="848987" y="4175677"/>
            <a:ext cx="1402948" cy="954107"/>
          </a:xfrm>
          <a:prstGeom prst="rect">
            <a:avLst/>
          </a:prstGeom>
          <a:noFill/>
        </p:spPr>
        <p:txBody>
          <a:bodyPr wrap="none" rtlCol="0">
            <a:spAutoFit/>
          </a:bodyPr>
          <a:lstStyle/>
          <a:p>
            <a:pPr algn="ctr"/>
            <a:r>
              <a:rPr lang="en-US" sz="2800" dirty="0" smtClean="0">
                <a:solidFill>
                  <a:srgbClr val="92D050"/>
                </a:solidFill>
              </a:rPr>
              <a:t>Original </a:t>
            </a:r>
          </a:p>
          <a:p>
            <a:pPr algn="ctr"/>
            <a:r>
              <a:rPr lang="en-US" sz="2800" dirty="0" smtClean="0">
                <a:solidFill>
                  <a:srgbClr val="92D050"/>
                </a:solidFill>
              </a:rPr>
              <a:t>image</a:t>
            </a:r>
            <a:endParaRPr lang="en-US" sz="2800" dirty="0">
              <a:solidFill>
                <a:srgbClr val="92D050"/>
              </a:solidFill>
            </a:endParaRPr>
          </a:p>
        </p:txBody>
      </p:sp>
      <p:sp>
        <p:nvSpPr>
          <p:cNvPr id="34" name="TextBox 33"/>
          <p:cNvSpPr txBox="1"/>
          <p:nvPr/>
        </p:nvSpPr>
        <p:spPr>
          <a:xfrm>
            <a:off x="5914144" y="1196571"/>
            <a:ext cx="3164392" cy="523220"/>
          </a:xfrm>
          <a:prstGeom prst="rect">
            <a:avLst/>
          </a:prstGeom>
          <a:noFill/>
        </p:spPr>
        <p:txBody>
          <a:bodyPr wrap="none" rtlCol="0">
            <a:spAutoFit/>
          </a:bodyPr>
          <a:lstStyle/>
          <a:p>
            <a:r>
              <a:rPr lang="en-US" sz="2800" dirty="0" smtClean="0">
                <a:solidFill>
                  <a:srgbClr val="FFC000"/>
                </a:solidFill>
              </a:rPr>
              <a:t>Weighted intensities</a:t>
            </a:r>
            <a:endParaRPr lang="en-US" sz="2800" dirty="0">
              <a:solidFill>
                <a:srgbClr val="FFC000"/>
              </a:solidFill>
            </a:endParaRPr>
          </a:p>
        </p:txBody>
      </p:sp>
    </p:spTree>
    <p:extLst>
      <p:ext uri="{BB962C8B-B14F-4D97-AF65-F5344CB8AC3E}">
        <p14:creationId xmlns:p14="http://schemas.microsoft.com/office/powerpoint/2010/main" val="27549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57804E-7 L 0 -0.34763 " pathEditMode="relative" rAng="0" ptsTypes="AA">
                                      <p:cBhvr>
                                        <p:cTn id="6" dur="2000" fill="hold"/>
                                        <p:tgtEl>
                                          <p:spTgt spid="18"/>
                                        </p:tgtEl>
                                        <p:attrNameLst>
                                          <p:attrName>ppt_x</p:attrName>
                                          <p:attrName>ppt_y</p:attrName>
                                        </p:attrNameLst>
                                      </p:cBhvr>
                                      <p:rCtr x="0" y="-1739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2500"/>
                            </p:stCondLst>
                            <p:childTnLst>
                              <p:par>
                                <p:cTn id="12" presetID="10" presetClass="entr" presetSubtype="0" fill="hold" grpId="0" nodeType="afterEffect">
                                  <p:stCondLst>
                                    <p:cond delay="50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17" grpId="0" animBg="1"/>
      <p:bldP spid="9" grpId="0"/>
      <p:bldP spid="20" grpId="0"/>
      <p:bldP spid="25" grpId="0" animBg="1"/>
      <p:bldP spid="27" grpId="0" animBg="1"/>
      <p:bldP spid="30" grpId="0"/>
      <p:bldP spid="23" grpId="0" animBg="1"/>
      <p:bldP spid="26" grpId="0" animBg="1"/>
      <p:bldP spid="32" grpId="0" animBg="1"/>
      <p:bldP spid="33"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di.ens.fr/~aubry/data/supplementary_material_fast_llf/additional_results_files/oldd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49"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M</a:t>
            </a:r>
            <a:r>
              <a:rPr lang="en-US" dirty="0" smtClean="0">
                <a:solidFill>
                  <a:schemeClr val="bg1"/>
                </a:solidFill>
              </a:rPr>
              <a:t>ulti-scale effect: input</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797064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MA\Downloads\olddome_d_1_N_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M</a:t>
            </a:r>
            <a:r>
              <a:rPr lang="en-US" dirty="0" smtClean="0">
                <a:solidFill>
                  <a:schemeClr val="bg1"/>
                </a:solidFill>
              </a:rPr>
              <a:t>ulti-scale effect: 1 scale</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098305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MA\Downloads\olddome_d_2_N_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M</a:t>
            </a:r>
            <a:r>
              <a:rPr lang="en-US" dirty="0" smtClean="0">
                <a:solidFill>
                  <a:schemeClr val="bg1"/>
                </a:solidFill>
              </a:rPr>
              <a:t>ulti-scale effect: 2 scales</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958268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MA\Downloads\olddome_d_4_N_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M</a:t>
            </a:r>
            <a:r>
              <a:rPr lang="en-US" dirty="0" smtClean="0">
                <a:solidFill>
                  <a:schemeClr val="bg1"/>
                </a:solidFill>
              </a:rPr>
              <a:t>ulti-scale effect: 4 scales</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958268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Downloads\olddome_d_8_N_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M</a:t>
            </a:r>
            <a:r>
              <a:rPr lang="en-US" dirty="0" smtClean="0">
                <a:solidFill>
                  <a:schemeClr val="bg1"/>
                </a:solidFill>
              </a:rPr>
              <a:t>ulti-scale effect: 8 scales</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958268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0004"/>
            <a:ext cx="9144000" cy="857250"/>
          </a:xfrm>
        </p:spPr>
        <p:txBody>
          <a:bodyPr>
            <a:noAutofit/>
          </a:bodyPr>
          <a:lstStyle/>
          <a:p>
            <a:r>
              <a:rPr lang="en-US" sz="9600" dirty="0" smtClean="0">
                <a:solidFill>
                  <a:schemeClr val="bg1"/>
                </a:solidFill>
              </a:rPr>
              <a:t>3. Style transfer</a:t>
            </a:r>
            <a:endParaRPr lang="en-US" sz="9600" dirty="0">
              <a:solidFill>
                <a:schemeClr val="bg1"/>
              </a:solidFill>
            </a:endParaRPr>
          </a:p>
        </p:txBody>
      </p:sp>
    </p:spTree>
    <p:extLst>
      <p:ext uri="{BB962C8B-B14F-4D97-AF65-F5344CB8AC3E}">
        <p14:creationId xmlns:p14="http://schemas.microsoft.com/office/powerpoint/2010/main" val="34581175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solidFill>
                <a:schemeClr val="bg1"/>
              </a:solidFill>
            </a:endParaRPr>
          </a:p>
        </p:txBody>
      </p:sp>
      <p:pic>
        <p:nvPicPr>
          <p:cNvPr id="1030" name="Picture 6"/>
          <p:cNvPicPr>
            <a:picLocks noChangeAspect="1" noChangeArrowheads="1"/>
          </p:cNvPicPr>
          <p:nvPr/>
        </p:nvPicPr>
        <p:blipFill>
          <a:blip r:embed="rId3"/>
          <a:srcRect/>
          <a:stretch>
            <a:fillRect/>
          </a:stretch>
        </p:blipFill>
        <p:spPr bwMode="auto">
          <a:xfrm>
            <a:off x="6297763" y="2716196"/>
            <a:ext cx="666750" cy="47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4222750" y="3562350"/>
            <a:ext cx="622300" cy="4762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2048669" y="3552826"/>
            <a:ext cx="144462" cy="1143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 name="TextBox 8"/>
          <p:cNvSpPr txBox="1"/>
          <p:nvPr/>
        </p:nvSpPr>
        <p:spPr>
          <a:xfrm>
            <a:off x="149424" y="2075260"/>
            <a:ext cx="615553" cy="2354491"/>
          </a:xfrm>
          <a:prstGeom prst="rect">
            <a:avLst/>
          </a:prstGeom>
          <a:noFill/>
        </p:spPr>
        <p:txBody>
          <a:bodyPr vert="vert270" wrap="square" rtlCol="0">
            <a:spAutoFit/>
          </a:bodyPr>
          <a:lstStyle/>
          <a:p>
            <a:r>
              <a:rPr lang="en-US" sz="2800" dirty="0" smtClean="0">
                <a:solidFill>
                  <a:schemeClr val="bg1"/>
                </a:solidFill>
              </a:rPr>
              <a:t>intensities</a:t>
            </a:r>
            <a:endParaRPr lang="en-US" sz="2800" dirty="0">
              <a:solidFill>
                <a:schemeClr val="bg1"/>
              </a:solidFill>
            </a:endParaRPr>
          </a:p>
        </p:txBody>
      </p:sp>
      <p:pic>
        <p:nvPicPr>
          <p:cNvPr id="1028" name="Picture 4"/>
          <p:cNvPicPr>
            <a:picLocks noChangeAspect="1" noChangeArrowheads="1"/>
          </p:cNvPicPr>
          <p:nvPr/>
        </p:nvPicPr>
        <p:blipFill>
          <a:blip r:embed="rId4"/>
          <a:srcRect/>
          <a:stretch>
            <a:fillRect/>
          </a:stretch>
        </p:blipFill>
        <p:spPr bwMode="auto">
          <a:xfrm>
            <a:off x="1974056" y="3061663"/>
            <a:ext cx="43815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val 24"/>
          <p:cNvSpPr/>
          <p:nvPr/>
        </p:nvSpPr>
        <p:spPr>
          <a:xfrm>
            <a:off x="6486676" y="3225342"/>
            <a:ext cx="144462" cy="11430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1" name="Oval 20"/>
          <p:cNvSpPr/>
          <p:nvPr/>
        </p:nvSpPr>
        <p:spPr>
          <a:xfrm>
            <a:off x="2531269" y="3968918"/>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31" name="Straight Arrow Connector 30"/>
          <p:cNvCxnSpPr/>
          <p:nvPr/>
        </p:nvCxnSpPr>
        <p:spPr>
          <a:xfrm flipV="1">
            <a:off x="825500" y="3055144"/>
            <a:ext cx="0" cy="144065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94544" y="3608159"/>
            <a:ext cx="2946400"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6486676" y="3571020"/>
            <a:ext cx="144462" cy="1143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47" name="Straight Connector 46"/>
          <p:cNvCxnSpPr/>
          <p:nvPr/>
        </p:nvCxnSpPr>
        <p:spPr>
          <a:xfrm>
            <a:off x="5278309" y="3290827"/>
            <a:ext cx="2946400"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616200" y="3596818"/>
            <a:ext cx="0" cy="429251"/>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6969276" y="4002194"/>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59" name="Straight Arrow Connector 58"/>
          <p:cNvCxnSpPr/>
          <p:nvPr/>
        </p:nvCxnSpPr>
        <p:spPr>
          <a:xfrm flipV="1">
            <a:off x="7054207" y="3275976"/>
            <a:ext cx="0" cy="783370"/>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pic>
        <p:nvPicPr>
          <p:cNvPr id="61" name="Picture 4"/>
          <p:cNvPicPr>
            <a:picLocks noChangeAspect="1" noChangeArrowheads="1"/>
          </p:cNvPicPr>
          <p:nvPr/>
        </p:nvPicPr>
        <p:blipFill>
          <a:blip r:embed="rId5"/>
          <a:srcRect/>
          <a:stretch>
            <a:fillRect/>
          </a:stretch>
        </p:blipFill>
        <p:spPr bwMode="auto">
          <a:xfrm>
            <a:off x="2675732" y="4059346"/>
            <a:ext cx="447675" cy="42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4"/>
          <p:cNvPicPr>
            <a:picLocks noChangeAspect="1" noChangeArrowheads="1"/>
          </p:cNvPicPr>
          <p:nvPr/>
        </p:nvPicPr>
        <p:blipFill>
          <a:blip r:embed="rId5"/>
          <a:srcRect/>
          <a:stretch>
            <a:fillRect/>
          </a:stretch>
        </p:blipFill>
        <p:spPr bwMode="auto">
          <a:xfrm>
            <a:off x="7294564" y="4038601"/>
            <a:ext cx="447675" cy="42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5"/>
          <p:cNvPicPr>
            <a:picLocks noChangeAspect="1" noChangeArrowheads="1"/>
          </p:cNvPicPr>
          <p:nvPr/>
        </p:nvPicPr>
        <p:blipFill>
          <a:blip r:embed="rId6"/>
          <a:srcRect/>
          <a:stretch>
            <a:fillRect/>
          </a:stretch>
        </p:blipFill>
        <p:spPr bwMode="auto">
          <a:xfrm>
            <a:off x="2675731" y="3665537"/>
            <a:ext cx="1331912" cy="336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itle 27"/>
          <p:cNvSpPr>
            <a:spLocks noGrp="1"/>
          </p:cNvSpPr>
          <p:nvPr>
            <p:ph type="title"/>
          </p:nvPr>
        </p:nvSpPr>
        <p:spPr/>
        <p:txBody>
          <a:bodyPr/>
          <a:lstStyle/>
          <a:p>
            <a:endParaRPr lang="en-US">
              <a:solidFill>
                <a:schemeClr val="bg1"/>
              </a:solidFill>
            </a:endParaRPr>
          </a:p>
        </p:txBody>
      </p:sp>
      <p:sp>
        <p:nvSpPr>
          <p:cNvPr id="66" name="Title 1"/>
          <p:cNvSpPr txBox="1">
            <a:spLocks/>
          </p:cNvSpPr>
          <p:nvPr/>
        </p:nvSpPr>
        <p:spPr>
          <a:xfrm>
            <a:off x="0" y="108006"/>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rPr>
              <a:t>Local statistics manipulation</a:t>
            </a:r>
            <a:endParaRPr lang="en-US" dirty="0">
              <a:solidFill>
                <a:schemeClr val="bg1"/>
              </a:solidFill>
            </a:endParaRPr>
          </a:p>
        </p:txBody>
      </p:sp>
      <p:sp>
        <p:nvSpPr>
          <p:cNvPr id="2" name="TextBox 1"/>
          <p:cNvSpPr txBox="1"/>
          <p:nvPr/>
        </p:nvSpPr>
        <p:spPr>
          <a:xfrm>
            <a:off x="2595325" y="2215575"/>
            <a:ext cx="3687997" cy="584775"/>
          </a:xfrm>
          <a:prstGeom prst="rect">
            <a:avLst/>
          </a:prstGeom>
          <a:noFill/>
        </p:spPr>
        <p:txBody>
          <a:bodyPr wrap="none" rtlCol="0">
            <a:spAutoFit/>
          </a:bodyPr>
          <a:lstStyle/>
          <a:p>
            <a:r>
              <a:rPr lang="en-US" sz="3200" b="1" dirty="0" smtClean="0">
                <a:solidFill>
                  <a:schemeClr val="bg1"/>
                </a:solidFill>
              </a:rPr>
              <a:t>Single-neighbor case</a:t>
            </a:r>
            <a:endParaRPr lang="en-US" sz="3200" b="1" dirty="0">
              <a:solidFill>
                <a:schemeClr val="bg1"/>
              </a:solidFill>
            </a:endParaRPr>
          </a:p>
        </p:txBody>
      </p:sp>
      <p:pic>
        <p:nvPicPr>
          <p:cNvPr id="26" name="Picture 2"/>
          <p:cNvPicPr>
            <a:picLocks noChangeAspect="1" noChangeArrowheads="1"/>
          </p:cNvPicPr>
          <p:nvPr/>
        </p:nvPicPr>
        <p:blipFill rotWithShape="1">
          <a:blip r:embed="rId7"/>
          <a:srcRect l="68872" t="12685" r="2187" b="35212"/>
          <a:stretch>
            <a:fillRect/>
          </a:stretch>
        </p:blipFill>
        <p:spPr bwMode="auto">
          <a:xfrm>
            <a:off x="7113738" y="3549763"/>
            <a:ext cx="1573062" cy="333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469105" y="990421"/>
            <a:ext cx="8217696" cy="1200329"/>
          </a:xfrm>
          <a:prstGeom prst="rect">
            <a:avLst/>
          </a:prstGeom>
          <a:noFill/>
        </p:spPr>
        <p:txBody>
          <a:bodyPr wrap="square" rtlCol="0">
            <a:spAutoFit/>
          </a:bodyPr>
          <a:lstStyle/>
          <a:p>
            <a:pPr algn="ctr"/>
            <a:r>
              <a:rPr lang="en-US" sz="3600" dirty="0" smtClean="0">
                <a:solidFill>
                  <a:schemeClr val="bg1"/>
                </a:solidFill>
              </a:rPr>
              <a:t>Interpret the remapping function as a remapping of pixel differences</a:t>
            </a:r>
            <a:endParaRPr lang="en-US" sz="3600" dirty="0">
              <a:solidFill>
                <a:schemeClr val="bg1"/>
              </a:solidFill>
            </a:endParaRPr>
          </a:p>
        </p:txBody>
      </p:sp>
    </p:spTree>
    <p:extLst>
      <p:ext uri="{BB962C8B-B14F-4D97-AF65-F5344CB8AC3E}">
        <p14:creationId xmlns:p14="http://schemas.microsoft.com/office/powerpoint/2010/main" val="301985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25" grpId="0" animBg="1"/>
      <p:bldP spid="21" grpId="0" animBg="1"/>
      <p:bldP spid="40" grpId="0" animBg="1"/>
      <p:bldP spid="54" grpId="0" animBg="1"/>
      <p:bldP spid="2" grpId="0"/>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srcRect/>
          <a:stretch>
            <a:fillRect/>
          </a:stretch>
        </p:blipFill>
        <p:spPr bwMode="auto">
          <a:xfrm>
            <a:off x="6286802" y="2931760"/>
            <a:ext cx="666750" cy="47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25400" y="2042838"/>
            <a:ext cx="9118600" cy="2609026"/>
          </a:xfrm>
        </p:spPr>
        <p:txBody>
          <a:bodyPr/>
          <a:lstStyle/>
          <a:p>
            <a:pPr marL="0" indent="0" algn="ctr">
              <a:buNone/>
            </a:pPr>
            <a:r>
              <a:rPr lang="en-US" dirty="0" smtClean="0">
                <a:solidFill>
                  <a:schemeClr val="bg1"/>
                </a:solidFill>
              </a:rPr>
              <a:t>Can be interpreted as averaging target differences</a:t>
            </a:r>
            <a:endParaRPr lang="en-US" dirty="0">
              <a:solidFill>
                <a:schemeClr val="bg1"/>
              </a:solidFill>
            </a:endParaRPr>
          </a:p>
        </p:txBody>
      </p:sp>
      <p:sp>
        <p:nvSpPr>
          <p:cNvPr id="5" name="Right Arrow 4"/>
          <p:cNvSpPr/>
          <p:nvPr/>
        </p:nvSpPr>
        <p:spPr>
          <a:xfrm>
            <a:off x="4222750" y="3562350"/>
            <a:ext cx="622300" cy="4762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2048669" y="3552826"/>
            <a:ext cx="144462" cy="1143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 name="TextBox 8"/>
          <p:cNvSpPr txBox="1"/>
          <p:nvPr/>
        </p:nvSpPr>
        <p:spPr>
          <a:xfrm>
            <a:off x="149424" y="2075260"/>
            <a:ext cx="615553" cy="2354491"/>
          </a:xfrm>
          <a:prstGeom prst="rect">
            <a:avLst/>
          </a:prstGeom>
          <a:noFill/>
        </p:spPr>
        <p:txBody>
          <a:bodyPr vert="vert270" wrap="square" rtlCol="0">
            <a:spAutoFit/>
          </a:bodyPr>
          <a:lstStyle/>
          <a:p>
            <a:r>
              <a:rPr lang="en-US" sz="2800" dirty="0" smtClean="0">
                <a:solidFill>
                  <a:schemeClr val="bg1"/>
                </a:solidFill>
              </a:rPr>
              <a:t>intensities</a:t>
            </a:r>
            <a:endParaRPr lang="en-US" sz="2800" dirty="0">
              <a:solidFill>
                <a:schemeClr val="bg1"/>
              </a:solidFill>
            </a:endParaRPr>
          </a:p>
        </p:txBody>
      </p:sp>
      <p:pic>
        <p:nvPicPr>
          <p:cNvPr id="1028" name="Picture 4"/>
          <p:cNvPicPr>
            <a:picLocks noChangeAspect="1" noChangeArrowheads="1"/>
          </p:cNvPicPr>
          <p:nvPr/>
        </p:nvPicPr>
        <p:blipFill>
          <a:blip r:embed="rId4"/>
          <a:srcRect/>
          <a:stretch>
            <a:fillRect/>
          </a:stretch>
        </p:blipFill>
        <p:spPr bwMode="auto">
          <a:xfrm>
            <a:off x="1974056" y="3061663"/>
            <a:ext cx="43815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a:xfrm>
            <a:off x="3020349" y="3194951"/>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5" name="Oval 24"/>
          <p:cNvSpPr/>
          <p:nvPr/>
        </p:nvSpPr>
        <p:spPr>
          <a:xfrm>
            <a:off x="6486676" y="3425367"/>
            <a:ext cx="144462" cy="11430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1" name="Oval 20"/>
          <p:cNvSpPr/>
          <p:nvPr/>
        </p:nvSpPr>
        <p:spPr>
          <a:xfrm>
            <a:off x="2531269" y="3968918"/>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Oval 25"/>
          <p:cNvSpPr/>
          <p:nvPr/>
        </p:nvSpPr>
        <p:spPr>
          <a:xfrm>
            <a:off x="1102649" y="4162425"/>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7" name="Oval 26"/>
          <p:cNvSpPr/>
          <p:nvPr/>
        </p:nvSpPr>
        <p:spPr>
          <a:xfrm>
            <a:off x="1534449" y="4286250"/>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31" name="Straight Arrow Connector 30"/>
          <p:cNvCxnSpPr/>
          <p:nvPr/>
        </p:nvCxnSpPr>
        <p:spPr>
          <a:xfrm flipV="1">
            <a:off x="825500" y="3055144"/>
            <a:ext cx="0" cy="144065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94544" y="3608159"/>
            <a:ext cx="2946400"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1162180" y="3628170"/>
            <a:ext cx="12700" cy="588399"/>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6486676" y="3571020"/>
            <a:ext cx="144462" cy="1143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47" name="Straight Connector 46"/>
          <p:cNvCxnSpPr/>
          <p:nvPr/>
        </p:nvCxnSpPr>
        <p:spPr>
          <a:xfrm>
            <a:off x="5278309" y="3490852"/>
            <a:ext cx="2946400"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593980" y="3596817"/>
            <a:ext cx="12700" cy="743577"/>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616200" y="3596818"/>
            <a:ext cx="0" cy="429251"/>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092580" y="3252505"/>
            <a:ext cx="0" cy="375665"/>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7458356" y="3171076"/>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4" name="Oval 53"/>
          <p:cNvSpPr/>
          <p:nvPr/>
        </p:nvSpPr>
        <p:spPr>
          <a:xfrm>
            <a:off x="6969276" y="4002194"/>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5" name="Oval 54"/>
          <p:cNvSpPr/>
          <p:nvPr/>
        </p:nvSpPr>
        <p:spPr>
          <a:xfrm>
            <a:off x="5540656" y="4195700"/>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6" name="Oval 55"/>
          <p:cNvSpPr/>
          <p:nvPr/>
        </p:nvSpPr>
        <p:spPr>
          <a:xfrm>
            <a:off x="5972456" y="4319525"/>
            <a:ext cx="144462"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57" name="Straight Arrow Connector 56"/>
          <p:cNvCxnSpPr/>
          <p:nvPr/>
        </p:nvCxnSpPr>
        <p:spPr>
          <a:xfrm flipV="1">
            <a:off x="5612887" y="3309250"/>
            <a:ext cx="0" cy="940595"/>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6031987" y="3609976"/>
            <a:ext cx="0" cy="763695"/>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flipV="1">
            <a:off x="7041507" y="3171075"/>
            <a:ext cx="12700" cy="888271"/>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7530587" y="3247681"/>
            <a:ext cx="0" cy="625985"/>
          </a:xfrm>
          <a:prstGeom prst="straightConnector1">
            <a:avLst/>
          </a:prstGeom>
          <a:ln>
            <a:solidFill>
              <a:schemeClr val="bg1"/>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endParaRPr lang="en-US">
              <a:solidFill>
                <a:schemeClr val="bg1"/>
              </a:solidFill>
            </a:endParaRPr>
          </a:p>
        </p:txBody>
      </p:sp>
      <p:sp>
        <p:nvSpPr>
          <p:cNvPr id="39" name="Title 1"/>
          <p:cNvSpPr txBox="1">
            <a:spLocks/>
          </p:cNvSpPr>
          <p:nvPr/>
        </p:nvSpPr>
        <p:spPr>
          <a:xfrm>
            <a:off x="0" y="108006"/>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rPr>
              <a:t>Local statistics manipulation</a:t>
            </a:r>
            <a:endParaRPr lang="en-US" dirty="0">
              <a:solidFill>
                <a:schemeClr val="bg1"/>
              </a:solidFill>
            </a:endParaRPr>
          </a:p>
        </p:txBody>
      </p:sp>
      <p:sp>
        <p:nvSpPr>
          <p:cNvPr id="43" name="TextBox 42"/>
          <p:cNvSpPr txBox="1"/>
          <p:nvPr/>
        </p:nvSpPr>
        <p:spPr>
          <a:xfrm>
            <a:off x="2660651" y="1322569"/>
            <a:ext cx="3986541" cy="584775"/>
          </a:xfrm>
          <a:prstGeom prst="rect">
            <a:avLst/>
          </a:prstGeom>
          <a:noFill/>
        </p:spPr>
        <p:txBody>
          <a:bodyPr wrap="none" rtlCol="0">
            <a:spAutoFit/>
          </a:bodyPr>
          <a:lstStyle/>
          <a:p>
            <a:r>
              <a:rPr lang="en-US" sz="3200" b="1" dirty="0">
                <a:solidFill>
                  <a:schemeClr val="bg1"/>
                </a:solidFill>
              </a:rPr>
              <a:t>Many </a:t>
            </a:r>
            <a:r>
              <a:rPr lang="en-US" sz="3200" b="1" dirty="0" err="1" smtClean="0">
                <a:solidFill>
                  <a:schemeClr val="bg1"/>
                </a:solidFill>
              </a:rPr>
              <a:t>neighboors</a:t>
            </a:r>
            <a:r>
              <a:rPr lang="en-US" sz="3200" b="1" dirty="0" smtClean="0">
                <a:solidFill>
                  <a:schemeClr val="bg1"/>
                </a:solidFill>
              </a:rPr>
              <a:t> case</a:t>
            </a:r>
            <a:endParaRPr lang="en-US" sz="3200" b="1" dirty="0">
              <a:solidFill>
                <a:schemeClr val="bg1"/>
              </a:solidFill>
            </a:endParaRPr>
          </a:p>
        </p:txBody>
      </p:sp>
    </p:spTree>
    <p:extLst>
      <p:ext uri="{BB962C8B-B14F-4D97-AF65-F5344CB8AC3E}">
        <p14:creationId xmlns:p14="http://schemas.microsoft.com/office/powerpoint/2010/main" val="184818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25" grpId="0" animBg="1"/>
      <p:bldP spid="40" grpId="0" animBg="1"/>
      <p:bldP spid="53" grpId="0" animBg="1"/>
      <p:bldP spid="54" grpId="0" animBg="1"/>
      <p:bldP spid="55" grpId="0" animBg="1"/>
      <p:bldP spid="5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65256"/>
            <a:ext cx="8229600" cy="4044894"/>
          </a:xfrm>
        </p:spPr>
        <p:txBody>
          <a:bodyPr>
            <a:normAutofit fontScale="77500" lnSpcReduction="20000"/>
          </a:bodyPr>
          <a:lstStyle/>
          <a:p>
            <a:r>
              <a:rPr lang="en-US" i="1" dirty="0" smtClean="0">
                <a:solidFill>
                  <a:schemeClr val="bg1"/>
                </a:solidFill>
              </a:rPr>
              <a:t>h</a:t>
            </a:r>
            <a:r>
              <a:rPr lang="en-US" dirty="0" smtClean="0">
                <a:solidFill>
                  <a:schemeClr val="bg1"/>
                </a:solidFill>
              </a:rPr>
              <a:t> controls how the gradients are remapped</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pPr>
              <a:buFont typeface="Wingdings" panose="05000000000000000000" pitchFamily="2" charset="2"/>
              <a:buChar char="Ø"/>
            </a:pPr>
            <a:r>
              <a:rPr lang="en-US" dirty="0" smtClean="0">
                <a:solidFill>
                  <a:schemeClr val="bg1"/>
                </a:solidFill>
              </a:rPr>
              <a:t>Use histogram transfer function to define </a:t>
            </a:r>
            <a:r>
              <a:rPr lang="en-US" i="1" dirty="0" smtClean="0">
                <a:solidFill>
                  <a:schemeClr val="bg1"/>
                </a:solidFill>
              </a:rPr>
              <a:t>h</a:t>
            </a:r>
            <a:endParaRPr lang="en-US" i="1" dirty="0">
              <a:solidFill>
                <a:schemeClr val="bg1"/>
              </a:solidFill>
            </a:endParaRPr>
          </a:p>
        </p:txBody>
      </p:sp>
      <p:cxnSp>
        <p:nvCxnSpPr>
          <p:cNvPr id="38" name="Straight Connector 37"/>
          <p:cNvCxnSpPr/>
          <p:nvPr/>
        </p:nvCxnSpPr>
        <p:spPr>
          <a:xfrm>
            <a:off x="4572000" y="1853386"/>
            <a:ext cx="2044700"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616700" y="1853386"/>
            <a:ext cx="0" cy="1156514"/>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endParaRPr lang="en-US">
              <a:solidFill>
                <a:schemeClr val="bg1"/>
              </a:solidFill>
            </a:endParaRPr>
          </a:p>
        </p:txBody>
      </p:sp>
      <p:sp>
        <p:nvSpPr>
          <p:cNvPr id="39" name="Title 1"/>
          <p:cNvSpPr txBox="1">
            <a:spLocks/>
          </p:cNvSpPr>
          <p:nvPr/>
        </p:nvSpPr>
        <p:spPr>
          <a:xfrm>
            <a:off x="0" y="108006"/>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rPr>
              <a:t>Local statistics manipulation</a:t>
            </a:r>
            <a:endParaRPr lang="en-US" dirty="0">
              <a:solidFill>
                <a:schemeClr val="bg1"/>
              </a:solidFill>
            </a:endParaRPr>
          </a:p>
        </p:txBody>
      </p:sp>
      <p:cxnSp>
        <p:nvCxnSpPr>
          <p:cNvPr id="3" name="Straight Arrow Connector 2"/>
          <p:cNvCxnSpPr/>
          <p:nvPr/>
        </p:nvCxnSpPr>
        <p:spPr>
          <a:xfrm flipV="1">
            <a:off x="4533900" y="1542092"/>
            <a:ext cx="0" cy="27146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641476" y="3009900"/>
            <a:ext cx="66008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597400" y="3133725"/>
            <a:ext cx="2019300" cy="0"/>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4349750" y="1924050"/>
            <a:ext cx="0" cy="975354"/>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6" name="Picture 5"/>
          <p:cNvPicPr>
            <a:picLocks noChangeAspect="1" noChangeArrowheads="1"/>
          </p:cNvPicPr>
          <p:nvPr/>
        </p:nvPicPr>
        <p:blipFill>
          <a:blip r:embed="rId3"/>
          <a:srcRect/>
          <a:stretch>
            <a:fillRect/>
          </a:stretch>
        </p:blipFill>
        <p:spPr bwMode="auto">
          <a:xfrm>
            <a:off x="4964773" y="3328880"/>
            <a:ext cx="1331912" cy="336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C:\Users\MA\Downloads\Picture2.png"/>
          <p:cNvPicPr>
            <a:picLocks noChangeAspect="1" noChangeArrowheads="1"/>
          </p:cNvPicPr>
          <p:nvPr/>
        </p:nvPicPr>
        <p:blipFill rotWithShape="1">
          <a:blip r:embed="rId4">
            <a:extLst>
              <a:ext uri="{28A0092B-C50C-407E-A947-70E740481C1C}">
                <a14:useLocalDpi xmlns:a14="http://schemas.microsoft.com/office/drawing/2010/main" val="0"/>
              </a:ext>
            </a:extLst>
          </a:blip>
          <a:srcRect t="53695" r="51044"/>
          <a:stretch/>
        </p:blipFill>
        <p:spPr bwMode="auto">
          <a:xfrm>
            <a:off x="1555750" y="3009900"/>
            <a:ext cx="2978150" cy="102655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p:cNvPicPr>
            <a:picLocks noChangeAspect="1" noChangeArrowheads="1"/>
          </p:cNvPicPr>
          <p:nvPr/>
        </p:nvPicPr>
        <p:blipFill rotWithShape="1">
          <a:blip r:embed="rId5"/>
          <a:srcRect l="68872" t="12685" r="2187" b="35212"/>
          <a:stretch>
            <a:fillRect/>
          </a:stretch>
        </p:blipFill>
        <p:spPr bwMode="auto">
          <a:xfrm>
            <a:off x="2567138" y="2233321"/>
            <a:ext cx="1573062" cy="333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p:cNvPicPr>
          <p:nvPr/>
        </p:nvPicPr>
        <p:blipFill rotWithShape="1">
          <a:blip r:embed="rId6"/>
          <a:srcRect l="48955" t="-2589" r="-2036" b="46450"/>
          <a:stretch>
            <a:fillRect/>
          </a:stretch>
        </p:blipFill>
        <p:spPr>
          <a:xfrm>
            <a:off x="4508500" y="1771650"/>
            <a:ext cx="3225800" cy="1224209"/>
          </a:xfrm>
          <a:prstGeom prst="rect">
            <a:avLst/>
          </a:prstGeom>
        </p:spPr>
      </p:pic>
    </p:spTree>
    <p:extLst>
      <p:ext uri="{BB962C8B-B14F-4D97-AF65-F5344CB8AC3E}">
        <p14:creationId xmlns:p14="http://schemas.microsoft.com/office/powerpoint/2010/main" val="111958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14374" y="0"/>
            <a:ext cx="7715251" cy="5143500"/>
          </a:xfrm>
          <a:prstGeom prst="rect">
            <a:avLst/>
          </a:prstGeom>
        </p:spPr>
      </p:pic>
      <p:sp>
        <p:nvSpPr>
          <p:cNvPr id="4" name="Title 3"/>
          <p:cNvSpPr>
            <a:spLocks noGrp="1"/>
          </p:cNvSpPr>
          <p:nvPr>
            <p:ph type="title"/>
          </p:nvPr>
        </p:nvSpPr>
        <p:spPr>
          <a:xfrm>
            <a:off x="0" y="0"/>
            <a:ext cx="9144000" cy="571500"/>
          </a:xfrm>
        </p:spPr>
        <p:txBody>
          <a:bodyPr>
            <a:normAutofit fontScale="90000"/>
          </a:bodyPr>
          <a:lstStyle/>
          <a:p>
            <a:r>
              <a:rPr lang="en-US" dirty="0" smtClean="0">
                <a:solidFill>
                  <a:schemeClr val="bg1"/>
                </a:solidFill>
              </a:rPr>
              <a:t>Local </a:t>
            </a:r>
            <a:r>
              <a:rPr lang="en-US" dirty="0" err="1" smtClean="0">
                <a:solidFill>
                  <a:schemeClr val="bg1"/>
                </a:solidFill>
              </a:rPr>
              <a:t>Laplacian</a:t>
            </a:r>
            <a:r>
              <a:rPr lang="en-US" dirty="0" smtClean="0">
                <a:solidFill>
                  <a:schemeClr val="bg1"/>
                </a:solidFill>
              </a:rPr>
              <a:t> Filter, edge-aware </a:t>
            </a:r>
            <a:r>
              <a:rPr lang="en-US" dirty="0" smtClean="0">
                <a:solidFill>
                  <a:schemeClr val="bg1"/>
                </a:solidFill>
                <a:sym typeface="Wingdings"/>
              </a:rPr>
              <a:t></a:t>
            </a:r>
            <a:endParaRPr lang="en-US" dirty="0">
              <a:solidFill>
                <a:schemeClr val="bg1"/>
              </a:solidFill>
            </a:endParaRPr>
          </a:p>
        </p:txBody>
      </p:sp>
      <p:sp>
        <p:nvSpPr>
          <p:cNvPr id="5" name="TextBox 4"/>
          <p:cNvSpPr txBox="1"/>
          <p:nvPr/>
        </p:nvSpPr>
        <p:spPr>
          <a:xfrm>
            <a:off x="4254351" y="590550"/>
            <a:ext cx="9144000" cy="400110"/>
          </a:xfrm>
          <a:prstGeom prst="rect">
            <a:avLst/>
          </a:prstGeom>
          <a:noFill/>
        </p:spPr>
        <p:txBody>
          <a:bodyPr wrap="square" rtlCol="0">
            <a:spAutoFit/>
          </a:bodyPr>
          <a:lstStyle/>
          <a:p>
            <a:endParaRPr lang="en-US" sz="2000" b="1" dirty="0">
              <a:solidFill>
                <a:schemeClr val="bg1"/>
              </a:solidFill>
            </a:endParaRPr>
          </a:p>
        </p:txBody>
      </p:sp>
      <p:sp>
        <p:nvSpPr>
          <p:cNvPr id="6" name="TextBox 5"/>
          <p:cNvSpPr txBox="1"/>
          <p:nvPr/>
        </p:nvSpPr>
        <p:spPr>
          <a:xfrm>
            <a:off x="4094313" y="590550"/>
            <a:ext cx="4363887" cy="1631216"/>
          </a:xfrm>
          <a:prstGeom prst="rect">
            <a:avLst/>
          </a:prstGeom>
          <a:noFill/>
        </p:spPr>
        <p:txBody>
          <a:bodyPr wrap="none" rtlCol="0">
            <a:spAutoFit/>
          </a:bodyPr>
          <a:lstStyle/>
          <a:p>
            <a:r>
              <a:rPr lang="en-US" sz="2800" b="1" dirty="0" smtClean="0">
                <a:solidFill>
                  <a:schemeClr val="bg1"/>
                </a:solidFill>
              </a:rPr>
              <a:t>[</a:t>
            </a:r>
            <a:r>
              <a:rPr lang="en-US" sz="2400" b="1" dirty="0" smtClean="0">
                <a:solidFill>
                  <a:schemeClr val="bg1"/>
                </a:solidFill>
              </a:rPr>
              <a:t>Paris et al. 2011]</a:t>
            </a:r>
          </a:p>
          <a:p>
            <a:pPr marL="342900" indent="-342900">
              <a:buFont typeface="Arial" panose="020B0604020202020204" pitchFamily="34" charset="0"/>
              <a:buChar char="•"/>
            </a:pPr>
            <a:r>
              <a:rPr lang="en-US" sz="2400" b="1" dirty="0" smtClean="0">
                <a:solidFill>
                  <a:schemeClr val="bg1"/>
                </a:solidFill>
              </a:rPr>
              <a:t>No halos or gradient inversion</a:t>
            </a:r>
          </a:p>
          <a:p>
            <a:pPr marL="342900" indent="-342900">
              <a:buFont typeface="Arial" panose="020B0604020202020204" pitchFamily="34" charset="0"/>
              <a:buChar char="•"/>
            </a:pPr>
            <a:r>
              <a:rPr lang="en-US" sz="2400" b="1" dirty="0">
                <a:solidFill>
                  <a:schemeClr val="bg1"/>
                </a:solidFill>
              </a:rPr>
              <a:t>Even for extreme </a:t>
            </a:r>
            <a:r>
              <a:rPr lang="en-US" sz="2400" b="1" dirty="0" smtClean="0">
                <a:solidFill>
                  <a:schemeClr val="bg1"/>
                </a:solidFill>
              </a:rPr>
              <a:t>edits</a:t>
            </a:r>
            <a:endParaRPr lang="en-US" sz="2400" b="1" dirty="0">
              <a:solidFill>
                <a:schemeClr val="bg1"/>
              </a:solidFill>
            </a:endParaRPr>
          </a:p>
          <a:p>
            <a:endParaRPr lang="en-US" sz="2400" b="1" dirty="0">
              <a:solidFill>
                <a:schemeClr val="bg1"/>
              </a:solidFill>
            </a:endParaRPr>
          </a:p>
        </p:txBody>
      </p:sp>
    </p:spTree>
    <p:extLst>
      <p:ext uri="{BB962C8B-B14F-4D97-AF65-F5344CB8AC3E}">
        <p14:creationId xmlns:p14="http://schemas.microsoft.com/office/powerpoint/2010/main" val="19820601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0" y="602777"/>
            <a:ext cx="8229600" cy="3394472"/>
          </a:xfrm>
        </p:spPr>
        <p:txBody>
          <a:bodyPr/>
          <a:lstStyle/>
          <a:p>
            <a:endParaRPr lang="en-US" dirty="0">
              <a:solidFill>
                <a:schemeClr val="bg1"/>
              </a:solidFill>
            </a:endParaRPr>
          </a:p>
        </p:txBody>
      </p:sp>
      <p:sp>
        <p:nvSpPr>
          <p:cNvPr id="10" name="Title 1"/>
          <p:cNvSpPr>
            <a:spLocks noGrp="1"/>
          </p:cNvSpPr>
          <p:nvPr>
            <p:ph type="title"/>
          </p:nvPr>
        </p:nvSpPr>
        <p:spPr>
          <a:xfrm>
            <a:off x="179100" y="205979"/>
            <a:ext cx="3714438" cy="857250"/>
          </a:xfrm>
        </p:spPr>
        <p:txBody>
          <a:bodyPr>
            <a:normAutofit fontScale="90000"/>
          </a:bodyPr>
          <a:lstStyle/>
          <a:p>
            <a:r>
              <a:rPr lang="en-US" dirty="0" smtClean="0">
                <a:solidFill>
                  <a:schemeClr val="bg1"/>
                </a:solidFill>
              </a:rPr>
              <a:t>Example:</a:t>
            </a:r>
            <a:br>
              <a:rPr lang="en-US" dirty="0" smtClean="0">
                <a:solidFill>
                  <a:schemeClr val="bg1"/>
                </a:solidFill>
              </a:rPr>
            </a:br>
            <a:endParaRPr lang="en-US" dirty="0">
              <a:solidFill>
                <a:schemeClr val="bg1"/>
              </a:solidFill>
            </a:endParaRPr>
          </a:p>
        </p:txBody>
      </p:sp>
      <p:pic>
        <p:nvPicPr>
          <p:cNvPr id="11" name="Picture 10"/>
          <p:cNvPicPr>
            <a:picLocks noChangeAspect="1"/>
          </p:cNvPicPr>
          <p:nvPr/>
        </p:nvPicPr>
        <p:blipFill>
          <a:blip r:embed="rId3"/>
          <a:stretch>
            <a:fillRect/>
          </a:stretch>
        </p:blipFill>
        <p:spPr>
          <a:xfrm>
            <a:off x="754743" y="1202517"/>
            <a:ext cx="3055257" cy="3940983"/>
          </a:xfrm>
          <a:prstGeom prst="rect">
            <a:avLst/>
          </a:prstGeom>
        </p:spPr>
      </p:pic>
      <p:pic>
        <p:nvPicPr>
          <p:cNvPr id="12" name="Picture 2" descr="http://www.di.ens.fr/~aubry/data/supplementary_material_fast_llf/additional_results_files/AhwahneeGreatLounge_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3700" y="58167"/>
            <a:ext cx="3670758" cy="24373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3" y="2643758"/>
            <a:ext cx="4057481" cy="2505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620" y="2643758"/>
            <a:ext cx="4057481" cy="2505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2643758"/>
            <a:ext cx="4057482" cy="2505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072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883" y="72624"/>
            <a:ext cx="3648987" cy="242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9100" y="205979"/>
            <a:ext cx="3714438" cy="857250"/>
          </a:xfrm>
        </p:spPr>
        <p:txBody>
          <a:bodyPr>
            <a:normAutofit fontScale="90000"/>
          </a:bodyPr>
          <a:lstStyle/>
          <a:p>
            <a:r>
              <a:rPr lang="en-US" dirty="0" smtClean="0">
                <a:solidFill>
                  <a:schemeClr val="bg1"/>
                </a:solidFill>
              </a:rPr>
              <a:t>Example:</a:t>
            </a:r>
            <a:br>
              <a:rPr lang="en-US" dirty="0" smtClean="0">
                <a:solidFill>
                  <a:schemeClr val="bg1"/>
                </a:solidFill>
              </a:rPr>
            </a:br>
            <a:r>
              <a:rPr lang="en-US" dirty="0" smtClean="0">
                <a:solidFill>
                  <a:schemeClr val="bg1"/>
                </a:solidFill>
              </a:rPr>
              <a:t>iteration </a:t>
            </a:r>
            <a:r>
              <a:rPr lang="en-US" dirty="0">
                <a:solidFill>
                  <a:schemeClr val="bg1"/>
                </a:solidFill>
              </a:rPr>
              <a:t>1</a:t>
            </a:r>
          </a:p>
        </p:txBody>
      </p:sp>
      <p:sp>
        <p:nvSpPr>
          <p:cNvPr id="3" name="Content Placeholder 2"/>
          <p:cNvSpPr>
            <a:spLocks noGrp="1"/>
          </p:cNvSpPr>
          <p:nvPr>
            <p:ph idx="1"/>
          </p:nvPr>
        </p:nvSpPr>
        <p:spPr/>
        <p:txBody>
          <a:bodyPr/>
          <a:lstStyle/>
          <a:p>
            <a:endParaRPr lang="en-US" dirty="0"/>
          </a:p>
        </p:txBody>
      </p:sp>
      <p:pic>
        <p:nvPicPr>
          <p:cNvPr id="8" name="Picture 7"/>
          <p:cNvPicPr>
            <a:picLocks noChangeAspect="1"/>
          </p:cNvPicPr>
          <p:nvPr/>
        </p:nvPicPr>
        <p:blipFill>
          <a:blip r:embed="rId4"/>
          <a:stretch>
            <a:fillRect/>
          </a:stretch>
        </p:blipFill>
        <p:spPr>
          <a:xfrm>
            <a:off x="754743" y="1202517"/>
            <a:ext cx="3055257" cy="3940983"/>
          </a:xfrm>
          <a:prstGeom prst="rect">
            <a:avLst/>
          </a:prstGeom>
        </p:spPr>
      </p:pic>
      <p:pic>
        <p:nvPicPr>
          <p:cNvPr id="15"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2743" y="2555111"/>
            <a:ext cx="3347269" cy="255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45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787" y="2555112"/>
            <a:ext cx="3387224" cy="2588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651" y="58167"/>
            <a:ext cx="3670757" cy="243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69830" y="205979"/>
            <a:ext cx="3714438" cy="857250"/>
          </a:xfrm>
        </p:spPr>
        <p:txBody>
          <a:bodyPr>
            <a:normAutofit fontScale="90000"/>
          </a:bodyPr>
          <a:lstStyle/>
          <a:p>
            <a:r>
              <a:rPr lang="en-US" dirty="0" smtClean="0">
                <a:solidFill>
                  <a:schemeClr val="bg1"/>
                </a:solidFill>
              </a:rPr>
              <a:t>Example:</a:t>
            </a:r>
            <a:br>
              <a:rPr lang="en-US" dirty="0" smtClean="0">
                <a:solidFill>
                  <a:schemeClr val="bg1"/>
                </a:solidFill>
              </a:rPr>
            </a:br>
            <a:r>
              <a:rPr lang="en-US" dirty="0" smtClean="0">
                <a:solidFill>
                  <a:schemeClr val="bg1"/>
                </a:solidFill>
              </a:rPr>
              <a:t>iteration 2</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8" name="Picture 7"/>
          <p:cNvPicPr>
            <a:picLocks noChangeAspect="1"/>
          </p:cNvPicPr>
          <p:nvPr/>
        </p:nvPicPr>
        <p:blipFill>
          <a:blip r:embed="rId5"/>
          <a:stretch>
            <a:fillRect/>
          </a:stretch>
        </p:blipFill>
        <p:spPr>
          <a:xfrm>
            <a:off x="754743" y="1202517"/>
            <a:ext cx="3055257" cy="3940983"/>
          </a:xfrm>
          <a:prstGeom prst="rect">
            <a:avLst/>
          </a:prstGeom>
        </p:spPr>
      </p:pic>
    </p:spTree>
    <p:extLst>
      <p:ext uri="{BB962C8B-B14F-4D97-AF65-F5344CB8AC3E}">
        <p14:creationId xmlns:p14="http://schemas.microsoft.com/office/powerpoint/2010/main" val="17149678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06055" y="-1"/>
            <a:ext cx="7731889" cy="5133975"/>
          </a:xfrm>
          <a:prstGeom prst="rect">
            <a:avLst/>
          </a:prstGeom>
        </p:spPr>
      </p:pic>
    </p:spTree>
    <p:extLst>
      <p:ext uri="{BB962C8B-B14F-4D97-AF65-F5344CB8AC3E}">
        <p14:creationId xmlns:p14="http://schemas.microsoft.com/office/powerpoint/2010/main" val="34780337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hwahneeGreatLounge_small_to_newstorm_iter_1_co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55" y="0"/>
            <a:ext cx="7731890" cy="5133975"/>
          </a:xfrm>
          <a:prstGeom prst="rect">
            <a:avLst/>
          </a:prstGeom>
        </p:spPr>
      </p:pic>
      <p:pic>
        <p:nvPicPr>
          <p:cNvPr id="5" name="Picture 4" descr="newstor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460" y="1380"/>
            <a:ext cx="1895540" cy="1560316"/>
          </a:xfrm>
          <a:prstGeom prst="rect">
            <a:avLst/>
          </a:prstGeom>
          <a:ln w="76200" cmpd="sng">
            <a:solidFill>
              <a:schemeClr val="bg1"/>
            </a:solidFill>
          </a:ln>
        </p:spPr>
      </p:pic>
    </p:spTree>
    <p:extLst>
      <p:ext uri="{BB962C8B-B14F-4D97-AF65-F5344CB8AC3E}">
        <p14:creationId xmlns:p14="http://schemas.microsoft.com/office/powerpoint/2010/main" val="37888836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hwahneeGreatLounge_small_to_ruins_iter_1_co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83" y="0"/>
            <a:ext cx="7746234" cy="5143500"/>
          </a:xfrm>
          <a:prstGeom prst="rect">
            <a:avLst/>
          </a:prstGeom>
        </p:spPr>
      </p:pic>
      <p:pic>
        <p:nvPicPr>
          <p:cNvPr id="5" name="Picture 4" descr="ruin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414" y="0"/>
            <a:ext cx="2182586" cy="1463186"/>
          </a:xfrm>
          <a:prstGeom prst="rect">
            <a:avLst/>
          </a:prstGeom>
          <a:ln w="76200" cmpd="sng">
            <a:solidFill>
              <a:schemeClr val="bg1"/>
            </a:solidFill>
          </a:ln>
        </p:spPr>
      </p:pic>
    </p:spTree>
    <p:extLst>
      <p:ext uri="{BB962C8B-B14F-4D97-AF65-F5344CB8AC3E}">
        <p14:creationId xmlns:p14="http://schemas.microsoft.com/office/powerpoint/2010/main" val="16802651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D:\project_websites\llf\supplementary_material\additional_results_files\llf_full\HancockKitchenInside_small_to_ruins_iter_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82" y="1"/>
            <a:ext cx="774623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uin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414" y="0"/>
            <a:ext cx="2182586" cy="1463186"/>
          </a:xfrm>
          <a:prstGeom prst="rect">
            <a:avLst/>
          </a:prstGeom>
          <a:ln w="76200" cmpd="sng">
            <a:solidFill>
              <a:schemeClr val="bg1"/>
            </a:solidFill>
          </a:ln>
        </p:spPr>
      </p:pic>
    </p:spTree>
    <p:extLst>
      <p:ext uri="{BB962C8B-B14F-4D97-AF65-F5344CB8AC3E}">
        <p14:creationId xmlns:p14="http://schemas.microsoft.com/office/powerpoint/2010/main" val="399071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hwahneeGreatLounge_small_to_train_iter_1_co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27" y="9524"/>
            <a:ext cx="7717546" cy="5124451"/>
          </a:xfrm>
          <a:prstGeom prst="rect">
            <a:avLst/>
          </a:prstGeom>
        </p:spPr>
      </p:pic>
      <p:pic>
        <p:nvPicPr>
          <p:cNvPr id="8" name="Picture 7" descr="trai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1"/>
            <a:ext cx="1676400" cy="2164431"/>
          </a:xfrm>
          <a:prstGeom prst="rect">
            <a:avLst/>
          </a:prstGeom>
          <a:ln w="76200" cmpd="sng">
            <a:solidFill>
              <a:schemeClr val="bg1"/>
            </a:solidFill>
          </a:ln>
        </p:spPr>
      </p:pic>
    </p:spTree>
    <p:extLst>
      <p:ext uri="{BB962C8B-B14F-4D97-AF65-F5344CB8AC3E}">
        <p14:creationId xmlns:p14="http://schemas.microsoft.com/office/powerpoint/2010/main" val="3404857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tRushmore_500_to_train_colorf.png"/>
          <p:cNvPicPr>
            <a:picLocks noChangeAspect="1"/>
          </p:cNvPicPr>
          <p:nvPr/>
        </p:nvPicPr>
        <p:blipFill>
          <a:blip r:embed="rId3"/>
          <a:stretch>
            <a:fillRect/>
          </a:stretch>
        </p:blipFill>
        <p:spPr>
          <a:xfrm>
            <a:off x="685800" y="0"/>
            <a:ext cx="7747532" cy="5143500"/>
          </a:xfrm>
          <a:prstGeom prst="rect">
            <a:avLst/>
          </a:prstGeom>
        </p:spPr>
      </p:pic>
      <p:pic>
        <p:nvPicPr>
          <p:cNvPr id="4" name="Picture 3" descr="trai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1"/>
            <a:ext cx="1676400" cy="2164431"/>
          </a:xfrm>
          <a:prstGeom prst="rect">
            <a:avLst/>
          </a:prstGeom>
          <a:ln w="76200" cmpd="sng">
            <a:solidFill>
              <a:schemeClr val="bg1"/>
            </a:solidFill>
          </a:ln>
        </p:spPr>
      </p:pic>
    </p:spTree>
    <p:extLst>
      <p:ext uri="{BB962C8B-B14F-4D97-AF65-F5344CB8AC3E}">
        <p14:creationId xmlns:p14="http://schemas.microsoft.com/office/powerpoint/2010/main" val="3812983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Also in the paper</a:t>
            </a:r>
            <a:endParaRPr lang="en-US" dirty="0">
              <a:solidFill>
                <a:schemeClr val="bg1"/>
              </a:solidFill>
            </a:endParaRPr>
          </a:p>
        </p:txBody>
      </p:sp>
      <p:sp>
        <p:nvSpPr>
          <p:cNvPr id="4" name="Content Placeholder 3"/>
          <p:cNvSpPr>
            <a:spLocks noGrp="1"/>
          </p:cNvSpPr>
          <p:nvPr>
            <p:ph idx="1"/>
          </p:nvPr>
        </p:nvSpPr>
        <p:spPr>
          <a:xfrm>
            <a:off x="533400" y="1276350"/>
            <a:ext cx="8062213" cy="3006430"/>
          </a:xfrm>
        </p:spPr>
        <p:txBody>
          <a:bodyPr>
            <a:noAutofit/>
          </a:bodyPr>
          <a:lstStyle/>
          <a:p>
            <a:r>
              <a:rPr lang="en-US" sz="2800" dirty="0" smtClean="0">
                <a:solidFill>
                  <a:schemeClr val="bg1"/>
                </a:solidFill>
              </a:rPr>
              <a:t>Link with PDEs / Anisotropic diffusion</a:t>
            </a:r>
          </a:p>
          <a:p>
            <a:endParaRPr lang="en-US" sz="2000" dirty="0" smtClean="0">
              <a:solidFill>
                <a:schemeClr val="bg1"/>
              </a:solidFill>
            </a:endParaRPr>
          </a:p>
          <a:p>
            <a:r>
              <a:rPr lang="en-US" sz="2800" dirty="0" smtClean="0">
                <a:solidFill>
                  <a:schemeClr val="bg1"/>
                </a:solidFill>
              </a:rPr>
              <a:t>Introduction of Un-normalized Bilateral Filter</a:t>
            </a:r>
          </a:p>
          <a:p>
            <a:pPr lvl="1"/>
            <a:r>
              <a:rPr lang="en-US" dirty="0" smtClean="0">
                <a:solidFill>
                  <a:schemeClr val="bg1">
                    <a:lumMod val="65000"/>
                  </a:schemeClr>
                </a:solidFill>
              </a:rPr>
              <a:t>Discussion of effect on edges</a:t>
            </a:r>
          </a:p>
          <a:p>
            <a:pPr lvl="1"/>
            <a:endParaRPr lang="en-US" sz="1400" dirty="0" smtClean="0">
              <a:solidFill>
                <a:schemeClr val="bg1"/>
              </a:solidFill>
            </a:endParaRPr>
          </a:p>
          <a:p>
            <a:r>
              <a:rPr lang="en-US" sz="2800" dirty="0" smtClean="0">
                <a:solidFill>
                  <a:schemeClr val="bg1"/>
                </a:solidFill>
              </a:rPr>
              <a:t>More results and comparisons</a:t>
            </a:r>
          </a:p>
          <a:p>
            <a:pPr lvl="1"/>
            <a:r>
              <a:rPr lang="en-US" dirty="0" smtClean="0">
                <a:solidFill>
                  <a:schemeClr val="bg1">
                    <a:lumMod val="65000"/>
                  </a:schemeClr>
                </a:solidFill>
              </a:rPr>
              <a:t>Quantitative evaluations of transfer</a:t>
            </a:r>
            <a:endParaRPr lang="en-US" dirty="0">
              <a:solidFill>
                <a:schemeClr val="bg1">
                  <a:lumMod val="65000"/>
                </a:schemeClr>
              </a:solidFill>
            </a:endParaRPr>
          </a:p>
        </p:txBody>
      </p:sp>
    </p:spTree>
    <p:extLst>
      <p:ext uri="{BB962C8B-B14F-4D97-AF65-F5344CB8AC3E}">
        <p14:creationId xmlns:p14="http://schemas.microsoft.com/office/powerpoint/2010/main" val="907532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Some limitations…</a:t>
            </a:r>
          </a:p>
        </p:txBody>
      </p:sp>
      <p:sp>
        <p:nvSpPr>
          <p:cNvPr id="3" name="Content Placeholder 2"/>
          <p:cNvSpPr>
            <a:spLocks noGrp="1"/>
          </p:cNvSpPr>
          <p:nvPr>
            <p:ph idx="1"/>
          </p:nvPr>
        </p:nvSpPr>
        <p:spPr>
          <a:xfrm>
            <a:off x="457200" y="1352550"/>
            <a:ext cx="8545286" cy="3394472"/>
          </a:xfrm>
        </p:spPr>
        <p:txBody>
          <a:bodyPr>
            <a:noAutofit/>
          </a:bodyPr>
          <a:lstStyle/>
          <a:p>
            <a:r>
              <a:rPr lang="en-US" dirty="0">
                <a:solidFill>
                  <a:schemeClr val="bg1"/>
                </a:solidFill>
              </a:rPr>
              <a:t>Too slow for interactive editing: 4s/</a:t>
            </a:r>
            <a:r>
              <a:rPr lang="en-US" dirty="0" err="1">
                <a:solidFill>
                  <a:schemeClr val="bg1"/>
                </a:solidFill>
              </a:rPr>
              <a:t>Mpixel</a:t>
            </a:r>
            <a:endParaRPr lang="en-US" dirty="0">
              <a:solidFill>
                <a:schemeClr val="bg1"/>
              </a:solidFill>
            </a:endParaRPr>
          </a:p>
          <a:p>
            <a:pPr lvl="1"/>
            <a:endParaRPr lang="en-US" dirty="0">
              <a:solidFill>
                <a:schemeClr val="bg1"/>
              </a:solidFill>
            </a:endParaRPr>
          </a:p>
          <a:p>
            <a:r>
              <a:rPr lang="en-US" dirty="0">
                <a:solidFill>
                  <a:schemeClr val="bg1"/>
                </a:solidFill>
              </a:rPr>
              <a:t>Unknown relationship to other filters</a:t>
            </a:r>
          </a:p>
          <a:p>
            <a:pPr marL="914400" lvl="2" indent="0">
              <a:buNone/>
            </a:pPr>
            <a:endParaRPr lang="en-US" sz="2800" dirty="0">
              <a:solidFill>
                <a:schemeClr val="bg1"/>
              </a:solidFill>
            </a:endParaRPr>
          </a:p>
          <a:p>
            <a:r>
              <a:rPr lang="en-US" dirty="0">
                <a:solidFill>
                  <a:schemeClr val="bg1"/>
                </a:solidFill>
              </a:rPr>
              <a:t>Only detail manipulation and tone mapping</a:t>
            </a:r>
          </a:p>
          <a:p>
            <a:pPr lvl="1">
              <a:buFont typeface="Wingdings" panose="05000000000000000000" pitchFamily="2" charset="2"/>
              <a:buChar char="Ø"/>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592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Conclusion</a:t>
            </a:r>
            <a:endParaRPr lang="en-US" dirty="0">
              <a:solidFill>
                <a:schemeClr val="bg1"/>
              </a:solidFill>
            </a:endParaRPr>
          </a:p>
        </p:txBody>
      </p:sp>
      <p:sp>
        <p:nvSpPr>
          <p:cNvPr id="4" name="Content Placeholder 3"/>
          <p:cNvSpPr>
            <a:spLocks noGrp="1"/>
          </p:cNvSpPr>
          <p:nvPr>
            <p:ph idx="1"/>
          </p:nvPr>
        </p:nvSpPr>
        <p:spPr>
          <a:xfrm>
            <a:off x="2959100" y="1123950"/>
            <a:ext cx="6184900" cy="3124200"/>
          </a:xfrm>
        </p:spPr>
        <p:txBody>
          <a:bodyPr>
            <a:normAutofit fontScale="92500" lnSpcReduction="10000"/>
          </a:bodyPr>
          <a:lstStyle/>
          <a:p>
            <a:r>
              <a:rPr lang="en-US" dirty="0">
                <a:solidFill>
                  <a:schemeClr val="bg1"/>
                </a:solidFill>
              </a:rPr>
              <a:t>20x to 50x speed-up</a:t>
            </a:r>
          </a:p>
          <a:p>
            <a:pPr lvl="1">
              <a:buFont typeface="Wingdings" panose="05000000000000000000" pitchFamily="2" charset="2"/>
              <a:buChar char="Ø"/>
            </a:pPr>
            <a:r>
              <a:rPr lang="en-US" dirty="0">
                <a:solidFill>
                  <a:schemeClr val="bg1">
                    <a:lumMod val="50000"/>
                  </a:schemeClr>
                </a:solidFill>
              </a:rPr>
              <a:t> in </a:t>
            </a:r>
            <a:r>
              <a:rPr lang="en-US" dirty="0" err="1">
                <a:solidFill>
                  <a:schemeClr val="bg1">
                    <a:lumMod val="50000"/>
                  </a:schemeClr>
                </a:solidFill>
              </a:rPr>
              <a:t>Lightroom</a:t>
            </a:r>
            <a:r>
              <a:rPr lang="en-US" dirty="0">
                <a:solidFill>
                  <a:schemeClr val="bg1">
                    <a:lumMod val="50000"/>
                  </a:schemeClr>
                </a:solidFill>
              </a:rPr>
              <a:t> and Photoshop</a:t>
            </a:r>
          </a:p>
          <a:p>
            <a:endParaRPr lang="en-US" sz="1000" dirty="0" smtClean="0">
              <a:solidFill>
                <a:schemeClr val="bg1"/>
              </a:solidFill>
            </a:endParaRPr>
          </a:p>
          <a:p>
            <a:r>
              <a:rPr lang="en-US" dirty="0" smtClean="0">
                <a:solidFill>
                  <a:schemeClr val="bg1"/>
                </a:solidFill>
              </a:rPr>
              <a:t>Relationship with BF and PDE</a:t>
            </a:r>
          </a:p>
          <a:p>
            <a:endParaRPr lang="en-US" sz="1100" dirty="0" smtClean="0">
              <a:solidFill>
                <a:schemeClr val="bg1"/>
              </a:solidFill>
            </a:endParaRPr>
          </a:p>
          <a:p>
            <a:endParaRPr lang="en-US" sz="700" dirty="0" smtClean="0">
              <a:solidFill>
                <a:schemeClr val="bg1"/>
              </a:solidFill>
            </a:endParaRPr>
          </a:p>
          <a:p>
            <a:pPr lvl="1">
              <a:buFont typeface="Wingdings" panose="05000000000000000000" pitchFamily="2" charset="2"/>
              <a:buChar char="Ø"/>
            </a:pPr>
            <a:endParaRPr lang="en-US" sz="1050" dirty="0" smtClean="0">
              <a:solidFill>
                <a:schemeClr val="bg1"/>
              </a:solidFill>
            </a:endParaRPr>
          </a:p>
          <a:p>
            <a:r>
              <a:rPr lang="en-US" dirty="0">
                <a:solidFill>
                  <a:schemeClr val="bg1"/>
                </a:solidFill>
              </a:rPr>
              <a:t>G</a:t>
            </a:r>
            <a:r>
              <a:rPr lang="en-US" dirty="0" smtClean="0">
                <a:solidFill>
                  <a:schemeClr val="bg1"/>
                </a:solidFill>
              </a:rPr>
              <a:t>radient histogram transfer</a:t>
            </a:r>
          </a:p>
          <a:p>
            <a:pPr lvl="1">
              <a:buFont typeface="Wingdings" panose="05000000000000000000" pitchFamily="2" charset="2"/>
              <a:buChar char="Ø"/>
            </a:pPr>
            <a:r>
              <a:rPr lang="en-US" dirty="0" smtClean="0">
                <a:solidFill>
                  <a:schemeClr val="bg1">
                    <a:lumMod val="50000"/>
                  </a:schemeClr>
                </a:solidFill>
              </a:rPr>
              <a:t>Photographic style transfer</a:t>
            </a:r>
          </a:p>
        </p:txBody>
      </p:sp>
      <p:sp>
        <p:nvSpPr>
          <p:cNvPr id="2" name="TextBox 1"/>
          <p:cNvSpPr txBox="1"/>
          <p:nvPr/>
        </p:nvSpPr>
        <p:spPr>
          <a:xfrm>
            <a:off x="1143000" y="4117652"/>
            <a:ext cx="6524222" cy="1077218"/>
          </a:xfrm>
          <a:prstGeom prst="rect">
            <a:avLst/>
          </a:prstGeom>
          <a:noFill/>
        </p:spPr>
        <p:txBody>
          <a:bodyPr wrap="none" rtlCol="0">
            <a:spAutoFit/>
          </a:bodyPr>
          <a:lstStyle/>
          <a:p>
            <a:pPr algn="ctr"/>
            <a:r>
              <a:rPr lang="en-US" sz="3200" dirty="0" err="1" smtClean="0">
                <a:solidFill>
                  <a:schemeClr val="bg1"/>
                </a:solidFill>
              </a:rPr>
              <a:t>Matlab</a:t>
            </a:r>
            <a:r>
              <a:rPr lang="en-US" sz="3200" dirty="0" smtClean="0">
                <a:solidFill>
                  <a:schemeClr val="bg1"/>
                </a:solidFill>
              </a:rPr>
              <a:t> </a:t>
            </a:r>
            <a:r>
              <a:rPr lang="en-US" sz="3200" b="1" dirty="0" smtClean="0">
                <a:solidFill>
                  <a:schemeClr val="bg1"/>
                </a:solidFill>
              </a:rPr>
              <a:t>code</a:t>
            </a:r>
            <a:r>
              <a:rPr lang="en-US" sz="3200" dirty="0" smtClean="0">
                <a:solidFill>
                  <a:schemeClr val="bg1"/>
                </a:solidFill>
              </a:rPr>
              <a:t> and more results:</a:t>
            </a:r>
          </a:p>
          <a:p>
            <a:pPr algn="ctr"/>
            <a:r>
              <a:rPr lang="en-US" sz="3200" b="1" u="sng" dirty="0">
                <a:solidFill>
                  <a:srgbClr val="0000FF"/>
                </a:solidFill>
                <a:hlinkClick r:id="rId3"/>
              </a:rPr>
              <a:t>http://www.di.ens.fr/~</a:t>
            </a:r>
            <a:r>
              <a:rPr lang="en-US" sz="3200" b="1" u="sng" dirty="0" smtClean="0">
                <a:solidFill>
                  <a:srgbClr val="0000FF"/>
                </a:solidFill>
                <a:hlinkClick r:id="rId3"/>
              </a:rPr>
              <a:t>aubry/llf.html</a:t>
            </a:r>
            <a:endParaRPr lang="en-US" sz="3200" dirty="0"/>
          </a:p>
        </p:txBody>
      </p:sp>
      <p:pic>
        <p:nvPicPr>
          <p:cNvPr id="10" name="Picture 9"/>
          <p:cNvPicPr>
            <a:picLocks noChangeAspect="1"/>
          </p:cNvPicPr>
          <p:nvPr/>
        </p:nvPicPr>
        <p:blipFill>
          <a:blip r:embed="rId4"/>
          <a:stretch>
            <a:fillRect/>
          </a:stretch>
        </p:blipFill>
        <p:spPr>
          <a:xfrm>
            <a:off x="187930" y="819826"/>
            <a:ext cx="2426735" cy="1611352"/>
          </a:xfrm>
          <a:prstGeom prst="rect">
            <a:avLst/>
          </a:prstGeom>
        </p:spPr>
      </p:pic>
      <p:pic>
        <p:nvPicPr>
          <p:cNvPr id="11" name="Picture 10" descr="AhwahneeGreatLounge_small_to_ruins_iter_1_colo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930" y="2647950"/>
            <a:ext cx="2426735" cy="1611352"/>
          </a:xfrm>
          <a:prstGeom prst="rect">
            <a:avLst/>
          </a:prstGeom>
        </p:spPr>
      </p:pic>
      <p:pic>
        <p:nvPicPr>
          <p:cNvPr id="12" name="Picture 11" descr="ruin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0295" y="2649444"/>
            <a:ext cx="1024370" cy="686728"/>
          </a:xfrm>
          <a:prstGeom prst="rect">
            <a:avLst/>
          </a:prstGeom>
          <a:ln w="38100" cmpd="sng">
            <a:solidFill>
              <a:srgbClr val="99FF33"/>
            </a:solidFill>
          </a:ln>
        </p:spPr>
      </p:pic>
    </p:spTree>
    <p:extLst>
      <p:ext uri="{BB962C8B-B14F-4D97-AF65-F5344CB8AC3E}">
        <p14:creationId xmlns:p14="http://schemas.microsoft.com/office/powerpoint/2010/main" val="9972176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We would like to thank…</a:t>
            </a:r>
          </a:p>
        </p:txBody>
      </p:sp>
      <p:sp>
        <p:nvSpPr>
          <p:cNvPr id="3" name="Content Placeholder 2"/>
          <p:cNvSpPr>
            <a:spLocks noGrp="1"/>
          </p:cNvSpPr>
          <p:nvPr>
            <p:ph idx="1"/>
          </p:nvPr>
        </p:nvSpPr>
        <p:spPr/>
        <p:txBody>
          <a:bodyPr>
            <a:normAutofit/>
          </a:bodyPr>
          <a:lstStyle/>
          <a:p>
            <a:r>
              <a:rPr lang="en-US" b="1" dirty="0" smtClean="0">
                <a:solidFill>
                  <a:schemeClr val="bg1"/>
                </a:solidFill>
              </a:rPr>
              <a:t>Mark Fairchild </a:t>
            </a:r>
            <a:r>
              <a:rPr lang="en-US" dirty="0" smtClean="0">
                <a:solidFill>
                  <a:schemeClr val="bg1"/>
                </a:solidFill>
              </a:rPr>
              <a:t>for his HDR survey</a:t>
            </a:r>
            <a:endParaRPr lang="en-US" dirty="0">
              <a:solidFill>
                <a:schemeClr val="bg1"/>
              </a:solidFill>
            </a:endParaRPr>
          </a:p>
          <a:p>
            <a:r>
              <a:rPr lang="en-US" dirty="0">
                <a:solidFill>
                  <a:schemeClr val="bg1"/>
                </a:solidFill>
              </a:rPr>
              <a:t>The </a:t>
            </a:r>
            <a:r>
              <a:rPr lang="en-US" b="1" dirty="0">
                <a:solidFill>
                  <a:schemeClr val="bg1"/>
                </a:solidFill>
              </a:rPr>
              <a:t>anonymous reviewers </a:t>
            </a:r>
            <a:r>
              <a:rPr lang="en-US" dirty="0">
                <a:solidFill>
                  <a:schemeClr val="bg1"/>
                </a:solidFill>
              </a:rPr>
              <a:t>for their constructive comments</a:t>
            </a:r>
          </a:p>
          <a:p>
            <a:r>
              <a:rPr lang="en-US" b="1" dirty="0" smtClean="0">
                <a:solidFill>
                  <a:schemeClr val="bg1"/>
                </a:solidFill>
              </a:rPr>
              <a:t>Adobe</a:t>
            </a:r>
            <a:r>
              <a:rPr lang="en-US" dirty="0" smtClean="0">
                <a:solidFill>
                  <a:schemeClr val="bg1"/>
                </a:solidFill>
              </a:rPr>
              <a:t> for its gifts to Jan </a:t>
            </a:r>
            <a:r>
              <a:rPr lang="en-US" dirty="0" err="1" smtClean="0">
                <a:solidFill>
                  <a:schemeClr val="bg1"/>
                </a:solidFill>
              </a:rPr>
              <a:t>Kautz</a:t>
            </a:r>
            <a:r>
              <a:rPr lang="en-US" dirty="0" smtClean="0">
                <a:solidFill>
                  <a:schemeClr val="bg1"/>
                </a:solidFill>
              </a:rPr>
              <a:t>, Sam </a:t>
            </a:r>
            <a:r>
              <a:rPr lang="en-US" dirty="0" err="1" smtClean="0">
                <a:solidFill>
                  <a:schemeClr val="bg1"/>
                </a:solidFill>
              </a:rPr>
              <a:t>Hasinoff</a:t>
            </a:r>
            <a:r>
              <a:rPr lang="en-US" dirty="0" smtClean="0">
                <a:solidFill>
                  <a:schemeClr val="bg1"/>
                </a:solidFill>
              </a:rPr>
              <a:t> and </a:t>
            </a:r>
            <a:r>
              <a:rPr lang="en-US" dirty="0" err="1" smtClean="0">
                <a:solidFill>
                  <a:schemeClr val="bg1"/>
                </a:solidFill>
              </a:rPr>
              <a:t>Frédo</a:t>
            </a:r>
            <a:r>
              <a:rPr lang="en-US" dirty="0" smtClean="0">
                <a:solidFill>
                  <a:schemeClr val="bg1"/>
                </a:solidFill>
              </a:rPr>
              <a:t> Durand</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030268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Conclusion</a:t>
            </a:r>
            <a:endParaRPr lang="en-US" dirty="0">
              <a:solidFill>
                <a:schemeClr val="bg1"/>
              </a:solidFill>
            </a:endParaRPr>
          </a:p>
        </p:txBody>
      </p:sp>
      <p:sp>
        <p:nvSpPr>
          <p:cNvPr id="4" name="Content Placeholder 3"/>
          <p:cNvSpPr>
            <a:spLocks noGrp="1"/>
          </p:cNvSpPr>
          <p:nvPr>
            <p:ph idx="1"/>
          </p:nvPr>
        </p:nvSpPr>
        <p:spPr>
          <a:xfrm>
            <a:off x="2959100" y="1123950"/>
            <a:ext cx="6184900" cy="3124200"/>
          </a:xfrm>
        </p:spPr>
        <p:txBody>
          <a:bodyPr>
            <a:normAutofit lnSpcReduction="10000"/>
          </a:bodyPr>
          <a:lstStyle/>
          <a:p>
            <a:r>
              <a:rPr lang="en-US" dirty="0" smtClean="0">
                <a:solidFill>
                  <a:schemeClr val="bg1"/>
                </a:solidFill>
              </a:rPr>
              <a:t>Relationship with BF and PDE</a:t>
            </a:r>
          </a:p>
          <a:p>
            <a:endParaRPr lang="en-US" sz="1100" dirty="0" smtClean="0">
              <a:solidFill>
                <a:schemeClr val="bg1"/>
              </a:solidFill>
            </a:endParaRPr>
          </a:p>
          <a:p>
            <a:endParaRPr lang="en-US" sz="700" dirty="0" smtClean="0">
              <a:solidFill>
                <a:schemeClr val="bg1"/>
              </a:solidFill>
            </a:endParaRPr>
          </a:p>
          <a:p>
            <a:r>
              <a:rPr lang="en-US" dirty="0" smtClean="0">
                <a:solidFill>
                  <a:schemeClr val="bg1"/>
                </a:solidFill>
              </a:rPr>
              <a:t>20x to 50x speed-up</a:t>
            </a:r>
          </a:p>
          <a:p>
            <a:pPr lvl="1">
              <a:buFont typeface="Wingdings" panose="05000000000000000000" pitchFamily="2" charset="2"/>
              <a:buChar char="Ø"/>
            </a:pPr>
            <a:r>
              <a:rPr lang="en-US" dirty="0" smtClean="0">
                <a:solidFill>
                  <a:schemeClr val="bg1">
                    <a:lumMod val="50000"/>
                  </a:schemeClr>
                </a:solidFill>
              </a:rPr>
              <a:t> in </a:t>
            </a:r>
            <a:r>
              <a:rPr lang="en-US" dirty="0" err="1" smtClean="0">
                <a:solidFill>
                  <a:schemeClr val="bg1">
                    <a:lumMod val="50000"/>
                  </a:schemeClr>
                </a:solidFill>
              </a:rPr>
              <a:t>Lightroom</a:t>
            </a:r>
            <a:r>
              <a:rPr lang="en-US" dirty="0" smtClean="0">
                <a:solidFill>
                  <a:schemeClr val="bg1">
                    <a:lumMod val="50000"/>
                  </a:schemeClr>
                </a:solidFill>
              </a:rPr>
              <a:t> and Photoshop</a:t>
            </a:r>
          </a:p>
          <a:p>
            <a:pPr lvl="1">
              <a:buFont typeface="Wingdings" panose="05000000000000000000" pitchFamily="2" charset="2"/>
              <a:buChar char="Ø"/>
            </a:pPr>
            <a:endParaRPr lang="en-US" sz="1050" dirty="0" smtClean="0">
              <a:solidFill>
                <a:schemeClr val="bg1"/>
              </a:solidFill>
            </a:endParaRPr>
          </a:p>
          <a:p>
            <a:r>
              <a:rPr lang="en-US" dirty="0">
                <a:solidFill>
                  <a:schemeClr val="bg1"/>
                </a:solidFill>
              </a:rPr>
              <a:t>G</a:t>
            </a:r>
            <a:r>
              <a:rPr lang="en-US" dirty="0" smtClean="0">
                <a:solidFill>
                  <a:schemeClr val="bg1"/>
                </a:solidFill>
              </a:rPr>
              <a:t>radient histogram transfer</a:t>
            </a:r>
          </a:p>
          <a:p>
            <a:pPr lvl="1">
              <a:buFont typeface="Wingdings" panose="05000000000000000000" pitchFamily="2" charset="2"/>
              <a:buChar char="Ø"/>
            </a:pPr>
            <a:r>
              <a:rPr lang="en-US" dirty="0" smtClean="0">
                <a:solidFill>
                  <a:schemeClr val="bg1">
                    <a:lumMod val="50000"/>
                  </a:schemeClr>
                </a:solidFill>
              </a:rPr>
              <a:t>Photographic style transfer</a:t>
            </a:r>
          </a:p>
        </p:txBody>
      </p:sp>
      <p:sp>
        <p:nvSpPr>
          <p:cNvPr id="2" name="TextBox 1"/>
          <p:cNvSpPr txBox="1"/>
          <p:nvPr/>
        </p:nvSpPr>
        <p:spPr>
          <a:xfrm>
            <a:off x="1143000" y="4127926"/>
            <a:ext cx="6524222" cy="1077218"/>
          </a:xfrm>
          <a:prstGeom prst="rect">
            <a:avLst/>
          </a:prstGeom>
          <a:noFill/>
        </p:spPr>
        <p:txBody>
          <a:bodyPr wrap="none" rtlCol="0">
            <a:spAutoFit/>
          </a:bodyPr>
          <a:lstStyle/>
          <a:p>
            <a:pPr algn="ctr"/>
            <a:r>
              <a:rPr lang="en-US" sz="3200" dirty="0" err="1" smtClean="0">
                <a:solidFill>
                  <a:schemeClr val="bg1"/>
                </a:solidFill>
              </a:rPr>
              <a:t>Matlab</a:t>
            </a:r>
            <a:r>
              <a:rPr lang="en-US" sz="3200" dirty="0" smtClean="0">
                <a:solidFill>
                  <a:schemeClr val="bg1"/>
                </a:solidFill>
              </a:rPr>
              <a:t> </a:t>
            </a:r>
            <a:r>
              <a:rPr lang="en-US" sz="3200" b="1" dirty="0" smtClean="0">
                <a:solidFill>
                  <a:schemeClr val="bg1"/>
                </a:solidFill>
              </a:rPr>
              <a:t>code</a:t>
            </a:r>
            <a:r>
              <a:rPr lang="en-US" sz="3200" dirty="0" smtClean="0">
                <a:solidFill>
                  <a:schemeClr val="bg1"/>
                </a:solidFill>
              </a:rPr>
              <a:t> and more results:</a:t>
            </a:r>
          </a:p>
          <a:p>
            <a:pPr algn="ctr"/>
            <a:r>
              <a:rPr lang="en-US" sz="3200" b="1" u="sng" dirty="0">
                <a:solidFill>
                  <a:srgbClr val="0000FF"/>
                </a:solidFill>
                <a:hlinkClick r:id="rId3"/>
              </a:rPr>
              <a:t>http://www.di.ens.fr/~</a:t>
            </a:r>
            <a:r>
              <a:rPr lang="en-US" sz="3200" b="1" u="sng" dirty="0" smtClean="0">
                <a:solidFill>
                  <a:srgbClr val="0000FF"/>
                </a:solidFill>
                <a:hlinkClick r:id="rId3"/>
              </a:rPr>
              <a:t>aubry/llf.html</a:t>
            </a:r>
            <a:endParaRPr lang="en-US" sz="3200" dirty="0"/>
          </a:p>
        </p:txBody>
      </p:sp>
      <p:pic>
        <p:nvPicPr>
          <p:cNvPr id="10" name="Picture 9"/>
          <p:cNvPicPr>
            <a:picLocks noChangeAspect="1"/>
          </p:cNvPicPr>
          <p:nvPr/>
        </p:nvPicPr>
        <p:blipFill>
          <a:blip r:embed="rId4"/>
          <a:stretch>
            <a:fillRect/>
          </a:stretch>
        </p:blipFill>
        <p:spPr>
          <a:xfrm>
            <a:off x="187930" y="819826"/>
            <a:ext cx="2426735" cy="1611352"/>
          </a:xfrm>
          <a:prstGeom prst="rect">
            <a:avLst/>
          </a:prstGeom>
        </p:spPr>
      </p:pic>
      <p:pic>
        <p:nvPicPr>
          <p:cNvPr id="11" name="Picture 10" descr="AhwahneeGreatLounge_small_to_ruins_iter_1_colo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930" y="2647950"/>
            <a:ext cx="2426735" cy="1611352"/>
          </a:xfrm>
          <a:prstGeom prst="rect">
            <a:avLst/>
          </a:prstGeom>
        </p:spPr>
      </p:pic>
      <p:pic>
        <p:nvPicPr>
          <p:cNvPr id="12" name="Picture 11" descr="ruin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0295" y="2649444"/>
            <a:ext cx="1024370" cy="686728"/>
          </a:xfrm>
          <a:prstGeom prst="rect">
            <a:avLst/>
          </a:prstGeom>
          <a:ln w="38100" cmpd="sng">
            <a:solidFill>
              <a:srgbClr val="99FF33"/>
            </a:solidFill>
          </a:ln>
        </p:spPr>
      </p:pic>
    </p:spTree>
    <p:extLst>
      <p:ext uri="{BB962C8B-B14F-4D97-AF65-F5344CB8AC3E}">
        <p14:creationId xmlns:p14="http://schemas.microsoft.com/office/powerpoint/2010/main" val="4262919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Our </a:t>
            </a:r>
            <a:r>
              <a:rPr lang="en-US" dirty="0" smtClean="0">
                <a:solidFill>
                  <a:schemeClr val="bg1"/>
                </a:solidFill>
              </a:rPr>
              <a:t>contributions</a:t>
            </a:r>
            <a:endParaRPr lang="en-US" dirty="0">
              <a:solidFill>
                <a:schemeClr val="bg1"/>
              </a:solidFill>
            </a:endParaRPr>
          </a:p>
        </p:txBody>
      </p:sp>
      <p:sp>
        <p:nvSpPr>
          <p:cNvPr id="3" name="Content Placeholder 2"/>
          <p:cNvSpPr>
            <a:spLocks noGrp="1"/>
          </p:cNvSpPr>
          <p:nvPr>
            <p:ph idx="1"/>
          </p:nvPr>
        </p:nvSpPr>
        <p:spPr>
          <a:xfrm>
            <a:off x="457200" y="1352550"/>
            <a:ext cx="8545286" cy="3394472"/>
          </a:xfrm>
        </p:spPr>
        <p:txBody>
          <a:bodyPr>
            <a:noAutofit/>
          </a:bodyPr>
          <a:lstStyle/>
          <a:p>
            <a:r>
              <a:rPr lang="en-US" dirty="0">
                <a:solidFill>
                  <a:schemeClr val="bg1">
                    <a:lumMod val="85000"/>
                  </a:schemeClr>
                </a:solidFill>
              </a:rPr>
              <a:t>Too slow for interactive editing: 4s/</a:t>
            </a:r>
            <a:r>
              <a:rPr lang="en-US" dirty="0" err="1">
                <a:solidFill>
                  <a:schemeClr val="bg1">
                    <a:lumMod val="85000"/>
                  </a:schemeClr>
                </a:solidFill>
              </a:rPr>
              <a:t>Mpixel</a:t>
            </a:r>
            <a:endParaRPr lang="en-US" dirty="0">
              <a:solidFill>
                <a:schemeClr val="bg1">
                  <a:lumMod val="85000"/>
                </a:schemeClr>
              </a:solidFill>
            </a:endParaRPr>
          </a:p>
          <a:p>
            <a:pPr lvl="1">
              <a:buFont typeface="Wingdings" panose="05000000000000000000" pitchFamily="2" charset="2"/>
              <a:buChar char="Ø"/>
            </a:pPr>
            <a:r>
              <a:rPr lang="en-US" b="1" dirty="0">
                <a:solidFill>
                  <a:srgbClr val="00B0F0"/>
                </a:solidFill>
              </a:rPr>
              <a:t> 20x </a:t>
            </a:r>
            <a:r>
              <a:rPr lang="en-US" b="1" dirty="0" smtClean="0">
                <a:solidFill>
                  <a:srgbClr val="00B0F0"/>
                </a:solidFill>
              </a:rPr>
              <a:t>speed up</a:t>
            </a:r>
            <a:endParaRPr lang="en-US" dirty="0">
              <a:solidFill>
                <a:srgbClr val="00B0F0"/>
              </a:solidFill>
            </a:endParaRPr>
          </a:p>
          <a:p>
            <a:r>
              <a:rPr lang="en-US" dirty="0" smtClean="0">
                <a:solidFill>
                  <a:schemeClr val="bg1">
                    <a:lumMod val="85000"/>
                  </a:schemeClr>
                </a:solidFill>
              </a:rPr>
              <a:t>Unknown relationship to other filters</a:t>
            </a:r>
          </a:p>
          <a:p>
            <a:pPr lvl="1">
              <a:buFont typeface="Wingdings" panose="05000000000000000000" pitchFamily="2" charset="2"/>
              <a:buChar char="Ø"/>
            </a:pPr>
            <a:r>
              <a:rPr lang="en-US" b="1" dirty="0">
                <a:solidFill>
                  <a:srgbClr val="00B0F0"/>
                </a:solidFill>
              </a:rPr>
              <a:t> </a:t>
            </a:r>
            <a:r>
              <a:rPr lang="en-US" b="1" dirty="0" smtClean="0">
                <a:solidFill>
                  <a:srgbClr val="00B0F0"/>
                </a:solidFill>
              </a:rPr>
              <a:t>Formal analysis and relation to Bilateral Filter</a:t>
            </a:r>
          </a:p>
          <a:p>
            <a:r>
              <a:rPr lang="en-US" dirty="0" smtClean="0">
                <a:solidFill>
                  <a:schemeClr val="bg1">
                    <a:lumMod val="85000"/>
                  </a:schemeClr>
                </a:solidFill>
              </a:rPr>
              <a:t>Only </a:t>
            </a:r>
            <a:r>
              <a:rPr lang="en-US" dirty="0">
                <a:solidFill>
                  <a:schemeClr val="bg1">
                    <a:lumMod val="85000"/>
                  </a:schemeClr>
                </a:solidFill>
              </a:rPr>
              <a:t>detail manipulation and tone </a:t>
            </a:r>
            <a:r>
              <a:rPr lang="en-US" dirty="0" smtClean="0">
                <a:solidFill>
                  <a:schemeClr val="bg1">
                    <a:lumMod val="85000"/>
                  </a:schemeClr>
                </a:solidFill>
              </a:rPr>
              <a:t>mapping</a:t>
            </a:r>
          </a:p>
          <a:p>
            <a:pPr lvl="1">
              <a:buFont typeface="Wingdings" panose="05000000000000000000" pitchFamily="2" charset="2"/>
              <a:buChar char="Ø"/>
            </a:pPr>
            <a:r>
              <a:rPr lang="en-US" b="1" dirty="0">
                <a:solidFill>
                  <a:srgbClr val="00B0F0"/>
                </a:solidFill>
              </a:rPr>
              <a:t> General gradient manipulations and style transfer</a:t>
            </a:r>
          </a:p>
          <a:p>
            <a:endParaRPr lang="en-US" dirty="0"/>
          </a:p>
        </p:txBody>
      </p:sp>
    </p:spTree>
    <p:extLst>
      <p:ext uri="{BB962C8B-B14F-4D97-AF65-F5344CB8AC3E}">
        <p14:creationId xmlns:p14="http://schemas.microsoft.com/office/powerpoint/2010/main" val="2604715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457200" y="1047750"/>
            <a:ext cx="8229600" cy="2545556"/>
          </a:xfrm>
        </p:spPr>
        <p:txBody>
          <a:bodyPr/>
          <a:lstStyle/>
          <a:p>
            <a:r>
              <a:rPr lang="en-US" sz="2800">
                <a:solidFill>
                  <a:schemeClr val="bg1"/>
                </a:solidFill>
              </a:rPr>
              <a:t>Resolution halved at each level using Gaussian kernel</a:t>
            </a:r>
          </a:p>
        </p:txBody>
      </p:sp>
      <p:sp>
        <p:nvSpPr>
          <p:cNvPr id="19463" name="TextBox 8"/>
          <p:cNvSpPr txBox="1">
            <a:spLocks noChangeArrowheads="1"/>
          </p:cNvSpPr>
          <p:nvPr/>
        </p:nvSpPr>
        <p:spPr bwMode="auto">
          <a:xfrm>
            <a:off x="949378" y="4833534"/>
            <a:ext cx="79201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level 0</a:t>
            </a:r>
          </a:p>
        </p:txBody>
      </p:sp>
      <p:sp>
        <p:nvSpPr>
          <p:cNvPr id="19464" name="TextBox 9"/>
          <p:cNvSpPr txBox="1">
            <a:spLocks noChangeArrowheads="1"/>
          </p:cNvSpPr>
          <p:nvPr/>
        </p:nvSpPr>
        <p:spPr bwMode="auto">
          <a:xfrm>
            <a:off x="4419600" y="4107418"/>
            <a:ext cx="79201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level 1</a:t>
            </a:r>
          </a:p>
        </p:txBody>
      </p:sp>
      <p:sp>
        <p:nvSpPr>
          <p:cNvPr id="19465" name="TextBox 10"/>
          <p:cNvSpPr txBox="1">
            <a:spLocks noChangeArrowheads="1"/>
          </p:cNvSpPr>
          <p:nvPr/>
        </p:nvSpPr>
        <p:spPr bwMode="auto">
          <a:xfrm>
            <a:off x="6342063" y="3714750"/>
            <a:ext cx="79201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level 2</a:t>
            </a:r>
          </a:p>
        </p:txBody>
      </p:sp>
      <p:sp>
        <p:nvSpPr>
          <p:cNvPr id="19466" name="TextBox 11"/>
          <p:cNvSpPr txBox="1">
            <a:spLocks noChangeArrowheads="1"/>
          </p:cNvSpPr>
          <p:nvPr/>
        </p:nvSpPr>
        <p:spPr bwMode="auto">
          <a:xfrm>
            <a:off x="7439027" y="3486150"/>
            <a:ext cx="1068113" cy="646331"/>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level 3</a:t>
            </a:r>
          </a:p>
          <a:p>
            <a:r>
              <a:rPr lang="en-US" dirty="0">
                <a:solidFill>
                  <a:schemeClr val="bg1"/>
                </a:solidFill>
                <a:latin typeface="Calibri" pitchFamily="34" charset="0"/>
              </a:rPr>
              <a:t>(residual)</a:t>
            </a:r>
          </a:p>
        </p:txBody>
      </p:sp>
      <p:sp>
        <p:nvSpPr>
          <p:cNvPr id="17" name="Slide Number Placeholder 16"/>
          <p:cNvSpPr>
            <a:spLocks noGrp="1"/>
          </p:cNvSpPr>
          <p:nvPr>
            <p:ph type="sldNum" sz="quarter" idx="12"/>
          </p:nvPr>
        </p:nvSpPr>
        <p:spPr/>
        <p:txBody>
          <a:bodyPr/>
          <a:lstStyle/>
          <a:p>
            <a:pPr>
              <a:defRPr/>
            </a:pPr>
            <a:fld id="{E8C456B4-5419-4C64-A6AF-842BE980463E}" type="slidenum">
              <a:rPr lang="en-US" smtClean="0">
                <a:solidFill>
                  <a:schemeClr val="bg1"/>
                </a:solidFill>
              </a:rPr>
              <a:pPr>
                <a:defRPr/>
              </a:pPr>
              <a:t>8</a:t>
            </a:fld>
            <a:endParaRPr lang="en-US">
              <a:solidFill>
                <a:schemeClr val="bg1"/>
              </a:solidFill>
            </a:endParaRPr>
          </a:p>
        </p:txBody>
      </p:sp>
      <p:sp>
        <p:nvSpPr>
          <p:cNvPr id="14" name="Title 1"/>
          <p:cNvSpPr txBox="1">
            <a:spLocks/>
          </p:cNvSpPr>
          <p:nvPr/>
        </p:nvSpPr>
        <p:spPr>
          <a:xfrm>
            <a:off x="457200" y="328612"/>
            <a:ext cx="8229600" cy="642938"/>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Background on Gaussian Pyramids</a:t>
            </a:r>
          </a:p>
        </p:txBody>
      </p:sp>
      <p:pic>
        <p:nvPicPr>
          <p:cNvPr id="27" name="Picture 4" descr="gaussian_Gauss_00.png"/>
          <p:cNvPicPr>
            <a:picLocks noChangeAspect="1"/>
          </p:cNvPicPr>
          <p:nvPr/>
        </p:nvPicPr>
        <p:blipFill>
          <a:blip r:embed="rId3"/>
          <a:srcRect/>
          <a:stretch>
            <a:fillRect/>
          </a:stretch>
        </p:blipFill>
        <p:spPr bwMode="auto">
          <a:xfrm>
            <a:off x="914400" y="1722437"/>
            <a:ext cx="3151188" cy="3135313"/>
          </a:xfrm>
          <a:prstGeom prst="rect">
            <a:avLst/>
          </a:prstGeom>
          <a:noFill/>
          <a:ln w="9525">
            <a:noFill/>
            <a:miter lim="800000"/>
            <a:headEnd/>
            <a:tailEnd/>
          </a:ln>
        </p:spPr>
      </p:pic>
      <p:pic>
        <p:nvPicPr>
          <p:cNvPr id="28" name="Picture 5" descr="gaussian_Gauss_01.png"/>
          <p:cNvPicPr>
            <a:picLocks noChangeAspect="1"/>
          </p:cNvPicPr>
          <p:nvPr/>
        </p:nvPicPr>
        <p:blipFill>
          <a:blip r:embed="rId4"/>
          <a:srcRect/>
          <a:stretch>
            <a:fillRect/>
          </a:stretch>
        </p:blipFill>
        <p:spPr bwMode="auto">
          <a:xfrm>
            <a:off x="4381501" y="2517775"/>
            <a:ext cx="1573213" cy="1566863"/>
          </a:xfrm>
          <a:prstGeom prst="rect">
            <a:avLst/>
          </a:prstGeom>
          <a:noFill/>
          <a:ln w="9525">
            <a:noFill/>
            <a:miter lim="800000"/>
            <a:headEnd/>
            <a:tailEnd/>
          </a:ln>
        </p:spPr>
      </p:pic>
      <p:pic>
        <p:nvPicPr>
          <p:cNvPr id="29" name="Picture 6" descr="gaussian_Gauss_02.png"/>
          <p:cNvPicPr>
            <a:picLocks noChangeAspect="1"/>
          </p:cNvPicPr>
          <p:nvPr/>
        </p:nvPicPr>
        <p:blipFill>
          <a:blip r:embed="rId5"/>
          <a:srcRect/>
          <a:stretch>
            <a:fillRect/>
          </a:stretch>
        </p:blipFill>
        <p:spPr bwMode="auto">
          <a:xfrm>
            <a:off x="6272213" y="2909887"/>
            <a:ext cx="781050" cy="781050"/>
          </a:xfrm>
          <a:prstGeom prst="rect">
            <a:avLst/>
          </a:prstGeom>
          <a:noFill/>
          <a:ln w="9525">
            <a:noFill/>
            <a:miter lim="800000"/>
            <a:headEnd/>
            <a:tailEnd/>
          </a:ln>
        </p:spPr>
      </p:pic>
      <p:pic>
        <p:nvPicPr>
          <p:cNvPr id="30" name="Picture 7" descr="gaussian_Gauss_03.png"/>
          <p:cNvPicPr>
            <a:picLocks noChangeAspect="1"/>
          </p:cNvPicPr>
          <p:nvPr/>
        </p:nvPicPr>
        <p:blipFill>
          <a:blip r:embed="rId6"/>
          <a:srcRect/>
          <a:stretch>
            <a:fillRect/>
          </a:stretch>
        </p:blipFill>
        <p:spPr bwMode="auto">
          <a:xfrm>
            <a:off x="7369176" y="3105150"/>
            <a:ext cx="392113" cy="392113"/>
          </a:xfrm>
          <a:prstGeom prst="rect">
            <a:avLst/>
          </a:prstGeom>
          <a:noFill/>
          <a:ln w="9525">
            <a:noFill/>
            <a:miter lim="800000"/>
            <a:headEnd/>
            <a:tailEnd/>
          </a:ln>
        </p:spPr>
      </p:pic>
    </p:spTree>
    <p:extLst>
      <p:ext uri="{BB962C8B-B14F-4D97-AF65-F5344CB8AC3E}">
        <p14:creationId xmlns:p14="http://schemas.microsoft.com/office/powerpoint/2010/main" val="3188600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
          <p:cNvSpPr>
            <a:spLocks noGrp="1"/>
          </p:cNvSpPr>
          <p:nvPr>
            <p:ph type="title"/>
          </p:nvPr>
        </p:nvSpPr>
        <p:spPr>
          <a:xfrm>
            <a:off x="457200" y="297658"/>
            <a:ext cx="8229600" cy="642938"/>
          </a:xfrm>
        </p:spPr>
        <p:txBody>
          <a:bodyPr>
            <a:normAutofit fontScale="90000"/>
          </a:bodyPr>
          <a:lstStyle/>
          <a:p>
            <a:r>
              <a:rPr lang="en-US" dirty="0" smtClean="0">
                <a:solidFill>
                  <a:schemeClr val="bg1"/>
                </a:solidFill>
              </a:rPr>
              <a:t>Background on </a:t>
            </a:r>
            <a:r>
              <a:rPr lang="en-US" dirty="0" err="1" smtClean="0">
                <a:solidFill>
                  <a:schemeClr val="bg1"/>
                </a:solidFill>
              </a:rPr>
              <a:t>Laplacian</a:t>
            </a:r>
            <a:r>
              <a:rPr lang="en-US" dirty="0" smtClean="0">
                <a:solidFill>
                  <a:schemeClr val="bg1"/>
                </a:solidFill>
              </a:rPr>
              <a:t> Pyramids</a:t>
            </a:r>
          </a:p>
        </p:txBody>
      </p:sp>
      <p:sp>
        <p:nvSpPr>
          <p:cNvPr id="20485" name="Content Placeholder 2"/>
          <p:cNvSpPr>
            <a:spLocks noGrp="1"/>
          </p:cNvSpPr>
          <p:nvPr>
            <p:ph idx="1"/>
          </p:nvPr>
        </p:nvSpPr>
        <p:spPr>
          <a:xfrm>
            <a:off x="457200" y="1047750"/>
            <a:ext cx="8229600" cy="2545556"/>
          </a:xfrm>
        </p:spPr>
        <p:txBody>
          <a:bodyPr/>
          <a:lstStyle/>
          <a:p>
            <a:r>
              <a:rPr lang="en-US" sz="2800" dirty="0">
                <a:solidFill>
                  <a:schemeClr val="bg1"/>
                </a:solidFill>
              </a:rPr>
              <a:t>Difference between adjacent Gaussian levels</a:t>
            </a:r>
          </a:p>
        </p:txBody>
      </p:sp>
      <p:sp>
        <p:nvSpPr>
          <p:cNvPr id="17" name="Slide Number Placeholder 16"/>
          <p:cNvSpPr>
            <a:spLocks noGrp="1"/>
          </p:cNvSpPr>
          <p:nvPr>
            <p:ph type="sldNum" sz="quarter" idx="12"/>
          </p:nvPr>
        </p:nvSpPr>
        <p:spPr/>
        <p:txBody>
          <a:bodyPr/>
          <a:lstStyle/>
          <a:p>
            <a:pPr>
              <a:defRPr/>
            </a:pPr>
            <a:fld id="{E8C456B4-5419-4C64-A6AF-842BE980463E}" type="slidenum">
              <a:rPr lang="en-US" smtClean="0">
                <a:solidFill>
                  <a:schemeClr val="bg1"/>
                </a:solidFill>
              </a:rPr>
              <a:pPr>
                <a:defRPr/>
              </a:pPr>
              <a:t>9</a:t>
            </a:fld>
            <a:endParaRPr lang="en-US" dirty="0">
              <a:solidFill>
                <a:schemeClr val="bg1"/>
              </a:solidFill>
            </a:endParaRPr>
          </a:p>
        </p:txBody>
      </p:sp>
      <p:sp>
        <p:nvSpPr>
          <p:cNvPr id="13" name="TextBox 8"/>
          <p:cNvSpPr txBox="1">
            <a:spLocks noChangeArrowheads="1"/>
          </p:cNvSpPr>
          <p:nvPr/>
        </p:nvSpPr>
        <p:spPr bwMode="auto">
          <a:xfrm>
            <a:off x="949378" y="4833534"/>
            <a:ext cx="79201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level 0</a:t>
            </a:r>
          </a:p>
        </p:txBody>
      </p:sp>
      <p:sp>
        <p:nvSpPr>
          <p:cNvPr id="14" name="TextBox 9"/>
          <p:cNvSpPr txBox="1">
            <a:spLocks noChangeArrowheads="1"/>
          </p:cNvSpPr>
          <p:nvPr/>
        </p:nvSpPr>
        <p:spPr bwMode="auto">
          <a:xfrm>
            <a:off x="4419600" y="4107418"/>
            <a:ext cx="79201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level 1</a:t>
            </a:r>
          </a:p>
        </p:txBody>
      </p:sp>
      <p:sp>
        <p:nvSpPr>
          <p:cNvPr id="16" name="TextBox 11"/>
          <p:cNvSpPr txBox="1">
            <a:spLocks noChangeArrowheads="1"/>
          </p:cNvSpPr>
          <p:nvPr/>
        </p:nvSpPr>
        <p:spPr bwMode="auto">
          <a:xfrm>
            <a:off x="7439027" y="3486150"/>
            <a:ext cx="1068113" cy="646331"/>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level 3</a:t>
            </a:r>
          </a:p>
          <a:p>
            <a:r>
              <a:rPr lang="en-US" dirty="0">
                <a:solidFill>
                  <a:schemeClr val="bg1"/>
                </a:solidFill>
                <a:latin typeface="Calibri" pitchFamily="34" charset="0"/>
              </a:rPr>
              <a:t>(residual)</a:t>
            </a:r>
          </a:p>
        </p:txBody>
      </p:sp>
      <p:pic>
        <p:nvPicPr>
          <p:cNvPr id="18" name="Picture 14" descr="laplacian_Laplace_02.png"/>
          <p:cNvPicPr>
            <a:picLocks noChangeAspect="1"/>
          </p:cNvPicPr>
          <p:nvPr/>
        </p:nvPicPr>
        <p:blipFill>
          <a:blip r:embed="rId3"/>
          <a:srcRect/>
          <a:stretch>
            <a:fillRect/>
          </a:stretch>
        </p:blipFill>
        <p:spPr bwMode="auto">
          <a:xfrm>
            <a:off x="6272213" y="2913304"/>
            <a:ext cx="781050" cy="781050"/>
          </a:xfrm>
          <a:prstGeom prst="rect">
            <a:avLst/>
          </a:prstGeom>
          <a:noFill/>
          <a:ln w="9525">
            <a:noFill/>
            <a:miter lim="800000"/>
            <a:headEnd/>
            <a:tailEnd/>
          </a:ln>
        </p:spPr>
      </p:pic>
      <p:pic>
        <p:nvPicPr>
          <p:cNvPr id="19" name="Picture 13" descr="laplacian_Laplace_01.png"/>
          <p:cNvPicPr>
            <a:picLocks noChangeAspect="1"/>
          </p:cNvPicPr>
          <p:nvPr/>
        </p:nvPicPr>
        <p:blipFill>
          <a:blip r:embed="rId4"/>
          <a:srcRect/>
          <a:stretch>
            <a:fillRect/>
          </a:stretch>
        </p:blipFill>
        <p:spPr bwMode="auto">
          <a:xfrm>
            <a:off x="4381501" y="2521192"/>
            <a:ext cx="1573213" cy="1566863"/>
          </a:xfrm>
          <a:prstGeom prst="rect">
            <a:avLst/>
          </a:prstGeom>
          <a:noFill/>
          <a:ln w="9525">
            <a:noFill/>
            <a:miter lim="800000"/>
            <a:headEnd/>
            <a:tailEnd/>
          </a:ln>
        </p:spPr>
      </p:pic>
      <p:pic>
        <p:nvPicPr>
          <p:cNvPr id="20" name="Picture 12" descr="laplacian_Laplace_00.png"/>
          <p:cNvPicPr>
            <a:picLocks noChangeAspect="1"/>
          </p:cNvPicPr>
          <p:nvPr/>
        </p:nvPicPr>
        <p:blipFill>
          <a:blip r:embed="rId5"/>
          <a:srcRect/>
          <a:stretch>
            <a:fillRect/>
          </a:stretch>
        </p:blipFill>
        <p:spPr bwMode="auto">
          <a:xfrm>
            <a:off x="914400" y="1736967"/>
            <a:ext cx="3151188" cy="3135313"/>
          </a:xfrm>
          <a:prstGeom prst="rect">
            <a:avLst/>
          </a:prstGeom>
          <a:noFill/>
          <a:ln w="9525">
            <a:noFill/>
            <a:miter lim="800000"/>
            <a:headEnd/>
            <a:tailEnd/>
          </a:ln>
        </p:spPr>
      </p:pic>
      <p:pic>
        <p:nvPicPr>
          <p:cNvPr id="21" name="Picture 7" descr="gaussian_Gauss_03.png"/>
          <p:cNvPicPr>
            <a:picLocks noChangeAspect="1"/>
          </p:cNvPicPr>
          <p:nvPr/>
        </p:nvPicPr>
        <p:blipFill>
          <a:blip r:embed="rId6"/>
          <a:srcRect/>
          <a:stretch>
            <a:fillRect/>
          </a:stretch>
        </p:blipFill>
        <p:spPr bwMode="auto">
          <a:xfrm>
            <a:off x="7369176" y="3108567"/>
            <a:ext cx="392113" cy="392113"/>
          </a:xfrm>
          <a:prstGeom prst="rect">
            <a:avLst/>
          </a:prstGeom>
          <a:noFill/>
          <a:ln w="9525">
            <a:noFill/>
            <a:miter lim="800000"/>
            <a:headEnd/>
            <a:tailEnd/>
          </a:ln>
        </p:spPr>
      </p:pic>
      <p:sp>
        <p:nvSpPr>
          <p:cNvPr id="23" name="TextBox 10"/>
          <p:cNvSpPr txBox="1">
            <a:spLocks noChangeArrowheads="1"/>
          </p:cNvSpPr>
          <p:nvPr/>
        </p:nvSpPr>
        <p:spPr bwMode="auto">
          <a:xfrm>
            <a:off x="6342063" y="3679825"/>
            <a:ext cx="793750" cy="369887"/>
          </a:xfrm>
          <a:prstGeom prst="rect">
            <a:avLst/>
          </a:prstGeom>
          <a:noFill/>
          <a:ln w="9525">
            <a:noFill/>
            <a:miter lim="800000"/>
            <a:headEnd/>
            <a:tailEnd/>
          </a:ln>
        </p:spPr>
        <p:txBody>
          <a:bodyPr wrap="none">
            <a:spAutoFit/>
          </a:bodyPr>
          <a:lstStyle/>
          <a:p>
            <a:r>
              <a:rPr lang="en-US">
                <a:latin typeface="Calibri" pitchFamily="34" charset="0"/>
              </a:rPr>
              <a:t>level 2</a:t>
            </a:r>
          </a:p>
        </p:txBody>
      </p:sp>
      <p:sp>
        <p:nvSpPr>
          <p:cNvPr id="15" name="TextBox 10"/>
          <p:cNvSpPr txBox="1">
            <a:spLocks noChangeArrowheads="1"/>
          </p:cNvSpPr>
          <p:nvPr/>
        </p:nvSpPr>
        <p:spPr bwMode="auto">
          <a:xfrm>
            <a:off x="6342063" y="3714750"/>
            <a:ext cx="792012" cy="369332"/>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level 2</a:t>
            </a:r>
          </a:p>
        </p:txBody>
      </p:sp>
    </p:spTree>
    <p:extLst>
      <p:ext uri="{BB962C8B-B14F-4D97-AF65-F5344CB8AC3E}">
        <p14:creationId xmlns:p14="http://schemas.microsoft.com/office/powerpoint/2010/main" val="692916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5977</TotalTime>
  <Words>3494</Words>
  <Application>Microsoft Office PowerPoint</Application>
  <PresentationFormat>On-screen Show (16:9)</PresentationFormat>
  <Paragraphs>532</Paragraphs>
  <Slides>62</Slides>
  <Notes>62</Notes>
  <HiddenSlides>1</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Fast Local Laplacian Filters: Theory and Applications</vt:lpstr>
      <vt:lpstr>Input</vt:lpstr>
      <vt:lpstr>Unsharp Mask, not edge-aware </vt:lpstr>
      <vt:lpstr>Edge-aware image processing</vt:lpstr>
      <vt:lpstr>Local Laplacian Filter, edge-aware </vt:lpstr>
      <vt:lpstr>Some limitations…</vt:lpstr>
      <vt:lpstr>Our contributions</vt:lpstr>
      <vt:lpstr>PowerPoint Presentation</vt:lpstr>
      <vt:lpstr>Background on Laplacian Pyramids</vt:lpstr>
      <vt:lpstr>PowerPoint Presentation</vt:lpstr>
      <vt:lpstr>Background on Local Laplacian 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Input</vt:lpstr>
      <vt:lpstr>Smoothing</vt:lpstr>
      <vt:lpstr>Enhancement</vt:lpstr>
      <vt:lpstr>1. Speed up</vt:lpstr>
      <vt:lpstr>One-level Local Laplacian Filter</vt:lpstr>
      <vt:lpstr>PowerPoint Presentation</vt:lpstr>
      <vt:lpstr>Why is it slow?</vt:lpstr>
      <vt:lpstr>Speed up</vt:lpstr>
      <vt:lpstr>In practice</vt:lpstr>
      <vt:lpstr>Performance</vt:lpstr>
      <vt:lpstr>Input Image</vt:lpstr>
      <vt:lpstr>Ground truth enhancement</vt:lpstr>
      <vt:lpstr>Our method with 20 values</vt:lpstr>
      <vt:lpstr>Our method with 10 values</vt:lpstr>
      <vt:lpstr>Our method with 5 values</vt:lpstr>
      <vt:lpstr>2. Relation to  Bilateral Filter</vt:lpstr>
      <vt:lpstr>Interpretation</vt:lpstr>
      <vt:lpstr>Interpretation</vt:lpstr>
      <vt:lpstr>Power function</vt:lpstr>
      <vt:lpstr>Interpretation</vt:lpstr>
      <vt:lpstr>Rewriting the bilateral filter</vt:lpstr>
      <vt:lpstr>Interpretation</vt:lpstr>
      <vt:lpstr>Multi-scale effect: input</vt:lpstr>
      <vt:lpstr>Multi-scale effect: 1 scale</vt:lpstr>
      <vt:lpstr>Multi-scale effect: 2 scales</vt:lpstr>
      <vt:lpstr>Multi-scale effect: 4 scales</vt:lpstr>
      <vt:lpstr>Multi-scale effect: 8 scales</vt:lpstr>
      <vt:lpstr>3. Style transfer</vt:lpstr>
      <vt:lpstr>PowerPoint Presentation</vt:lpstr>
      <vt:lpstr>PowerPoint Presentation</vt:lpstr>
      <vt:lpstr>PowerPoint Presentation</vt:lpstr>
      <vt:lpstr>Example: </vt:lpstr>
      <vt:lpstr>Example: iteration 1</vt:lpstr>
      <vt:lpstr>Example: iteration 2</vt:lpstr>
      <vt:lpstr>PowerPoint Presentation</vt:lpstr>
      <vt:lpstr>PowerPoint Presentation</vt:lpstr>
      <vt:lpstr>PowerPoint Presentation</vt:lpstr>
      <vt:lpstr>PowerPoint Presentation</vt:lpstr>
      <vt:lpstr>PowerPoint Presentation</vt:lpstr>
      <vt:lpstr>PowerPoint Presentation</vt:lpstr>
      <vt:lpstr>Also in the paper</vt:lpstr>
      <vt:lpstr>Conclusion</vt:lpstr>
      <vt:lpstr>We would like to thank…</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Local Laplacian Filters: Theory and Applications</dc:title>
  <dc:creator>MA</dc:creator>
  <cp:lastModifiedBy>MA</cp:lastModifiedBy>
  <cp:revision>86</cp:revision>
  <dcterms:created xsi:type="dcterms:W3CDTF">2014-08-13T01:23:35Z</dcterms:created>
  <dcterms:modified xsi:type="dcterms:W3CDTF">2014-09-02T09:16:35Z</dcterms:modified>
</cp:coreProperties>
</file>