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1" r:id="rId2"/>
    <p:sldId id="301" r:id="rId3"/>
    <p:sldId id="346" r:id="rId4"/>
    <p:sldId id="350" r:id="rId5"/>
    <p:sldId id="285" r:id="rId6"/>
    <p:sldId id="289" r:id="rId7"/>
    <p:sldId id="294" r:id="rId8"/>
    <p:sldId id="299" r:id="rId9"/>
    <p:sldId id="309" r:id="rId10"/>
    <p:sldId id="338" r:id="rId11"/>
    <p:sldId id="339" r:id="rId12"/>
    <p:sldId id="297" r:id="rId13"/>
    <p:sldId id="298" r:id="rId14"/>
    <p:sldId id="314" r:id="rId15"/>
    <p:sldId id="317" r:id="rId16"/>
    <p:sldId id="340" r:id="rId17"/>
    <p:sldId id="312" r:id="rId18"/>
    <p:sldId id="320" r:id="rId19"/>
    <p:sldId id="321" r:id="rId20"/>
    <p:sldId id="341" r:id="rId21"/>
    <p:sldId id="342" r:id="rId22"/>
    <p:sldId id="344" r:id="rId23"/>
    <p:sldId id="323" r:id="rId24"/>
    <p:sldId id="324" r:id="rId25"/>
    <p:sldId id="326" r:id="rId26"/>
    <p:sldId id="327" r:id="rId27"/>
    <p:sldId id="333" r:id="rId28"/>
    <p:sldId id="334" r:id="rId29"/>
    <p:sldId id="336" r:id="rId30"/>
    <p:sldId id="337" r:id="rId31"/>
    <p:sldId id="328" r:id="rId32"/>
    <p:sldId id="329" r:id="rId33"/>
    <p:sldId id="258" r:id="rId34"/>
    <p:sldId id="259" r:id="rId35"/>
    <p:sldId id="26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86043" autoAdjust="0"/>
  </p:normalViewPr>
  <p:slideViewPr>
    <p:cSldViewPr snapToGrid="0">
      <p:cViewPr varScale="1">
        <p:scale>
          <a:sx n="117" d="100"/>
          <a:sy n="117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4932B-46BC-4239-8975-293410825B86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fr-FR"/>
              <a:t>单击此处编辑母版文本样式</a:t>
            </a:r>
          </a:p>
          <a:p>
            <a:pPr lvl="1"/>
            <a:r>
              <a:rPr lang="zh-CN" altLang="fr-FR"/>
              <a:t>二级</a:t>
            </a:r>
          </a:p>
          <a:p>
            <a:pPr lvl="2"/>
            <a:r>
              <a:rPr lang="zh-CN" altLang="fr-FR"/>
              <a:t>三级</a:t>
            </a:r>
          </a:p>
          <a:p>
            <a:pPr lvl="3"/>
            <a:r>
              <a:rPr lang="zh-CN" altLang="fr-FR"/>
              <a:t>四级</a:t>
            </a:r>
          </a:p>
          <a:p>
            <a:pPr lvl="4"/>
            <a:r>
              <a:rPr lang="zh-CN" altLang="fr-FR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C1FF2-18FD-4F57-A608-CEA445C13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0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72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8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95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52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30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65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67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64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9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24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0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80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8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4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34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6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91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44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19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899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3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028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47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110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363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93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64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17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7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09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01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3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9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1FF2-18FD-4F57-A608-CEA445C138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017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32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612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704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960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509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079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223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253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538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31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B4977-0066-4F74-BAF1-36B0A43EB606}" type="datetimeFigureOut">
              <a:rPr lang="en-IE" smtClean="0"/>
              <a:t>09/09/2020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B0055-B585-49CE-B6D8-FADAB6BB1BA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208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5" Type="http://schemas.openxmlformats.org/officeDocument/2006/relationships/image" Target="../media/image55.jp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jpg"/><Relationship Id="rId9" Type="http://schemas.openxmlformats.org/officeDocument/2006/relationships/hyperlink" Target="http://imagine.enpc.fr/~shenx/RANSAC-Flow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g"/><Relationship Id="rId3" Type="http://schemas.openxmlformats.org/officeDocument/2006/relationships/image" Target="../media/image4.jpg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5" Type="http://schemas.openxmlformats.org/officeDocument/2006/relationships/image" Target="../media/image85.jpg"/><Relationship Id="rId10" Type="http://schemas.openxmlformats.org/officeDocument/2006/relationships/image" Target="../media/image90.jpg"/><Relationship Id="rId4" Type="http://schemas.openxmlformats.org/officeDocument/2006/relationships/image" Target="../media/image84.jpg"/><Relationship Id="rId9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janbrueghel.net/" TargetMode="Externa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12" Type="http://schemas.openxmlformats.org/officeDocument/2006/relationships/image" Target="../media/image10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11" Type="http://schemas.openxmlformats.org/officeDocument/2006/relationships/image" Target="../media/image102.jpg"/><Relationship Id="rId5" Type="http://schemas.openxmlformats.org/officeDocument/2006/relationships/image" Target="../media/image96.jpg"/><Relationship Id="rId10" Type="http://schemas.openxmlformats.org/officeDocument/2006/relationships/image" Target="../media/image101.jpg"/><Relationship Id="rId4" Type="http://schemas.openxmlformats.org/officeDocument/2006/relationships/image" Target="../media/image95.jpg"/><Relationship Id="rId9" Type="http://schemas.openxmlformats.org/officeDocument/2006/relationships/image" Target="../media/image10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tZpqRtuA6A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agine.enpc.fr/~shenx/RANSAC-Flow/img/demo_ransac_flow.mp4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ine.enpc.fr/~shenx/RANSAC-Flow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XiSHEN0220/RANSAC-Flo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EBADEC3-7ADA-4CB3-8CE1-6EF21E7F2339}"/>
              </a:ext>
            </a:extLst>
          </p:cNvPr>
          <p:cNvSpPr txBox="1"/>
          <p:nvPr/>
        </p:nvSpPr>
        <p:spPr>
          <a:xfrm>
            <a:off x="542243" y="1769514"/>
            <a:ext cx="105791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000" dirty="0"/>
              <a:t>RANSAC-Flow: </a:t>
            </a:r>
            <a:r>
              <a:rPr lang="fr-FR" sz="6000" dirty="0" err="1"/>
              <a:t>generic</a:t>
            </a:r>
            <a:r>
              <a:rPr lang="fr-FR" sz="6000" dirty="0"/>
              <a:t> </a:t>
            </a:r>
            <a:r>
              <a:rPr lang="fr-FR" sz="6000" dirty="0" err="1"/>
              <a:t>two</a:t>
            </a:r>
            <a:r>
              <a:rPr lang="fr-FR" sz="6000" dirty="0"/>
              <a:t>-stage </a:t>
            </a:r>
          </a:p>
          <a:p>
            <a:pPr algn="ctr"/>
            <a:r>
              <a:rPr lang="fr-FR" sz="6000" dirty="0"/>
              <a:t>image </a:t>
            </a:r>
            <a:r>
              <a:rPr lang="fr-FR" sz="6000" dirty="0" err="1"/>
              <a:t>alignment</a:t>
            </a:r>
            <a:endParaRPr lang="en-GB" sz="6000" dirty="0">
              <a:cs typeface="Nirmala UI" panose="020B0502040204020203" pitchFamily="34" charset="0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CE3480A8-56BE-4F6F-A54E-57566C85687F}"/>
              </a:ext>
            </a:extLst>
          </p:cNvPr>
          <p:cNvSpPr txBox="1">
            <a:spLocks/>
          </p:cNvSpPr>
          <p:nvPr/>
        </p:nvSpPr>
        <p:spPr>
          <a:xfrm>
            <a:off x="704360" y="5685145"/>
            <a:ext cx="10923955" cy="6809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Xi Shen</a:t>
            </a:r>
            <a:r>
              <a:rPr lang="en-US" sz="3200" baseline="30000" dirty="0"/>
              <a:t>1	</a:t>
            </a:r>
            <a:r>
              <a:rPr lang="en-US" sz="3200" dirty="0"/>
              <a:t>François Darmon</a:t>
            </a:r>
            <a:r>
              <a:rPr lang="en-US" sz="3200" baseline="30000" dirty="0"/>
              <a:t>1,2	</a:t>
            </a:r>
            <a:r>
              <a:rPr lang="en-US" sz="3200" dirty="0"/>
              <a:t>Alexei A. Efros</a:t>
            </a:r>
            <a:r>
              <a:rPr lang="en-US" sz="3200" baseline="30000" dirty="0"/>
              <a:t>3	</a:t>
            </a:r>
            <a:r>
              <a:rPr lang="en-US" sz="3200" dirty="0"/>
              <a:t>Mathieu Aubry</a:t>
            </a:r>
            <a:r>
              <a:rPr lang="en-US" sz="3200" baseline="30000" dirty="0"/>
              <a:t>1</a:t>
            </a:r>
            <a:endParaRPr lang="fr-FR" sz="3200" baseline="30000" dirty="0"/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01A3612C-485C-4566-BDF5-93D24D3E2E25}"/>
              </a:ext>
            </a:extLst>
          </p:cNvPr>
          <p:cNvSpPr txBox="1">
            <a:spLocks/>
          </p:cNvSpPr>
          <p:nvPr/>
        </p:nvSpPr>
        <p:spPr>
          <a:xfrm>
            <a:off x="2196701" y="6225655"/>
            <a:ext cx="7270262" cy="425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aseline="30000" dirty="0"/>
              <a:t>1</a:t>
            </a:r>
            <a:r>
              <a:rPr lang="fr-FR" dirty="0"/>
              <a:t>Ecole des Ponts ParisTech	</a:t>
            </a:r>
            <a:r>
              <a:rPr lang="fr-FR" baseline="30000" dirty="0"/>
              <a:t>2</a:t>
            </a:r>
            <a:r>
              <a:rPr lang="fr-FR" dirty="0"/>
              <a:t>Thales		</a:t>
            </a:r>
            <a:r>
              <a:rPr lang="fr-FR" baseline="30000" dirty="0"/>
              <a:t>3</a:t>
            </a:r>
            <a:r>
              <a:rPr lang="fr-FR" dirty="0"/>
              <a:t>UC Berkeley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892F0DA-2A20-4841-AD31-F8270AEE4DC2}"/>
              </a:ext>
            </a:extLst>
          </p:cNvPr>
          <p:cNvGrpSpPr/>
          <p:nvPr/>
        </p:nvGrpSpPr>
        <p:grpSpPr>
          <a:xfrm>
            <a:off x="3282096" y="71026"/>
            <a:ext cx="5099472" cy="1414629"/>
            <a:chOff x="3365745" y="15993"/>
            <a:chExt cx="5099472" cy="1414629"/>
          </a:xfrm>
        </p:grpSpPr>
        <p:pic>
          <p:nvPicPr>
            <p:cNvPr id="8" name="Picture 2" descr="École des ponts ParisTech - Wikipedia">
              <a:extLst>
                <a:ext uri="{FF2B5EF4-FFF2-40B4-BE49-F238E27FC236}">
                  <a16:creationId xmlns:a16="http://schemas.microsoft.com/office/drawing/2014/main" id="{90E1070C-0D72-4268-A638-DA06FA8D1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745" y="15993"/>
              <a:ext cx="1245332" cy="1414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Thales Group (@thalesgroup) | Twitter">
              <a:extLst>
                <a:ext uri="{FF2B5EF4-FFF2-40B4-BE49-F238E27FC236}">
                  <a16:creationId xmlns:a16="http://schemas.microsoft.com/office/drawing/2014/main" id="{8DE6553D-513B-4B30-89BE-8065784BA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516" y="15994"/>
              <a:ext cx="1412631" cy="1412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UC Berkeley School Seal | Zazzle.com">
              <a:extLst>
                <a:ext uri="{FF2B5EF4-FFF2-40B4-BE49-F238E27FC236}">
                  <a16:creationId xmlns:a16="http://schemas.microsoft.com/office/drawing/2014/main" id="{3AD516DE-A7AD-4B80-8786-54DA03D7A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586" y="15994"/>
              <a:ext cx="1412631" cy="1412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9482F19A-8C8A-44DE-8F68-0BD1A293E7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2922" r="87115" b="77363"/>
          <a:stretch/>
        </p:blipFill>
        <p:spPr>
          <a:xfrm>
            <a:off x="382954" y="101311"/>
            <a:ext cx="1344247" cy="13520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35A690F-B9C6-4A64-930D-CA5FCACA03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6" y="3856345"/>
            <a:ext cx="1280160" cy="1828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BE7198E-3A07-4139-9571-7BF8DCCFD2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290" t="15448" r="17371" b="14975"/>
          <a:stretch/>
        </p:blipFill>
        <p:spPr>
          <a:xfrm>
            <a:off x="3173046" y="3856345"/>
            <a:ext cx="1719385" cy="18288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FA8C65-BE31-4F97-9A6F-2CC24EFDCD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r="-408" b="23624"/>
          <a:stretch/>
        </p:blipFill>
        <p:spPr>
          <a:xfrm>
            <a:off x="6643077" y="3856345"/>
            <a:ext cx="1594338" cy="1828800"/>
          </a:xfrm>
          <a:prstGeom prst="rect">
            <a:avLst/>
          </a:prstGeom>
        </p:spPr>
      </p:pic>
      <p:pic>
        <p:nvPicPr>
          <p:cNvPr id="7174" name="Picture 6" descr="Photo Mathieu Aubry">
            <a:extLst>
              <a:ext uri="{FF2B5EF4-FFF2-40B4-BE49-F238E27FC236}">
                <a16:creationId xmlns:a16="http://schemas.microsoft.com/office/drawing/2014/main" id="{86456D9A-BFF3-4C09-B949-180D34D8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541" b="11484"/>
          <a:stretch/>
        </p:blipFill>
        <p:spPr bwMode="auto">
          <a:xfrm>
            <a:off x="9529348" y="3856345"/>
            <a:ext cx="159207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42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9FC2E21-19DD-4277-A8BD-ECF28A01D330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3C54B921-511D-47EC-B71D-8500D647A9D2}"/>
              </a:ext>
            </a:extLst>
          </p:cNvPr>
          <p:cNvSpPr txBox="1"/>
          <p:nvPr/>
        </p:nvSpPr>
        <p:spPr>
          <a:xfrm>
            <a:off x="97927" y="2398587"/>
            <a:ext cx="352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/>
              <a:t>Stage 1</a:t>
            </a:r>
            <a:r>
              <a:rPr lang="fr-FR" sz="2400" dirty="0"/>
              <a:t>: </a:t>
            </a:r>
          </a:p>
          <a:p>
            <a:pPr algn="ctr"/>
            <a:r>
              <a:rPr lang="fr-FR" sz="2400" dirty="0"/>
              <a:t>RANSAC on </a:t>
            </a:r>
            <a:r>
              <a:rPr lang="fr-FR" sz="2400" dirty="0" err="1"/>
              <a:t>deep</a:t>
            </a:r>
            <a:r>
              <a:rPr lang="fr-FR" sz="2400" dirty="0"/>
              <a:t> </a:t>
            </a:r>
            <a:r>
              <a:rPr lang="fr-FR" sz="2400" dirty="0" err="1"/>
              <a:t>features</a:t>
            </a:r>
            <a:endParaRPr lang="fr-FR" sz="2400" dirty="0"/>
          </a:p>
        </p:txBody>
      </p:sp>
      <p:sp>
        <p:nvSpPr>
          <p:cNvPr id="32" name="矩形: 圆角 25" hidden="1">
            <a:extLst>
              <a:ext uri="{FF2B5EF4-FFF2-40B4-BE49-F238E27FC236}">
                <a16:creationId xmlns:a16="http://schemas.microsoft.com/office/drawing/2014/main" id="{853C8A61-4517-4F86-BEA8-171DFCFFFD1F}"/>
              </a:ext>
            </a:extLst>
          </p:cNvPr>
          <p:cNvSpPr/>
          <p:nvPr/>
        </p:nvSpPr>
        <p:spPr>
          <a:xfrm>
            <a:off x="4437004" y="1453372"/>
            <a:ext cx="5199756" cy="5404628"/>
          </a:xfrm>
          <a:prstGeom prst="roundRect">
            <a:avLst>
              <a:gd name="adj" fmla="val 4260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2CECC5E-0BC0-4364-A8A0-F84EC828543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 unsupervised two-stage method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FE6CFF-0318-4E95-8167-C7EF61A0F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5369" r="10719" b="20126"/>
          <a:stretch/>
        </p:blipFill>
        <p:spPr>
          <a:xfrm>
            <a:off x="92425" y="3303297"/>
            <a:ext cx="1904990" cy="21994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4C5E57-DF9D-4DCE-A735-E1E36A8B35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r="3058" b="33011"/>
          <a:stretch/>
        </p:blipFill>
        <p:spPr>
          <a:xfrm>
            <a:off x="2215944" y="3299429"/>
            <a:ext cx="1408208" cy="21994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BAA5330-403A-4E81-9BB5-A6F76C6007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87" y="2085927"/>
            <a:ext cx="1674763" cy="190727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5E61E13-ADF4-4113-969D-370232A5C76B}"/>
              </a:ext>
            </a:extLst>
          </p:cNvPr>
          <p:cNvGrpSpPr/>
          <p:nvPr/>
        </p:nvGrpSpPr>
        <p:grpSpPr>
          <a:xfrm>
            <a:off x="4544121" y="2040809"/>
            <a:ext cx="1769565" cy="2025433"/>
            <a:chOff x="0" y="5267935"/>
            <a:chExt cx="4591906" cy="4591906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3AD7F65D-2538-4514-8A5B-271A336A7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67935"/>
              <a:ext cx="4591906" cy="4591906"/>
            </a:xfrm>
            <a:prstGeom prst="rect">
              <a:avLst/>
            </a:prstGeom>
          </p:spPr>
        </p:pic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F4BA1240-B7AD-4A4E-9D26-37C1AE989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637" y="6334125"/>
              <a:ext cx="0" cy="30765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AFAB658-3AA0-4E80-B863-9192EFAB7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0937" y="6334125"/>
              <a:ext cx="0" cy="30765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6F1E6816-F466-4CB7-BDFB-40F15846E8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400" y="6334125"/>
              <a:ext cx="227965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30374633-7AD4-4D9A-90B1-F5E6199AA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400" y="9404985"/>
              <a:ext cx="227965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8D7121A-12E9-47C6-B294-8703856777F1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文本框 43">
            <a:extLst>
              <a:ext uri="{FF2B5EF4-FFF2-40B4-BE49-F238E27FC236}">
                <a16:creationId xmlns:a16="http://schemas.microsoft.com/office/drawing/2014/main" id="{DBC7AACD-D922-485A-94E0-FE927C1F5F93}"/>
              </a:ext>
            </a:extLst>
          </p:cNvPr>
          <p:cNvSpPr txBox="1"/>
          <p:nvPr/>
        </p:nvSpPr>
        <p:spPr>
          <a:xfrm>
            <a:off x="4553039" y="1532137"/>
            <a:ext cx="492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/>
              <a:t>Stage 2</a:t>
            </a:r>
            <a:r>
              <a:rPr lang="fr-FR" sz="2400" dirty="0"/>
              <a:t>: Local flow </a:t>
            </a:r>
            <a:r>
              <a:rPr lang="fr-FR" sz="2400" dirty="0" err="1"/>
              <a:t>predictions</a:t>
            </a:r>
            <a:endParaRPr lang="fr-FR" sz="2400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286EBED-4D37-41EA-8F10-DF54E5989D81}"/>
              </a:ext>
            </a:extLst>
          </p:cNvPr>
          <p:cNvCxnSpPr>
            <a:cxnSpLocks/>
          </p:cNvCxnSpPr>
          <p:nvPr/>
        </p:nvCxnSpPr>
        <p:spPr>
          <a:xfrm>
            <a:off x="6351611" y="3039566"/>
            <a:ext cx="316575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: 圆角 25">
            <a:extLst>
              <a:ext uri="{FF2B5EF4-FFF2-40B4-BE49-F238E27FC236}">
                <a16:creationId xmlns:a16="http://schemas.microsoft.com/office/drawing/2014/main" id="{BEAD8723-8DFD-4CE5-850A-8B15EF533C51}"/>
              </a:ext>
            </a:extLst>
          </p:cNvPr>
          <p:cNvSpPr/>
          <p:nvPr/>
        </p:nvSpPr>
        <p:spPr>
          <a:xfrm>
            <a:off x="6689413" y="2681470"/>
            <a:ext cx="663542" cy="716192"/>
          </a:xfrm>
          <a:prstGeom prst="roundRect">
            <a:avLst>
              <a:gd name="adj" fmla="val 4260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CNN</a:t>
            </a:r>
          </a:p>
        </p:txBody>
      </p:sp>
      <p:cxnSp>
        <p:nvCxnSpPr>
          <p:cNvPr id="36" name="直接箭头连接符 27">
            <a:extLst>
              <a:ext uri="{FF2B5EF4-FFF2-40B4-BE49-F238E27FC236}">
                <a16:creationId xmlns:a16="http://schemas.microsoft.com/office/drawing/2014/main" id="{45C25A7D-292F-4B03-A4F8-BE986FCC310B}"/>
              </a:ext>
            </a:extLst>
          </p:cNvPr>
          <p:cNvCxnSpPr>
            <a:cxnSpLocks/>
          </p:cNvCxnSpPr>
          <p:nvPr/>
        </p:nvCxnSpPr>
        <p:spPr>
          <a:xfrm>
            <a:off x="7411097" y="3039566"/>
            <a:ext cx="316575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27">
            <a:extLst>
              <a:ext uri="{FF2B5EF4-FFF2-40B4-BE49-F238E27FC236}">
                <a16:creationId xmlns:a16="http://schemas.microsoft.com/office/drawing/2014/main" id="{608CBD05-F999-420F-9997-624AF4912875}"/>
              </a:ext>
            </a:extLst>
          </p:cNvPr>
          <p:cNvCxnSpPr>
            <a:cxnSpLocks/>
          </p:cNvCxnSpPr>
          <p:nvPr/>
        </p:nvCxnSpPr>
        <p:spPr>
          <a:xfrm flipV="1">
            <a:off x="3866358" y="2995083"/>
            <a:ext cx="472840" cy="712626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C2C49B84-2BBF-4995-8C42-1EA9682075EC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FE5C095-0B3F-466D-85B5-1889D5537CD3}"/>
              </a:ext>
            </a:extLst>
          </p:cNvPr>
          <p:cNvSpPr txBox="1"/>
          <p:nvPr/>
        </p:nvSpPr>
        <p:spPr>
          <a:xfrm rot="18304127">
            <a:off x="3678167" y="2670389"/>
            <a:ext cx="58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3791944-694C-4062-861C-5D22468F81C5}"/>
              </a:ext>
            </a:extLst>
          </p:cNvPr>
          <p:cNvSpPr txBox="1"/>
          <p:nvPr/>
        </p:nvSpPr>
        <p:spPr>
          <a:xfrm>
            <a:off x="6874329" y="929647"/>
            <a:ext cx="472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SSIM + mask + cycle-consistency loss</a:t>
            </a: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64F36C00-8FB2-430D-B303-63DF4187EA80}"/>
              </a:ext>
            </a:extLst>
          </p:cNvPr>
          <p:cNvCxnSpPr>
            <a:cxnSpLocks/>
          </p:cNvCxnSpPr>
          <p:nvPr/>
        </p:nvCxnSpPr>
        <p:spPr>
          <a:xfrm flipH="1">
            <a:off x="8928303" y="1339168"/>
            <a:ext cx="427968" cy="3916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CB122F2B-FFD9-406F-9C99-6B04AB66333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4740" y="4773167"/>
            <a:ext cx="5227360" cy="1064296"/>
          </a:xfrm>
          <a:prstGeom prst="rect">
            <a:avLst/>
          </a:prstGeom>
        </p:spPr>
      </p:pic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D3D7482-3FF4-4FDB-A230-0A4FEAD12C6E}"/>
              </a:ext>
            </a:extLst>
          </p:cNvPr>
          <p:cNvCxnSpPr>
            <a:cxnSpLocks/>
          </p:cNvCxnSpPr>
          <p:nvPr/>
        </p:nvCxnSpPr>
        <p:spPr>
          <a:xfrm>
            <a:off x="5818739" y="5441747"/>
            <a:ext cx="0" cy="8284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D859B134-A295-409A-974C-A0CA4CA9E6BF}"/>
              </a:ext>
            </a:extLst>
          </p:cNvPr>
          <p:cNvCxnSpPr>
            <a:cxnSpLocks/>
          </p:cNvCxnSpPr>
          <p:nvPr/>
        </p:nvCxnSpPr>
        <p:spPr>
          <a:xfrm>
            <a:off x="8346946" y="5423251"/>
            <a:ext cx="0" cy="8284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44298A07-7C54-4230-8079-783AAF275B95}"/>
              </a:ext>
            </a:extLst>
          </p:cNvPr>
          <p:cNvSpPr txBox="1"/>
          <p:nvPr/>
        </p:nvSpPr>
        <p:spPr>
          <a:xfrm>
            <a:off x="4933956" y="6275210"/>
            <a:ext cx="1769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Mask loss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538D887-0D6F-45B4-8602-110BF0F5825F}"/>
              </a:ext>
            </a:extLst>
          </p:cNvPr>
          <p:cNvSpPr txBox="1"/>
          <p:nvPr/>
        </p:nvSpPr>
        <p:spPr>
          <a:xfrm>
            <a:off x="6664066" y="6270171"/>
            <a:ext cx="333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Confidence at (</a:t>
            </a:r>
            <a:r>
              <a:rPr lang="en-US" sz="2400" dirty="0" err="1"/>
              <a:t>x,y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467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9FC2E21-19DD-4277-A8BD-ECF28A01D330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3C54B921-511D-47EC-B71D-8500D647A9D2}"/>
              </a:ext>
            </a:extLst>
          </p:cNvPr>
          <p:cNvSpPr txBox="1"/>
          <p:nvPr/>
        </p:nvSpPr>
        <p:spPr>
          <a:xfrm>
            <a:off x="97927" y="2398587"/>
            <a:ext cx="352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/>
              <a:t>Stage 1</a:t>
            </a:r>
            <a:r>
              <a:rPr lang="fr-FR" sz="2400" dirty="0"/>
              <a:t>: </a:t>
            </a:r>
          </a:p>
          <a:p>
            <a:pPr algn="ctr"/>
            <a:r>
              <a:rPr lang="fr-FR" sz="2400" dirty="0"/>
              <a:t>RANSAC on </a:t>
            </a:r>
            <a:r>
              <a:rPr lang="fr-FR" sz="2400" dirty="0" err="1"/>
              <a:t>deep</a:t>
            </a:r>
            <a:r>
              <a:rPr lang="fr-FR" sz="2400" dirty="0"/>
              <a:t> </a:t>
            </a:r>
            <a:r>
              <a:rPr lang="fr-FR" sz="2400" dirty="0" err="1"/>
              <a:t>features</a:t>
            </a:r>
            <a:endParaRPr lang="fr-FR" sz="2400" dirty="0"/>
          </a:p>
        </p:txBody>
      </p:sp>
      <p:sp>
        <p:nvSpPr>
          <p:cNvPr id="32" name="矩形: 圆角 25" hidden="1">
            <a:extLst>
              <a:ext uri="{FF2B5EF4-FFF2-40B4-BE49-F238E27FC236}">
                <a16:creationId xmlns:a16="http://schemas.microsoft.com/office/drawing/2014/main" id="{853C8A61-4517-4F86-BEA8-171DFCFFFD1F}"/>
              </a:ext>
            </a:extLst>
          </p:cNvPr>
          <p:cNvSpPr/>
          <p:nvPr/>
        </p:nvSpPr>
        <p:spPr>
          <a:xfrm>
            <a:off x="4437004" y="1453372"/>
            <a:ext cx="5199756" cy="5404628"/>
          </a:xfrm>
          <a:prstGeom prst="roundRect">
            <a:avLst>
              <a:gd name="adj" fmla="val 4260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2CECC5E-0BC0-4364-A8A0-F84EC828543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 unsupervised two-stage method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FE6CFF-0318-4E95-8167-C7EF61A0F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5369" r="10719" b="20126"/>
          <a:stretch/>
        </p:blipFill>
        <p:spPr>
          <a:xfrm>
            <a:off x="92425" y="3303297"/>
            <a:ext cx="1904990" cy="21994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4C5E57-DF9D-4DCE-A735-E1E36A8B35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r="3058" b="33011"/>
          <a:stretch/>
        </p:blipFill>
        <p:spPr>
          <a:xfrm>
            <a:off x="2215944" y="3299429"/>
            <a:ext cx="1408208" cy="21994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BAA5330-403A-4E81-9BB5-A6F76C6007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87" y="2085927"/>
            <a:ext cx="1674763" cy="190727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5E61E13-ADF4-4113-969D-370232A5C76B}"/>
              </a:ext>
            </a:extLst>
          </p:cNvPr>
          <p:cNvGrpSpPr/>
          <p:nvPr/>
        </p:nvGrpSpPr>
        <p:grpSpPr>
          <a:xfrm>
            <a:off x="4544121" y="2040809"/>
            <a:ext cx="1769565" cy="2025433"/>
            <a:chOff x="0" y="5267935"/>
            <a:chExt cx="4591906" cy="4591906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3AD7F65D-2538-4514-8A5B-271A336A7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67935"/>
              <a:ext cx="4591906" cy="4591906"/>
            </a:xfrm>
            <a:prstGeom prst="rect">
              <a:avLst/>
            </a:prstGeom>
          </p:spPr>
        </p:pic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F4BA1240-B7AD-4A4E-9D26-37C1AE989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637" y="6334125"/>
              <a:ext cx="0" cy="30765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AFAB658-3AA0-4E80-B863-9192EFAB7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0937" y="6334125"/>
              <a:ext cx="0" cy="30765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6F1E6816-F466-4CB7-BDFB-40F15846E8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400" y="6334125"/>
              <a:ext cx="227965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30374633-7AD4-4D9A-90B1-F5E6199AA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400" y="9404985"/>
              <a:ext cx="227965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8D7121A-12E9-47C6-B294-8703856777F1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文本框 43">
            <a:extLst>
              <a:ext uri="{FF2B5EF4-FFF2-40B4-BE49-F238E27FC236}">
                <a16:creationId xmlns:a16="http://schemas.microsoft.com/office/drawing/2014/main" id="{DBC7AACD-D922-485A-94E0-FE927C1F5F93}"/>
              </a:ext>
            </a:extLst>
          </p:cNvPr>
          <p:cNvSpPr txBox="1"/>
          <p:nvPr/>
        </p:nvSpPr>
        <p:spPr>
          <a:xfrm>
            <a:off x="4553039" y="1532137"/>
            <a:ext cx="492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/>
              <a:t>Stage 2</a:t>
            </a:r>
            <a:r>
              <a:rPr lang="fr-FR" sz="2400" dirty="0"/>
              <a:t>: Local flow </a:t>
            </a:r>
            <a:r>
              <a:rPr lang="fr-FR" sz="2400" dirty="0" err="1"/>
              <a:t>predictions</a:t>
            </a:r>
            <a:endParaRPr lang="fr-FR" sz="2400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286EBED-4D37-41EA-8F10-DF54E5989D81}"/>
              </a:ext>
            </a:extLst>
          </p:cNvPr>
          <p:cNvCxnSpPr>
            <a:cxnSpLocks/>
          </p:cNvCxnSpPr>
          <p:nvPr/>
        </p:nvCxnSpPr>
        <p:spPr>
          <a:xfrm>
            <a:off x="6351611" y="3039566"/>
            <a:ext cx="316575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: 圆角 25">
            <a:extLst>
              <a:ext uri="{FF2B5EF4-FFF2-40B4-BE49-F238E27FC236}">
                <a16:creationId xmlns:a16="http://schemas.microsoft.com/office/drawing/2014/main" id="{BEAD8723-8DFD-4CE5-850A-8B15EF533C51}"/>
              </a:ext>
            </a:extLst>
          </p:cNvPr>
          <p:cNvSpPr/>
          <p:nvPr/>
        </p:nvSpPr>
        <p:spPr>
          <a:xfrm>
            <a:off x="6689413" y="2681470"/>
            <a:ext cx="663542" cy="716192"/>
          </a:xfrm>
          <a:prstGeom prst="roundRect">
            <a:avLst>
              <a:gd name="adj" fmla="val 4260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CNN</a:t>
            </a:r>
          </a:p>
        </p:txBody>
      </p:sp>
      <p:cxnSp>
        <p:nvCxnSpPr>
          <p:cNvPr id="36" name="直接箭头连接符 27">
            <a:extLst>
              <a:ext uri="{FF2B5EF4-FFF2-40B4-BE49-F238E27FC236}">
                <a16:creationId xmlns:a16="http://schemas.microsoft.com/office/drawing/2014/main" id="{45C25A7D-292F-4B03-A4F8-BE986FCC310B}"/>
              </a:ext>
            </a:extLst>
          </p:cNvPr>
          <p:cNvCxnSpPr>
            <a:cxnSpLocks/>
          </p:cNvCxnSpPr>
          <p:nvPr/>
        </p:nvCxnSpPr>
        <p:spPr>
          <a:xfrm>
            <a:off x="7411097" y="3039566"/>
            <a:ext cx="316575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27">
            <a:extLst>
              <a:ext uri="{FF2B5EF4-FFF2-40B4-BE49-F238E27FC236}">
                <a16:creationId xmlns:a16="http://schemas.microsoft.com/office/drawing/2014/main" id="{608CBD05-F999-420F-9997-624AF4912875}"/>
              </a:ext>
            </a:extLst>
          </p:cNvPr>
          <p:cNvCxnSpPr>
            <a:cxnSpLocks/>
          </p:cNvCxnSpPr>
          <p:nvPr/>
        </p:nvCxnSpPr>
        <p:spPr>
          <a:xfrm flipV="1">
            <a:off x="3866358" y="2995083"/>
            <a:ext cx="472840" cy="712626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C2C49B84-2BBF-4995-8C42-1EA9682075EC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FE5C095-0B3F-466D-85B5-1889D5537CD3}"/>
              </a:ext>
            </a:extLst>
          </p:cNvPr>
          <p:cNvSpPr txBox="1"/>
          <p:nvPr/>
        </p:nvSpPr>
        <p:spPr>
          <a:xfrm rot="18304127">
            <a:off x="3678167" y="2670389"/>
            <a:ext cx="58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3791944-694C-4062-861C-5D22468F81C5}"/>
              </a:ext>
            </a:extLst>
          </p:cNvPr>
          <p:cNvSpPr txBox="1"/>
          <p:nvPr/>
        </p:nvSpPr>
        <p:spPr>
          <a:xfrm>
            <a:off x="6874329" y="929647"/>
            <a:ext cx="472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SSIM + mask + cycle-consistency loss</a:t>
            </a: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64F36C00-8FB2-430D-B303-63DF4187EA80}"/>
              </a:ext>
            </a:extLst>
          </p:cNvPr>
          <p:cNvCxnSpPr>
            <a:cxnSpLocks/>
          </p:cNvCxnSpPr>
          <p:nvPr/>
        </p:nvCxnSpPr>
        <p:spPr>
          <a:xfrm flipH="1">
            <a:off x="8928303" y="1339168"/>
            <a:ext cx="427968" cy="3916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A4689013-0560-4110-A8CE-FE47ACF7463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9198" y="4496192"/>
            <a:ext cx="7018549" cy="6983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4289FE-66CE-4AD4-A395-AF0A89F155E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9790" y="6051485"/>
            <a:ext cx="5459187" cy="633033"/>
          </a:xfrm>
          <a:prstGeom prst="rect">
            <a:avLst/>
          </a:prstGeom>
        </p:spPr>
      </p:pic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A8724C9B-4D69-425D-8385-DA9C3367B997}"/>
              </a:ext>
            </a:extLst>
          </p:cNvPr>
          <p:cNvCxnSpPr>
            <a:cxnSpLocks/>
          </p:cNvCxnSpPr>
          <p:nvPr/>
        </p:nvCxnSpPr>
        <p:spPr>
          <a:xfrm>
            <a:off x="7411097" y="4937505"/>
            <a:ext cx="0" cy="388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0FC4584-EBFB-47D1-AB69-2CCE3819851A}"/>
              </a:ext>
            </a:extLst>
          </p:cNvPr>
          <p:cNvCxnSpPr>
            <a:cxnSpLocks/>
          </p:cNvCxnSpPr>
          <p:nvPr/>
        </p:nvCxnSpPr>
        <p:spPr>
          <a:xfrm flipV="1">
            <a:off x="7411097" y="5724941"/>
            <a:ext cx="0" cy="3265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61E9D4D1-619A-4739-9F5A-A92B0106177E}"/>
              </a:ext>
            </a:extLst>
          </p:cNvPr>
          <p:cNvSpPr txBox="1"/>
          <p:nvPr/>
        </p:nvSpPr>
        <p:spPr>
          <a:xfrm>
            <a:off x="5047665" y="5228915"/>
            <a:ext cx="472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Confident regions</a:t>
            </a:r>
          </a:p>
        </p:txBody>
      </p:sp>
    </p:spTree>
    <p:extLst>
      <p:ext uri="{BB962C8B-B14F-4D97-AF65-F5344CB8AC3E}">
        <p14:creationId xmlns:p14="http://schemas.microsoft.com/office/powerpoint/2010/main" val="2589429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>
            <a:extLst>
              <a:ext uri="{FF2B5EF4-FFF2-40B4-BE49-F238E27FC236}">
                <a16:creationId xmlns:a16="http://schemas.microsoft.com/office/drawing/2014/main" id="{49C819DB-0D3B-469F-BB62-2EBE355A6184}"/>
              </a:ext>
            </a:extLst>
          </p:cNvPr>
          <p:cNvSpPr txBox="1"/>
          <p:nvPr/>
        </p:nvSpPr>
        <p:spPr>
          <a:xfrm>
            <a:off x="6874329" y="929647"/>
            <a:ext cx="472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SSIM + mask + cycle-consistency loss</a:t>
            </a:r>
          </a:p>
        </p:txBody>
      </p:sp>
      <p:sp>
        <p:nvSpPr>
          <p:cNvPr id="46" name="TextBox 38">
            <a:extLst>
              <a:ext uri="{FF2B5EF4-FFF2-40B4-BE49-F238E27FC236}">
                <a16:creationId xmlns:a16="http://schemas.microsoft.com/office/drawing/2014/main" id="{E2962F20-FE7D-415A-A7D4-9ABC8F815E0F}"/>
              </a:ext>
            </a:extLst>
          </p:cNvPr>
          <p:cNvSpPr txBox="1"/>
          <p:nvPr/>
        </p:nvSpPr>
        <p:spPr>
          <a:xfrm rot="18304127">
            <a:off x="3678167" y="2670389"/>
            <a:ext cx="58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829A7E8-687C-4CFE-AF9C-E395B3CCF4D3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 unsupervised two-stage method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E2B9BAB-4805-44AB-BEBC-0B743B6E285F}"/>
              </a:ext>
            </a:extLst>
          </p:cNvPr>
          <p:cNvGrpSpPr/>
          <p:nvPr/>
        </p:nvGrpSpPr>
        <p:grpSpPr>
          <a:xfrm>
            <a:off x="21357" y="1405872"/>
            <a:ext cx="9615403" cy="5404628"/>
            <a:chOff x="-11736281" y="-2229096"/>
            <a:chExt cx="24951348" cy="122529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A87425C-7624-4399-9395-D1A0E56F7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06"/>
            <a:stretch/>
          </p:blipFill>
          <p:spPr>
            <a:xfrm>
              <a:off x="8446167" y="5329702"/>
              <a:ext cx="4345902" cy="4292163"/>
            </a:xfrm>
            <a:prstGeom prst="rect">
              <a:avLst/>
            </a:prstGeom>
            <a:ln w="38100">
              <a:solidFill>
                <a:srgbClr val="008000"/>
              </a:solidFill>
            </a:ln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2706F7C-FBE3-41C2-98B4-FF3CA0575E39}"/>
                </a:ext>
              </a:extLst>
            </p:cNvPr>
            <p:cNvGrpSpPr/>
            <p:nvPr/>
          </p:nvGrpSpPr>
          <p:grpSpPr>
            <a:xfrm>
              <a:off x="23140" y="5174445"/>
              <a:ext cx="4579481" cy="4579481"/>
              <a:chOff x="0" y="-792751"/>
              <a:chExt cx="4579481" cy="4579481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E1AF25C-712C-4444-87BB-67635BD72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7570ED"/>
                  </a:clrFrom>
                  <a:clrTo>
                    <a:srgbClr val="7570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792751"/>
                <a:ext cx="4579481" cy="4579481"/>
              </a:xfrm>
              <a:prstGeom prst="rect">
                <a:avLst/>
              </a:prstGeom>
            </p:spPr>
          </p:pic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CC6244F5-2BF9-4C2A-8F89-3B7FC6E437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361" y="-710104"/>
                <a:ext cx="3575764" cy="485775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7060534E-D5B3-42A3-9EE3-19D518255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92500" y="-747713"/>
                <a:ext cx="549558" cy="4176713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EC533871-8524-40BA-8480-F1778A600E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95509" y="3229327"/>
                <a:ext cx="2144331" cy="199673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4A503CFB-EB51-447F-AA1E-D8A9BD6B11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2361" y="-272124"/>
                <a:ext cx="951004" cy="3561424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B28832C-1AD7-47BA-862A-5137FBD22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167" y="-687328"/>
              <a:ext cx="4345902" cy="4324036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B9922-9E5B-452E-A2BA-C48AEFD78288}"/>
                </a:ext>
              </a:extLst>
            </p:cNvPr>
            <p:cNvGrpSpPr/>
            <p:nvPr/>
          </p:nvGrpSpPr>
          <p:grpSpPr>
            <a:xfrm>
              <a:off x="0" y="-789616"/>
              <a:ext cx="4591906" cy="4591906"/>
              <a:chOff x="0" y="5267935"/>
              <a:chExt cx="4591906" cy="4591906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7EB51ACB-2290-4433-BB86-2A0877F16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267935"/>
                <a:ext cx="4591906" cy="4591906"/>
              </a:xfrm>
              <a:prstGeom prst="rect">
                <a:avLst/>
              </a:prstGeom>
            </p:spPr>
          </p:pic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ACCBD944-71C8-408F-90A5-9297831E5F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92637" y="6334125"/>
                <a:ext cx="0" cy="307657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D943DA5C-65CE-426E-A4DB-8DDFC8EA1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20937" y="6334125"/>
                <a:ext cx="0" cy="307657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095C7932-90F5-4DE5-B0A5-EF74D033DC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8400" y="6334125"/>
                <a:ext cx="2279651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3E577D33-DA8E-426C-B1C5-97D7053A28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8400" y="9404985"/>
                <a:ext cx="2279651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B12D2F3-06A2-4F9B-8B0B-C42C48ED5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5" r="3058" b="3469"/>
            <a:stretch/>
          </p:blipFill>
          <p:spPr>
            <a:xfrm>
              <a:off x="-6123344" y="2075043"/>
              <a:ext cx="3736083" cy="5009655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A6508D8-65DC-4275-91A2-F140DB7BD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" b="2464"/>
            <a:stretch/>
          </p:blipFill>
          <p:spPr>
            <a:xfrm>
              <a:off x="-11537586" y="2064040"/>
              <a:ext cx="5001431" cy="5077311"/>
            </a:xfrm>
            <a:prstGeom prst="rect">
              <a:avLst/>
            </a:prstGeom>
          </p:spPr>
        </p:pic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C9FC2E21-19DD-4277-A8BD-ECF28A01D330}"/>
                </a:ext>
              </a:extLst>
            </p:cNvPr>
            <p:cNvSpPr/>
            <p:nvPr/>
          </p:nvSpPr>
          <p:spPr>
            <a:xfrm>
              <a:off x="-11736281" y="0"/>
              <a:ext cx="9667111" cy="7336193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extBox 1">
              <a:extLst>
                <a:ext uri="{FF2B5EF4-FFF2-40B4-BE49-F238E27FC236}">
                  <a16:creationId xmlns:a16="http://schemas.microsoft.com/office/drawing/2014/main" id="{3C54B921-511D-47EC-B71D-8500D647A9D2}"/>
                </a:ext>
              </a:extLst>
            </p:cNvPr>
            <p:cNvSpPr txBox="1"/>
            <p:nvPr/>
          </p:nvSpPr>
          <p:spPr>
            <a:xfrm>
              <a:off x="-11537588" y="21511"/>
              <a:ext cx="9150326" cy="1883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u="sng" dirty="0"/>
                <a:t>Stage 1</a:t>
              </a:r>
              <a:r>
                <a:rPr lang="fr-FR" sz="2400" dirty="0"/>
                <a:t>: </a:t>
              </a:r>
            </a:p>
            <a:p>
              <a:pPr algn="ctr"/>
              <a:r>
                <a:rPr lang="fr-FR" sz="2400" dirty="0"/>
                <a:t>RANSAC on </a:t>
              </a:r>
              <a:r>
                <a:rPr lang="fr-FR" sz="2400" dirty="0" err="1"/>
                <a:t>deep</a:t>
              </a:r>
              <a:r>
                <a:rPr lang="fr-FR" sz="2400" dirty="0"/>
                <a:t> </a:t>
              </a:r>
              <a:r>
                <a:rPr lang="fr-FR" sz="2400" dirty="0" err="1"/>
                <a:t>features</a:t>
              </a:r>
              <a:endParaRPr lang="fr-FR" sz="2400" dirty="0"/>
            </a:p>
          </p:txBody>
        </p:sp>
        <p:sp>
          <p:nvSpPr>
            <p:cNvPr id="28" name="文本框 43">
              <a:extLst>
                <a:ext uri="{FF2B5EF4-FFF2-40B4-BE49-F238E27FC236}">
                  <a16:creationId xmlns:a16="http://schemas.microsoft.com/office/drawing/2014/main" id="{42CB0F63-4FD7-49B2-B502-46D64AAE8962}"/>
                </a:ext>
              </a:extLst>
            </p:cNvPr>
            <p:cNvSpPr txBox="1"/>
            <p:nvPr/>
          </p:nvSpPr>
          <p:spPr>
            <a:xfrm>
              <a:off x="23141" y="-1942838"/>
              <a:ext cx="12768929" cy="1046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u="sng" dirty="0"/>
                <a:t>Stage 2</a:t>
              </a:r>
              <a:r>
                <a:rPr lang="fr-FR" sz="2400" dirty="0"/>
                <a:t>: Local flow </a:t>
              </a:r>
              <a:r>
                <a:rPr lang="fr-FR" sz="2400" dirty="0" err="1"/>
                <a:t>predictions</a:t>
              </a:r>
              <a:endParaRPr lang="fr-FR" sz="2400" dirty="0"/>
            </a:p>
          </p:txBody>
        </p:sp>
        <p:cxnSp>
          <p:nvCxnSpPr>
            <p:cNvPr id="29" name="直接箭头连接符 27">
              <a:extLst>
                <a:ext uri="{FF2B5EF4-FFF2-40B4-BE49-F238E27FC236}">
                  <a16:creationId xmlns:a16="http://schemas.microsoft.com/office/drawing/2014/main" id="{090B977F-9D2A-41C7-B33A-601C75EA8B92}"/>
                </a:ext>
              </a:extLst>
            </p:cNvPr>
            <p:cNvCxnSpPr>
              <a:cxnSpLocks/>
            </p:cNvCxnSpPr>
            <p:nvPr/>
          </p:nvCxnSpPr>
          <p:spPr>
            <a:xfrm>
              <a:off x="4690320" y="1474690"/>
              <a:ext cx="821492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: 圆角 25">
              <a:extLst>
                <a:ext uri="{FF2B5EF4-FFF2-40B4-BE49-F238E27FC236}">
                  <a16:creationId xmlns:a16="http://schemas.microsoft.com/office/drawing/2014/main" id="{853C8A61-4517-4F86-BEA8-171DFCFFFD1F}"/>
                </a:ext>
              </a:extLst>
            </p:cNvPr>
            <p:cNvSpPr/>
            <p:nvPr/>
          </p:nvSpPr>
          <p:spPr>
            <a:xfrm>
              <a:off x="-277963" y="-2229096"/>
              <a:ext cx="13493030" cy="12252960"/>
            </a:xfrm>
            <a:prstGeom prst="roundRect">
              <a:avLst>
                <a:gd name="adj" fmla="val 426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文本框 53">
              <a:extLst>
                <a:ext uri="{FF2B5EF4-FFF2-40B4-BE49-F238E27FC236}">
                  <a16:creationId xmlns:a16="http://schemas.microsoft.com/office/drawing/2014/main" id="{5289BA5D-19F0-4CA7-98F9-87085AB6CA73}"/>
                </a:ext>
              </a:extLst>
            </p:cNvPr>
            <p:cNvSpPr txBox="1"/>
            <p:nvPr/>
          </p:nvSpPr>
          <p:spPr>
            <a:xfrm rot="5400000">
              <a:off x="2255306" y="3692411"/>
              <a:ext cx="422590" cy="1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onsolas" panose="020B0609020204030204" pitchFamily="49" charset="0"/>
                </a:rPr>
                <a:t>…</a:t>
              </a:r>
              <a:endPara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34" name="文本框 53">
              <a:extLst>
                <a:ext uri="{FF2B5EF4-FFF2-40B4-BE49-F238E27FC236}">
                  <a16:creationId xmlns:a16="http://schemas.microsoft.com/office/drawing/2014/main" id="{DB15FE49-CF92-4276-90AD-58E0F797543E}"/>
                </a:ext>
              </a:extLst>
            </p:cNvPr>
            <p:cNvSpPr txBox="1"/>
            <p:nvPr/>
          </p:nvSpPr>
          <p:spPr>
            <a:xfrm rot="5400000">
              <a:off x="10739377" y="3668702"/>
              <a:ext cx="422590" cy="1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onsolas" panose="020B0609020204030204" pitchFamily="49" charset="0"/>
                </a:rPr>
                <a:t>…</a:t>
              </a:r>
              <a:endPara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35" name="矩形: 圆角 25">
              <a:extLst>
                <a:ext uri="{FF2B5EF4-FFF2-40B4-BE49-F238E27FC236}">
                  <a16:creationId xmlns:a16="http://schemas.microsoft.com/office/drawing/2014/main" id="{386E179D-12B7-4EFB-B968-4FD1BFD90949}"/>
                </a:ext>
              </a:extLst>
            </p:cNvPr>
            <p:cNvSpPr/>
            <p:nvPr/>
          </p:nvSpPr>
          <p:spPr>
            <a:xfrm>
              <a:off x="5566893" y="662842"/>
              <a:ext cx="1721849" cy="1623696"/>
            </a:xfrm>
            <a:prstGeom prst="roundRect">
              <a:avLst>
                <a:gd name="adj" fmla="val 426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36" name="直接箭头连接符 27">
              <a:extLst>
                <a:ext uri="{FF2B5EF4-FFF2-40B4-BE49-F238E27FC236}">
                  <a16:creationId xmlns:a16="http://schemas.microsoft.com/office/drawing/2014/main" id="{81319438-6B06-43D2-9625-B41A975E3EB1}"/>
                </a:ext>
              </a:extLst>
            </p:cNvPr>
            <p:cNvCxnSpPr>
              <a:cxnSpLocks/>
            </p:cNvCxnSpPr>
            <p:nvPr/>
          </p:nvCxnSpPr>
          <p:spPr>
            <a:xfrm>
              <a:off x="7439616" y="1474690"/>
              <a:ext cx="821492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27">
              <a:extLst>
                <a:ext uri="{FF2B5EF4-FFF2-40B4-BE49-F238E27FC236}">
                  <a16:creationId xmlns:a16="http://schemas.microsoft.com/office/drawing/2014/main" id="{19233915-DD60-468F-BCF3-1F30C789551B}"/>
                </a:ext>
              </a:extLst>
            </p:cNvPr>
            <p:cNvCxnSpPr>
              <a:cxnSpLocks/>
            </p:cNvCxnSpPr>
            <p:nvPr/>
          </p:nvCxnSpPr>
          <p:spPr>
            <a:xfrm>
              <a:off x="4690320" y="7601170"/>
              <a:ext cx="821492" cy="0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: 圆角 25">
              <a:extLst>
                <a:ext uri="{FF2B5EF4-FFF2-40B4-BE49-F238E27FC236}">
                  <a16:creationId xmlns:a16="http://schemas.microsoft.com/office/drawing/2014/main" id="{6C113233-E102-4C37-A4FE-FACEF776FBC6}"/>
                </a:ext>
              </a:extLst>
            </p:cNvPr>
            <p:cNvSpPr/>
            <p:nvPr/>
          </p:nvSpPr>
          <p:spPr>
            <a:xfrm>
              <a:off x="5566893" y="6789322"/>
              <a:ext cx="1721849" cy="1623696"/>
            </a:xfrm>
            <a:prstGeom prst="roundRect">
              <a:avLst>
                <a:gd name="adj" fmla="val 426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39" name="直接箭头连接符 27">
              <a:extLst>
                <a:ext uri="{FF2B5EF4-FFF2-40B4-BE49-F238E27FC236}">
                  <a16:creationId xmlns:a16="http://schemas.microsoft.com/office/drawing/2014/main" id="{F9A75703-4EE3-431F-82A9-8E25C9B3CBF7}"/>
                </a:ext>
              </a:extLst>
            </p:cNvPr>
            <p:cNvCxnSpPr>
              <a:cxnSpLocks/>
            </p:cNvCxnSpPr>
            <p:nvPr/>
          </p:nvCxnSpPr>
          <p:spPr>
            <a:xfrm>
              <a:off x="7439616" y="7601170"/>
              <a:ext cx="821492" cy="0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39">
              <a:extLst>
                <a:ext uri="{FF2B5EF4-FFF2-40B4-BE49-F238E27FC236}">
                  <a16:creationId xmlns:a16="http://schemas.microsoft.com/office/drawing/2014/main" id="{7416906E-2D86-4036-AA54-0F574E08C9AD}"/>
                </a:ext>
              </a:extLst>
            </p:cNvPr>
            <p:cNvSpPr txBox="1"/>
            <p:nvPr/>
          </p:nvSpPr>
          <p:spPr>
            <a:xfrm rot="3645902">
              <a:off x="-1274713" y="5577623"/>
              <a:ext cx="1323579" cy="1517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8000"/>
                  </a:solidFill>
                </a:rPr>
                <a:t>H</a:t>
              </a:r>
              <a:r>
                <a:rPr lang="en-US" sz="3200" baseline="-25000" dirty="0">
                  <a:solidFill>
                    <a:srgbClr val="008000"/>
                  </a:solidFill>
                </a:rPr>
                <a:t>K</a:t>
              </a:r>
            </a:p>
          </p:txBody>
        </p:sp>
        <p:sp>
          <p:nvSpPr>
            <p:cNvPr id="42" name="文本框 53">
              <a:extLst>
                <a:ext uri="{FF2B5EF4-FFF2-40B4-BE49-F238E27FC236}">
                  <a16:creationId xmlns:a16="http://schemas.microsoft.com/office/drawing/2014/main" id="{B8A6C404-9CA7-44FE-9801-11C3FF5C33DF}"/>
                </a:ext>
              </a:extLst>
            </p:cNvPr>
            <p:cNvSpPr txBox="1"/>
            <p:nvPr/>
          </p:nvSpPr>
          <p:spPr>
            <a:xfrm rot="5400000">
              <a:off x="6476223" y="3668702"/>
              <a:ext cx="422590" cy="1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onsolas" panose="020B0609020204030204" pitchFamily="49" charset="0"/>
                </a:rPr>
                <a:t>…</a:t>
              </a:r>
              <a:endPara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Consolas" panose="020B0609020204030204" pitchFamily="49" charset="0"/>
              </a:endParaRPr>
            </a:p>
          </p:txBody>
        </p:sp>
        <p:cxnSp>
          <p:nvCxnSpPr>
            <p:cNvPr id="43" name="直接箭头连接符 27">
              <a:extLst>
                <a:ext uri="{FF2B5EF4-FFF2-40B4-BE49-F238E27FC236}">
                  <a16:creationId xmlns:a16="http://schemas.microsoft.com/office/drawing/2014/main" id="{2AA58826-946A-4BE6-AAF1-58AF120F7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758751" y="1373842"/>
              <a:ext cx="1226988" cy="1615611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33">
              <a:extLst>
                <a:ext uri="{FF2B5EF4-FFF2-40B4-BE49-F238E27FC236}">
                  <a16:creationId xmlns:a16="http://schemas.microsoft.com/office/drawing/2014/main" id="{7D768B9F-4FE8-4520-A317-B584B5217848}"/>
                </a:ext>
              </a:extLst>
            </p:cNvPr>
            <p:cNvCxnSpPr>
              <a:cxnSpLocks/>
            </p:cNvCxnSpPr>
            <p:nvPr/>
          </p:nvCxnSpPr>
          <p:spPr>
            <a:xfrm>
              <a:off x="-1732559" y="6093467"/>
              <a:ext cx="1153028" cy="1768008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981C6808-1505-4414-A30F-16136E20D444}"/>
              </a:ext>
            </a:extLst>
          </p:cNvPr>
          <p:cNvCxnSpPr>
            <a:cxnSpLocks/>
          </p:cNvCxnSpPr>
          <p:nvPr/>
        </p:nvCxnSpPr>
        <p:spPr>
          <a:xfrm flipH="1">
            <a:off x="8928303" y="1339168"/>
            <a:ext cx="427968" cy="3916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69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>
            <a:extLst>
              <a:ext uri="{FF2B5EF4-FFF2-40B4-BE49-F238E27FC236}">
                <a16:creationId xmlns:a16="http://schemas.microsoft.com/office/drawing/2014/main" id="{3B972BB1-AD14-486C-A7DE-AC2E4B5B1EF5}"/>
              </a:ext>
            </a:extLst>
          </p:cNvPr>
          <p:cNvSpPr txBox="1"/>
          <p:nvPr/>
        </p:nvSpPr>
        <p:spPr>
          <a:xfrm>
            <a:off x="6874329" y="929647"/>
            <a:ext cx="472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SSIM + mask + cycle-consistency loss</a:t>
            </a:r>
          </a:p>
        </p:txBody>
      </p:sp>
      <p:sp>
        <p:nvSpPr>
          <p:cNvPr id="45" name="TextBox 38">
            <a:extLst>
              <a:ext uri="{FF2B5EF4-FFF2-40B4-BE49-F238E27FC236}">
                <a16:creationId xmlns:a16="http://schemas.microsoft.com/office/drawing/2014/main" id="{9FEEE162-7D52-4268-8A5B-6E85B8AFCFD0}"/>
              </a:ext>
            </a:extLst>
          </p:cNvPr>
          <p:cNvSpPr txBox="1"/>
          <p:nvPr/>
        </p:nvSpPr>
        <p:spPr>
          <a:xfrm rot="18304127">
            <a:off x="3678167" y="2670389"/>
            <a:ext cx="58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829A7E8-687C-4CFE-AF9C-E395B3CCF4D3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 unsupervised two-stage method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E2B9BAB-4805-44AB-BEBC-0B743B6E285F}"/>
              </a:ext>
            </a:extLst>
          </p:cNvPr>
          <p:cNvGrpSpPr/>
          <p:nvPr/>
        </p:nvGrpSpPr>
        <p:grpSpPr>
          <a:xfrm>
            <a:off x="21357" y="1405872"/>
            <a:ext cx="12037293" cy="5404628"/>
            <a:chOff x="-11736281" y="-2229096"/>
            <a:chExt cx="31235997" cy="122529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A87425C-7624-4399-9395-D1A0E56F7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06"/>
            <a:stretch/>
          </p:blipFill>
          <p:spPr>
            <a:xfrm>
              <a:off x="8446167" y="5329702"/>
              <a:ext cx="4345902" cy="4292163"/>
            </a:xfrm>
            <a:prstGeom prst="rect">
              <a:avLst/>
            </a:prstGeom>
            <a:ln w="38100">
              <a:solidFill>
                <a:srgbClr val="008000"/>
              </a:solidFill>
            </a:ln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2706F7C-FBE3-41C2-98B4-FF3CA0575E39}"/>
                </a:ext>
              </a:extLst>
            </p:cNvPr>
            <p:cNvGrpSpPr/>
            <p:nvPr/>
          </p:nvGrpSpPr>
          <p:grpSpPr>
            <a:xfrm>
              <a:off x="23140" y="5174445"/>
              <a:ext cx="4579481" cy="4579481"/>
              <a:chOff x="0" y="-792751"/>
              <a:chExt cx="4579481" cy="4579481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E1AF25C-712C-4444-87BB-67635BD72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7570ED"/>
                  </a:clrFrom>
                  <a:clrTo>
                    <a:srgbClr val="7570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792751"/>
                <a:ext cx="4579481" cy="4579481"/>
              </a:xfrm>
              <a:prstGeom prst="rect">
                <a:avLst/>
              </a:prstGeom>
            </p:spPr>
          </p:pic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CC6244F5-2BF9-4C2A-8F89-3B7FC6E437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361" y="-710104"/>
                <a:ext cx="3575764" cy="485775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7060534E-D5B3-42A3-9EE3-19D518255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92500" y="-747713"/>
                <a:ext cx="549558" cy="4176713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EC533871-8524-40BA-8480-F1778A600E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95509" y="3229327"/>
                <a:ext cx="2144331" cy="199673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4A503CFB-EB51-447F-AA1E-D8A9BD6B11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2361" y="-272124"/>
                <a:ext cx="951004" cy="3561424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B28832C-1AD7-47BA-862A-5137FBD22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167" y="-687328"/>
              <a:ext cx="4345902" cy="4324036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B9922-9E5B-452E-A2BA-C48AEFD78288}"/>
                </a:ext>
              </a:extLst>
            </p:cNvPr>
            <p:cNvGrpSpPr/>
            <p:nvPr/>
          </p:nvGrpSpPr>
          <p:grpSpPr>
            <a:xfrm>
              <a:off x="0" y="-789616"/>
              <a:ext cx="4591906" cy="4591906"/>
              <a:chOff x="0" y="5267935"/>
              <a:chExt cx="4591906" cy="4591906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7EB51ACB-2290-4433-BB86-2A0877F16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267935"/>
                <a:ext cx="4591906" cy="4591906"/>
              </a:xfrm>
              <a:prstGeom prst="rect">
                <a:avLst/>
              </a:prstGeom>
            </p:spPr>
          </p:pic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ACCBD944-71C8-408F-90A5-9297831E5F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92637" y="6334125"/>
                <a:ext cx="0" cy="307657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D943DA5C-65CE-426E-A4DB-8DDFC8EA1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20937" y="6334125"/>
                <a:ext cx="0" cy="307657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095C7932-90F5-4DE5-B0A5-EF74D033DC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8400" y="6334125"/>
                <a:ext cx="2279651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3E577D33-DA8E-426C-B1C5-97D7053A28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8400" y="9404985"/>
                <a:ext cx="2279651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B12D2F3-06A2-4F9B-8B0B-C42C48ED5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5" r="3058" b="3469"/>
            <a:stretch/>
          </p:blipFill>
          <p:spPr>
            <a:xfrm>
              <a:off x="-6123344" y="2075043"/>
              <a:ext cx="3736083" cy="5009655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A6508D8-65DC-4275-91A2-F140DB7BD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" b="2464"/>
            <a:stretch/>
          </p:blipFill>
          <p:spPr>
            <a:xfrm>
              <a:off x="-11537586" y="2064040"/>
              <a:ext cx="5001431" cy="507731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94EAE2A-5B3D-4242-855E-2A27B2DDC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0" r="6296" b="16222"/>
            <a:stretch/>
          </p:blipFill>
          <p:spPr>
            <a:xfrm>
              <a:off x="14969350" y="2460194"/>
              <a:ext cx="4530366" cy="423232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C9FC2E21-19DD-4277-A8BD-ECF28A01D330}"/>
                </a:ext>
              </a:extLst>
            </p:cNvPr>
            <p:cNvSpPr/>
            <p:nvPr/>
          </p:nvSpPr>
          <p:spPr>
            <a:xfrm>
              <a:off x="-11736281" y="0"/>
              <a:ext cx="9667111" cy="7336193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B6393D2-B76E-44F8-BA99-EDE9BFEF0981}"/>
                </a:ext>
              </a:extLst>
            </p:cNvPr>
            <p:cNvSpPr txBox="1"/>
            <p:nvPr/>
          </p:nvSpPr>
          <p:spPr>
            <a:xfrm>
              <a:off x="14947431" y="1318744"/>
              <a:ext cx="4552285" cy="1186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cs typeface="Consolas" panose="020B0609020204030204" pitchFamily="49" charset="0"/>
                </a:rPr>
                <a:t>Final Flow</a:t>
              </a:r>
            </a:p>
          </p:txBody>
        </p:sp>
        <p:sp>
          <p:nvSpPr>
            <p:cNvPr id="27" name="TextBox 1">
              <a:extLst>
                <a:ext uri="{FF2B5EF4-FFF2-40B4-BE49-F238E27FC236}">
                  <a16:creationId xmlns:a16="http://schemas.microsoft.com/office/drawing/2014/main" id="{3C54B921-511D-47EC-B71D-8500D647A9D2}"/>
                </a:ext>
              </a:extLst>
            </p:cNvPr>
            <p:cNvSpPr txBox="1"/>
            <p:nvPr/>
          </p:nvSpPr>
          <p:spPr>
            <a:xfrm>
              <a:off x="-11537588" y="21511"/>
              <a:ext cx="9150326" cy="1883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u="sng" dirty="0"/>
                <a:t>Stage 1</a:t>
              </a:r>
              <a:r>
                <a:rPr lang="fr-FR" sz="2400" dirty="0"/>
                <a:t>: </a:t>
              </a:r>
            </a:p>
            <a:p>
              <a:pPr algn="ctr"/>
              <a:r>
                <a:rPr lang="fr-FR" sz="2400" dirty="0"/>
                <a:t>RANSAC on </a:t>
              </a:r>
              <a:r>
                <a:rPr lang="fr-FR" sz="2400" dirty="0" err="1"/>
                <a:t>deep</a:t>
              </a:r>
              <a:r>
                <a:rPr lang="fr-FR" sz="2400" dirty="0"/>
                <a:t> </a:t>
              </a:r>
              <a:r>
                <a:rPr lang="fr-FR" sz="2400" dirty="0" err="1"/>
                <a:t>features</a:t>
              </a:r>
              <a:endParaRPr lang="fr-FR" sz="2400" dirty="0"/>
            </a:p>
          </p:txBody>
        </p:sp>
        <p:sp>
          <p:nvSpPr>
            <p:cNvPr id="28" name="文本框 43">
              <a:extLst>
                <a:ext uri="{FF2B5EF4-FFF2-40B4-BE49-F238E27FC236}">
                  <a16:creationId xmlns:a16="http://schemas.microsoft.com/office/drawing/2014/main" id="{42CB0F63-4FD7-49B2-B502-46D64AAE8962}"/>
                </a:ext>
              </a:extLst>
            </p:cNvPr>
            <p:cNvSpPr txBox="1"/>
            <p:nvPr/>
          </p:nvSpPr>
          <p:spPr>
            <a:xfrm>
              <a:off x="23141" y="-1942838"/>
              <a:ext cx="12768929" cy="1046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u="sng" dirty="0"/>
                <a:t>Stage 2</a:t>
              </a:r>
              <a:r>
                <a:rPr lang="fr-FR" sz="2400" dirty="0"/>
                <a:t>: Local flow </a:t>
              </a:r>
              <a:r>
                <a:rPr lang="fr-FR" sz="2400" dirty="0" err="1"/>
                <a:t>predictions</a:t>
              </a:r>
              <a:endParaRPr lang="fr-FR" sz="2400" dirty="0"/>
            </a:p>
          </p:txBody>
        </p:sp>
        <p:cxnSp>
          <p:nvCxnSpPr>
            <p:cNvPr id="29" name="直接箭头连接符 27">
              <a:extLst>
                <a:ext uri="{FF2B5EF4-FFF2-40B4-BE49-F238E27FC236}">
                  <a16:creationId xmlns:a16="http://schemas.microsoft.com/office/drawing/2014/main" id="{090B977F-9D2A-41C7-B33A-601C75EA8B92}"/>
                </a:ext>
              </a:extLst>
            </p:cNvPr>
            <p:cNvCxnSpPr>
              <a:cxnSpLocks/>
            </p:cNvCxnSpPr>
            <p:nvPr/>
          </p:nvCxnSpPr>
          <p:spPr>
            <a:xfrm>
              <a:off x="4690320" y="1474690"/>
              <a:ext cx="821492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7">
              <a:extLst>
                <a:ext uri="{FF2B5EF4-FFF2-40B4-BE49-F238E27FC236}">
                  <a16:creationId xmlns:a16="http://schemas.microsoft.com/office/drawing/2014/main" id="{799AF659-B712-487C-AFAB-52F1D04CE4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16771" y="6086503"/>
              <a:ext cx="1250205" cy="1377683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3">
              <a:extLst>
                <a:ext uri="{FF2B5EF4-FFF2-40B4-BE49-F238E27FC236}">
                  <a16:creationId xmlns:a16="http://schemas.microsoft.com/office/drawing/2014/main" id="{05F5CEB3-9A88-421B-8057-126F9EB32467}"/>
                </a:ext>
              </a:extLst>
            </p:cNvPr>
            <p:cNvCxnSpPr>
              <a:cxnSpLocks/>
            </p:cNvCxnSpPr>
            <p:nvPr/>
          </p:nvCxnSpPr>
          <p:spPr>
            <a:xfrm>
              <a:off x="13517442" y="1474690"/>
              <a:ext cx="1019928" cy="1711062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: 圆角 25">
              <a:extLst>
                <a:ext uri="{FF2B5EF4-FFF2-40B4-BE49-F238E27FC236}">
                  <a16:creationId xmlns:a16="http://schemas.microsoft.com/office/drawing/2014/main" id="{853C8A61-4517-4F86-BEA8-171DFCFFFD1F}"/>
                </a:ext>
              </a:extLst>
            </p:cNvPr>
            <p:cNvSpPr/>
            <p:nvPr/>
          </p:nvSpPr>
          <p:spPr>
            <a:xfrm>
              <a:off x="-277963" y="-2229096"/>
              <a:ext cx="13493031" cy="12252960"/>
            </a:xfrm>
            <a:prstGeom prst="roundRect">
              <a:avLst>
                <a:gd name="adj" fmla="val 426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文本框 53">
              <a:extLst>
                <a:ext uri="{FF2B5EF4-FFF2-40B4-BE49-F238E27FC236}">
                  <a16:creationId xmlns:a16="http://schemas.microsoft.com/office/drawing/2014/main" id="{5289BA5D-19F0-4CA7-98F9-87085AB6CA73}"/>
                </a:ext>
              </a:extLst>
            </p:cNvPr>
            <p:cNvSpPr txBox="1"/>
            <p:nvPr/>
          </p:nvSpPr>
          <p:spPr>
            <a:xfrm rot="5400000">
              <a:off x="2255306" y="3692411"/>
              <a:ext cx="422590" cy="1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onsolas" panose="020B0609020204030204" pitchFamily="49" charset="0"/>
                </a:rPr>
                <a:t>…</a:t>
              </a:r>
              <a:endPara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34" name="文本框 53">
              <a:extLst>
                <a:ext uri="{FF2B5EF4-FFF2-40B4-BE49-F238E27FC236}">
                  <a16:creationId xmlns:a16="http://schemas.microsoft.com/office/drawing/2014/main" id="{DB15FE49-CF92-4276-90AD-58E0F797543E}"/>
                </a:ext>
              </a:extLst>
            </p:cNvPr>
            <p:cNvSpPr txBox="1"/>
            <p:nvPr/>
          </p:nvSpPr>
          <p:spPr>
            <a:xfrm rot="5400000">
              <a:off x="10739377" y="3668702"/>
              <a:ext cx="422590" cy="1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onsolas" panose="020B0609020204030204" pitchFamily="49" charset="0"/>
                </a:rPr>
                <a:t>…</a:t>
              </a:r>
              <a:endPara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35" name="矩形: 圆角 25">
              <a:extLst>
                <a:ext uri="{FF2B5EF4-FFF2-40B4-BE49-F238E27FC236}">
                  <a16:creationId xmlns:a16="http://schemas.microsoft.com/office/drawing/2014/main" id="{386E179D-12B7-4EFB-B968-4FD1BFD90949}"/>
                </a:ext>
              </a:extLst>
            </p:cNvPr>
            <p:cNvSpPr/>
            <p:nvPr/>
          </p:nvSpPr>
          <p:spPr>
            <a:xfrm>
              <a:off x="5566893" y="662842"/>
              <a:ext cx="1721849" cy="1623696"/>
            </a:xfrm>
            <a:prstGeom prst="roundRect">
              <a:avLst>
                <a:gd name="adj" fmla="val 426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36" name="直接箭头连接符 27">
              <a:extLst>
                <a:ext uri="{FF2B5EF4-FFF2-40B4-BE49-F238E27FC236}">
                  <a16:creationId xmlns:a16="http://schemas.microsoft.com/office/drawing/2014/main" id="{81319438-6B06-43D2-9625-B41A975E3EB1}"/>
                </a:ext>
              </a:extLst>
            </p:cNvPr>
            <p:cNvCxnSpPr>
              <a:cxnSpLocks/>
            </p:cNvCxnSpPr>
            <p:nvPr/>
          </p:nvCxnSpPr>
          <p:spPr>
            <a:xfrm>
              <a:off x="7439616" y="1474690"/>
              <a:ext cx="821492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27">
              <a:extLst>
                <a:ext uri="{FF2B5EF4-FFF2-40B4-BE49-F238E27FC236}">
                  <a16:creationId xmlns:a16="http://schemas.microsoft.com/office/drawing/2014/main" id="{19233915-DD60-468F-BCF3-1F30C789551B}"/>
                </a:ext>
              </a:extLst>
            </p:cNvPr>
            <p:cNvCxnSpPr>
              <a:cxnSpLocks/>
            </p:cNvCxnSpPr>
            <p:nvPr/>
          </p:nvCxnSpPr>
          <p:spPr>
            <a:xfrm>
              <a:off x="4690320" y="7601170"/>
              <a:ext cx="821492" cy="0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: 圆角 25">
              <a:extLst>
                <a:ext uri="{FF2B5EF4-FFF2-40B4-BE49-F238E27FC236}">
                  <a16:creationId xmlns:a16="http://schemas.microsoft.com/office/drawing/2014/main" id="{6C113233-E102-4C37-A4FE-FACEF776FBC6}"/>
                </a:ext>
              </a:extLst>
            </p:cNvPr>
            <p:cNvSpPr/>
            <p:nvPr/>
          </p:nvSpPr>
          <p:spPr>
            <a:xfrm>
              <a:off x="5566893" y="6789322"/>
              <a:ext cx="1721849" cy="1623696"/>
            </a:xfrm>
            <a:prstGeom prst="roundRect">
              <a:avLst>
                <a:gd name="adj" fmla="val 426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39" name="直接箭头连接符 27">
              <a:extLst>
                <a:ext uri="{FF2B5EF4-FFF2-40B4-BE49-F238E27FC236}">
                  <a16:creationId xmlns:a16="http://schemas.microsoft.com/office/drawing/2014/main" id="{F9A75703-4EE3-431F-82A9-8E25C9B3CBF7}"/>
                </a:ext>
              </a:extLst>
            </p:cNvPr>
            <p:cNvCxnSpPr>
              <a:cxnSpLocks/>
            </p:cNvCxnSpPr>
            <p:nvPr/>
          </p:nvCxnSpPr>
          <p:spPr>
            <a:xfrm>
              <a:off x="7439616" y="7601170"/>
              <a:ext cx="821492" cy="0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39">
              <a:extLst>
                <a:ext uri="{FF2B5EF4-FFF2-40B4-BE49-F238E27FC236}">
                  <a16:creationId xmlns:a16="http://schemas.microsoft.com/office/drawing/2014/main" id="{7416906E-2D86-4036-AA54-0F574E08C9AD}"/>
                </a:ext>
              </a:extLst>
            </p:cNvPr>
            <p:cNvSpPr txBox="1"/>
            <p:nvPr/>
          </p:nvSpPr>
          <p:spPr>
            <a:xfrm rot="3645902">
              <a:off x="-1274713" y="5577623"/>
              <a:ext cx="1323579" cy="1517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8000"/>
                  </a:solidFill>
                </a:rPr>
                <a:t>H</a:t>
              </a:r>
              <a:r>
                <a:rPr lang="en-US" sz="3200" baseline="-25000" dirty="0">
                  <a:solidFill>
                    <a:srgbClr val="008000"/>
                  </a:solidFill>
                </a:rPr>
                <a:t>K</a:t>
              </a:r>
            </a:p>
          </p:txBody>
        </p:sp>
        <p:sp>
          <p:nvSpPr>
            <p:cNvPr id="42" name="文本框 53">
              <a:extLst>
                <a:ext uri="{FF2B5EF4-FFF2-40B4-BE49-F238E27FC236}">
                  <a16:creationId xmlns:a16="http://schemas.microsoft.com/office/drawing/2014/main" id="{B8A6C404-9CA7-44FE-9801-11C3FF5C33DF}"/>
                </a:ext>
              </a:extLst>
            </p:cNvPr>
            <p:cNvSpPr txBox="1"/>
            <p:nvPr/>
          </p:nvSpPr>
          <p:spPr>
            <a:xfrm rot="5400000">
              <a:off x="6476223" y="3668702"/>
              <a:ext cx="422590" cy="1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onsolas" panose="020B0609020204030204" pitchFamily="49" charset="0"/>
                </a:rPr>
                <a:t>…</a:t>
              </a:r>
              <a:endPara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Consolas" panose="020B0609020204030204" pitchFamily="49" charset="0"/>
              </a:endParaRPr>
            </a:p>
          </p:txBody>
        </p:sp>
        <p:cxnSp>
          <p:nvCxnSpPr>
            <p:cNvPr id="43" name="直接箭头连接符 27">
              <a:extLst>
                <a:ext uri="{FF2B5EF4-FFF2-40B4-BE49-F238E27FC236}">
                  <a16:creationId xmlns:a16="http://schemas.microsoft.com/office/drawing/2014/main" id="{2AA58826-946A-4BE6-AAF1-58AF120F7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758751" y="1373842"/>
              <a:ext cx="1226988" cy="1615611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33">
              <a:extLst>
                <a:ext uri="{FF2B5EF4-FFF2-40B4-BE49-F238E27FC236}">
                  <a16:creationId xmlns:a16="http://schemas.microsoft.com/office/drawing/2014/main" id="{7D768B9F-4FE8-4520-A317-B584B5217848}"/>
                </a:ext>
              </a:extLst>
            </p:cNvPr>
            <p:cNvCxnSpPr>
              <a:cxnSpLocks/>
            </p:cNvCxnSpPr>
            <p:nvPr/>
          </p:nvCxnSpPr>
          <p:spPr>
            <a:xfrm>
              <a:off x="-1732559" y="6093467"/>
              <a:ext cx="1153028" cy="1768008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776FF5FC-1FF2-44BB-94DB-2C377A2227A9}"/>
              </a:ext>
            </a:extLst>
          </p:cNvPr>
          <p:cNvCxnSpPr>
            <a:cxnSpLocks/>
          </p:cNvCxnSpPr>
          <p:nvPr/>
        </p:nvCxnSpPr>
        <p:spPr>
          <a:xfrm flipH="1">
            <a:off x="8928303" y="1339168"/>
            <a:ext cx="427968" cy="3916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853BDCA7-B862-4466-ACBA-4A876339B1A8}"/>
              </a:ext>
            </a:extLst>
          </p:cNvPr>
          <p:cNvCxnSpPr>
            <a:cxnSpLocks/>
          </p:cNvCxnSpPr>
          <p:nvPr/>
        </p:nvCxnSpPr>
        <p:spPr>
          <a:xfrm>
            <a:off x="2422888" y="2085927"/>
            <a:ext cx="0" cy="7281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1A585CCA-E3E6-40CC-8491-4FD0FDFED3CF}"/>
              </a:ext>
            </a:extLst>
          </p:cNvPr>
          <p:cNvSpPr txBox="1"/>
          <p:nvPr/>
        </p:nvSpPr>
        <p:spPr>
          <a:xfrm>
            <a:off x="374693" y="1605717"/>
            <a:ext cx="472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E.g. : MOCO features</a:t>
            </a:r>
          </a:p>
        </p:txBody>
      </p:sp>
    </p:spTree>
    <p:extLst>
      <p:ext uri="{BB962C8B-B14F-4D97-AF65-F5344CB8AC3E}">
        <p14:creationId xmlns:p14="http://schemas.microsoft.com/office/powerpoint/2010/main" val="5963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Sanity check: KITTI and </a:t>
            </a:r>
            <a:r>
              <a:rPr lang="en-US" sz="3600" dirty="0" err="1"/>
              <a:t>HPatches</a:t>
            </a:r>
            <a:endParaRPr lang="en-US" sz="3600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A2164C8-F95E-4041-A451-377FF96FF72C}"/>
              </a:ext>
            </a:extLst>
          </p:cNvPr>
          <p:cNvGrpSpPr/>
          <p:nvPr/>
        </p:nvGrpSpPr>
        <p:grpSpPr>
          <a:xfrm>
            <a:off x="1" y="2019590"/>
            <a:ext cx="5868305" cy="1605528"/>
            <a:chOff x="1844675" y="6858000"/>
            <a:chExt cx="6929437" cy="160904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F5767CD-E9B7-40D4-BA42-641DA2FD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675" y="6858000"/>
              <a:ext cx="4619625" cy="139481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99FEDE6-9866-489B-8CD8-264CEF0C4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4487" y="7072227"/>
              <a:ext cx="4619625" cy="1394814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FDC8DCF-8866-46D0-BFCF-38DCF5702970}"/>
              </a:ext>
            </a:extLst>
          </p:cNvPr>
          <p:cNvSpPr txBox="1"/>
          <p:nvPr/>
        </p:nvSpPr>
        <p:spPr>
          <a:xfrm>
            <a:off x="0" y="4118071"/>
            <a:ext cx="586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KITTI [1]</a:t>
            </a:r>
            <a:endParaRPr lang="fr-FR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55AB891-D613-4EFC-8D4D-0C76C703D6BB}"/>
              </a:ext>
            </a:extLst>
          </p:cNvPr>
          <p:cNvSpPr txBox="1"/>
          <p:nvPr/>
        </p:nvSpPr>
        <p:spPr>
          <a:xfrm>
            <a:off x="6033406" y="3966858"/>
            <a:ext cx="615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Hpatches</a:t>
            </a:r>
            <a:r>
              <a:rPr lang="en-US" dirty="0"/>
              <a:t> [2]</a:t>
            </a:r>
            <a:endParaRPr lang="fr-FR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8A1387D-A9DF-42C8-9FA3-302F1C156769}"/>
              </a:ext>
            </a:extLst>
          </p:cNvPr>
          <p:cNvSpPr txBox="1"/>
          <p:nvPr/>
        </p:nvSpPr>
        <p:spPr>
          <a:xfrm>
            <a:off x="382954" y="5241471"/>
            <a:ext cx="1156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[1]: </a:t>
            </a:r>
            <a:r>
              <a:rPr lang="fr-FR" sz="1400" dirty="0" err="1"/>
              <a:t>Menze</a:t>
            </a:r>
            <a:r>
              <a:rPr lang="fr-FR" sz="1400" dirty="0"/>
              <a:t> Moritz and Andreas Geiger,  </a:t>
            </a:r>
            <a:r>
              <a:rPr lang="en-US" sz="1400" dirty="0"/>
              <a:t>Object scene flow for autonomous vehicles, CVPR 2015</a:t>
            </a:r>
          </a:p>
          <a:p>
            <a:r>
              <a:rPr lang="fr-FR" sz="1400" dirty="0"/>
              <a:t>[2] : </a:t>
            </a:r>
            <a:r>
              <a:rPr lang="fr-FR" sz="1400" dirty="0" err="1"/>
              <a:t>Balntas</a:t>
            </a:r>
            <a:r>
              <a:rPr lang="fr-FR" sz="1400" dirty="0"/>
              <a:t> </a:t>
            </a:r>
            <a:r>
              <a:rPr lang="fr-FR" sz="1400" dirty="0" err="1"/>
              <a:t>Vassileios</a:t>
            </a:r>
            <a:r>
              <a:rPr lang="fr-FR" sz="1400" dirty="0"/>
              <a:t> et al., </a:t>
            </a:r>
            <a:r>
              <a:rPr lang="en-US" sz="1400" dirty="0" err="1"/>
              <a:t>Hpatches</a:t>
            </a:r>
            <a:r>
              <a:rPr lang="en-US" sz="1400" dirty="0"/>
              <a:t>: A benchmark and evaluation of handcrafted and learned local descriptors, CVPR 2017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A715BF9-8355-4F9F-8194-3D70546CA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1572474"/>
            <a:ext cx="2286000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C5BC4F-C010-42D0-994B-07A2CEABB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48" y="1572474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5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Sanity check: KITTI and </a:t>
            </a:r>
            <a:r>
              <a:rPr lang="en-US" sz="3600" dirty="0" err="1"/>
              <a:t>HPatches</a:t>
            </a:r>
            <a:endParaRPr 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42B15D-9542-4A58-A053-C383E8504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97"/>
          <a:stretch/>
        </p:blipFill>
        <p:spPr>
          <a:xfrm>
            <a:off x="1727201" y="1100506"/>
            <a:ext cx="6753571" cy="482676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F647928-D909-41D3-9345-AC82D3802D08}"/>
              </a:ext>
            </a:extLst>
          </p:cNvPr>
          <p:cNvSpPr/>
          <p:nvPr/>
        </p:nvSpPr>
        <p:spPr>
          <a:xfrm>
            <a:off x="3649980" y="3922010"/>
            <a:ext cx="4864807" cy="220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DD53C0E-4AEC-4774-A277-85098F8F654E}"/>
              </a:ext>
            </a:extLst>
          </p:cNvPr>
          <p:cNvSpPr/>
          <p:nvPr/>
        </p:nvSpPr>
        <p:spPr>
          <a:xfrm>
            <a:off x="3649980" y="5521548"/>
            <a:ext cx="4757311" cy="220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连接符: 曲线 26">
            <a:extLst>
              <a:ext uri="{FF2B5EF4-FFF2-40B4-BE49-F238E27FC236}">
                <a16:creationId xmlns:a16="http://schemas.microsoft.com/office/drawing/2014/main" id="{F651DD1A-50A2-4788-A89A-A5F6F8D094D2}"/>
              </a:ext>
            </a:extLst>
          </p:cNvPr>
          <p:cNvCxnSpPr>
            <a:cxnSpLocks/>
            <a:stCxn id="18" idx="1"/>
            <a:endCxn id="19" idx="1"/>
          </p:cNvCxnSpPr>
          <p:nvPr/>
        </p:nvCxnSpPr>
        <p:spPr>
          <a:xfrm rot="10800000" flipV="1">
            <a:off x="3649980" y="4032228"/>
            <a:ext cx="12700" cy="1599538"/>
          </a:xfrm>
          <a:prstGeom prst="curvedConnector3">
            <a:avLst>
              <a:gd name="adj1" fmla="val 1800000"/>
            </a:avLst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87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Sanity check: KITTI and </a:t>
            </a:r>
            <a:r>
              <a:rPr lang="en-US" sz="3600" dirty="0" err="1"/>
              <a:t>HPatches</a:t>
            </a:r>
            <a:endParaRPr 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42B15D-9542-4A58-A053-C383E8504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97"/>
          <a:stretch/>
        </p:blipFill>
        <p:spPr>
          <a:xfrm>
            <a:off x="1727201" y="1100506"/>
            <a:ext cx="6753571" cy="482676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F647928-D909-41D3-9345-AC82D3802D08}"/>
              </a:ext>
            </a:extLst>
          </p:cNvPr>
          <p:cNvSpPr/>
          <p:nvPr/>
        </p:nvSpPr>
        <p:spPr>
          <a:xfrm>
            <a:off x="3677213" y="5308599"/>
            <a:ext cx="2418787" cy="220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DD53C0E-4AEC-4774-A277-85098F8F654E}"/>
              </a:ext>
            </a:extLst>
          </p:cNvPr>
          <p:cNvSpPr/>
          <p:nvPr/>
        </p:nvSpPr>
        <p:spPr>
          <a:xfrm>
            <a:off x="3677213" y="5709326"/>
            <a:ext cx="2418787" cy="2204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连接符: 曲线 26">
            <a:extLst>
              <a:ext uri="{FF2B5EF4-FFF2-40B4-BE49-F238E27FC236}">
                <a16:creationId xmlns:a16="http://schemas.microsoft.com/office/drawing/2014/main" id="{F651DD1A-50A2-4788-A89A-A5F6F8D094D2}"/>
              </a:ext>
            </a:extLst>
          </p:cNvPr>
          <p:cNvCxnSpPr>
            <a:cxnSpLocks/>
            <a:stCxn id="18" idx="1"/>
            <a:endCxn id="19" idx="1"/>
          </p:cNvCxnSpPr>
          <p:nvPr/>
        </p:nvCxnSpPr>
        <p:spPr>
          <a:xfrm rot="10800000" flipV="1">
            <a:off x="3677213" y="5418816"/>
            <a:ext cx="12700" cy="400727"/>
          </a:xfrm>
          <a:prstGeom prst="curvedConnector3">
            <a:avLst>
              <a:gd name="adj1" fmla="val 1800000"/>
            </a:avLst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386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9A66E7-B9B3-46DF-B298-D229619D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557" y="185511"/>
            <a:ext cx="10515600" cy="1325563"/>
          </a:xfrm>
        </p:spPr>
        <p:txBody>
          <a:bodyPr/>
          <a:lstStyle/>
          <a:p>
            <a:r>
              <a:rPr lang="en-US" dirty="0"/>
              <a:t>Visual Results</a:t>
            </a:r>
            <a:endParaRPr lang="fr-FR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2E07E3-9251-4F70-A0C0-E4F6BC553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1" y="1756667"/>
            <a:ext cx="2652346" cy="9521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AD63D3-C9EE-4826-994C-5A8A88B5D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67" y="1756479"/>
            <a:ext cx="2758831" cy="952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B748C59-6482-403E-9CD4-8CAC4561F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14" y="1756479"/>
            <a:ext cx="2857500" cy="952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C93751-A988-4EC2-A354-F52BACB40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91" y="1756479"/>
            <a:ext cx="2857500" cy="952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9B777DE-5E14-4174-BA84-5826D8A845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15" y="2759592"/>
            <a:ext cx="2857500" cy="10193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2229788-5296-494D-A522-CE21E2F78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28" y="2759591"/>
            <a:ext cx="2867425" cy="10193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F3F9CF6-9664-4A0E-9A1A-23F7FA303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67" y="2765343"/>
            <a:ext cx="2758831" cy="10135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135B636-8D1F-4E8B-BFE9-BDAAC0BB9C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" y="2765343"/>
            <a:ext cx="2799373" cy="101356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9E03808-AB62-4802-8914-C461AF7EFEDD}"/>
              </a:ext>
            </a:extLst>
          </p:cNvPr>
          <p:cNvSpPr txBox="1"/>
          <p:nvPr/>
        </p:nvSpPr>
        <p:spPr>
          <a:xfrm>
            <a:off x="204368" y="3784536"/>
            <a:ext cx="248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  <a:endParaRPr lang="fr-FR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702A30B-5849-4BD1-9AEB-E00B33671863}"/>
              </a:ext>
            </a:extLst>
          </p:cNvPr>
          <p:cNvSpPr txBox="1"/>
          <p:nvPr/>
        </p:nvSpPr>
        <p:spPr>
          <a:xfrm>
            <a:off x="3316982" y="3778597"/>
            <a:ext cx="248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Predicted flow</a:t>
            </a:r>
            <a:endParaRPr lang="fr-FR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F50DE68-B146-4379-8392-3A53D962A83F}"/>
              </a:ext>
            </a:extLst>
          </p:cNvPr>
          <p:cNvSpPr txBox="1"/>
          <p:nvPr/>
        </p:nvSpPr>
        <p:spPr>
          <a:xfrm>
            <a:off x="6458658" y="3778597"/>
            <a:ext cx="248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G.T. flow</a:t>
            </a:r>
            <a:endParaRPr lang="fr-FR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043BC6D-4534-49B0-9272-F1606E0B0FEA}"/>
              </a:ext>
            </a:extLst>
          </p:cNvPr>
          <p:cNvSpPr txBox="1"/>
          <p:nvPr/>
        </p:nvSpPr>
        <p:spPr>
          <a:xfrm>
            <a:off x="9551000" y="3778597"/>
            <a:ext cx="248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Error map</a:t>
            </a:r>
            <a:endParaRPr lang="fr-FR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0D7018E-B3D2-41DF-AED8-FD75CF29BF9D}"/>
              </a:ext>
            </a:extLst>
          </p:cNvPr>
          <p:cNvSpPr txBox="1"/>
          <p:nvPr/>
        </p:nvSpPr>
        <p:spPr>
          <a:xfrm>
            <a:off x="46264" y="1370087"/>
            <a:ext cx="1212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KITTI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D542D9-9AD0-4EAC-8729-BCEB48963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02" y="4514437"/>
            <a:ext cx="1800000" cy="18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9B6DC8-1252-4F52-9364-890B7E8149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12" y="4514437"/>
            <a:ext cx="1800000" cy="18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CCA591-4DAD-4153-93F4-038C9D98ED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868" y="4502559"/>
            <a:ext cx="1132722" cy="23435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1E1100-FAF9-4C83-8878-4793277D8C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4" y="4514437"/>
            <a:ext cx="1800000" cy="180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2E9C2D0-54CB-4C03-AE71-7C0685D47A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29" y="4514437"/>
            <a:ext cx="1800000" cy="18000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2969A285-119C-4AB9-89E6-4218BB7DA716}"/>
              </a:ext>
            </a:extLst>
          </p:cNvPr>
          <p:cNvSpPr txBox="1"/>
          <p:nvPr/>
        </p:nvSpPr>
        <p:spPr>
          <a:xfrm>
            <a:off x="0" y="4139166"/>
            <a:ext cx="1217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Hpatches</a:t>
            </a:r>
            <a:endParaRPr lang="fr-FR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AA34F0F-09B4-4DA0-8AE3-12023AB2B6C1}"/>
              </a:ext>
            </a:extLst>
          </p:cNvPr>
          <p:cNvSpPr txBox="1"/>
          <p:nvPr/>
        </p:nvSpPr>
        <p:spPr>
          <a:xfrm>
            <a:off x="614878" y="6324410"/>
            <a:ext cx="365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  <a:endParaRPr lang="fr-FR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BF985D6-4763-48D6-8D8F-A65568D71849}"/>
              </a:ext>
            </a:extLst>
          </p:cNvPr>
          <p:cNvSpPr txBox="1"/>
          <p:nvPr/>
        </p:nvSpPr>
        <p:spPr>
          <a:xfrm>
            <a:off x="4492757" y="6326045"/>
            <a:ext cx="227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Avg. coarse alignment</a:t>
            </a:r>
            <a:endParaRPr lang="fr-FR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A6C5C29-D8B1-4557-835A-E51238ACD439}"/>
              </a:ext>
            </a:extLst>
          </p:cNvPr>
          <p:cNvSpPr txBox="1"/>
          <p:nvPr/>
        </p:nvSpPr>
        <p:spPr>
          <a:xfrm>
            <a:off x="6837856" y="6324410"/>
            <a:ext cx="232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Avg. fine alignment</a:t>
            </a:r>
            <a:endParaRPr lang="fr-FR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91CF723-2A5B-4FC4-B47A-14B5F2F043E1}"/>
              </a:ext>
            </a:extLst>
          </p:cNvPr>
          <p:cNvSpPr txBox="1"/>
          <p:nvPr/>
        </p:nvSpPr>
        <p:spPr>
          <a:xfrm>
            <a:off x="10097618" y="4792163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Coarse flow</a:t>
            </a:r>
            <a:endParaRPr lang="fr-FR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5B74DE4-2D65-4A02-BAFD-18E133452E18}"/>
              </a:ext>
            </a:extLst>
          </p:cNvPr>
          <p:cNvSpPr txBox="1"/>
          <p:nvPr/>
        </p:nvSpPr>
        <p:spPr>
          <a:xfrm>
            <a:off x="10097618" y="6046447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Fine flow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574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RobotCar</a:t>
            </a:r>
            <a:r>
              <a:rPr lang="en-US" sz="3600" dirty="0"/>
              <a:t> and </a:t>
            </a:r>
            <a:r>
              <a:rPr lang="en-US" sz="3600" dirty="0" err="1"/>
              <a:t>MegaDepth</a:t>
            </a:r>
            <a:endParaRPr lang="en-US" sz="36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DDDA65C-C1D8-475D-9059-D0938A4C0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44" y="1795034"/>
            <a:ext cx="3139164" cy="212497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9463956-CAA1-416C-844C-01E19A991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36" y="1795034"/>
            <a:ext cx="3139164" cy="212497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DD15CB2-1E8D-4150-8C31-F195B8A4B14F}"/>
              </a:ext>
            </a:extLst>
          </p:cNvPr>
          <p:cNvSpPr txBox="1"/>
          <p:nvPr/>
        </p:nvSpPr>
        <p:spPr>
          <a:xfrm>
            <a:off x="1" y="3976005"/>
            <a:ext cx="579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RobotCar</a:t>
            </a:r>
            <a:r>
              <a:rPr lang="en-US" dirty="0"/>
              <a:t> [3,4]</a:t>
            </a:r>
            <a:endParaRPr lang="fr-FR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CC82175-533A-4BF2-B4B4-9D675C70A8CA}"/>
              </a:ext>
            </a:extLst>
          </p:cNvPr>
          <p:cNvSpPr txBox="1"/>
          <p:nvPr/>
        </p:nvSpPr>
        <p:spPr>
          <a:xfrm>
            <a:off x="5851043" y="3976005"/>
            <a:ext cx="634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MegaDepth</a:t>
            </a:r>
            <a:r>
              <a:rPr lang="en-US" dirty="0"/>
              <a:t> [5]</a:t>
            </a:r>
            <a:endParaRPr lang="fr-FR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59EBA1E-2318-4D27-850C-7DDEE8DA7FFD}"/>
              </a:ext>
            </a:extLst>
          </p:cNvPr>
          <p:cNvSpPr txBox="1"/>
          <p:nvPr/>
        </p:nvSpPr>
        <p:spPr>
          <a:xfrm>
            <a:off x="-58782" y="5176157"/>
            <a:ext cx="9299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[3]: </a:t>
            </a:r>
            <a:r>
              <a:rPr lang="fr-FR" sz="1400" dirty="0" err="1"/>
              <a:t>Maddern</a:t>
            </a:r>
            <a:r>
              <a:rPr lang="fr-FR" sz="1400" dirty="0"/>
              <a:t> Will et al., </a:t>
            </a:r>
            <a:r>
              <a:rPr lang="en-US" sz="1400" dirty="0"/>
              <a:t>1 year, 1000 km: The Oxford </a:t>
            </a:r>
            <a:r>
              <a:rPr lang="en-US" sz="1400" dirty="0" err="1"/>
              <a:t>RobotCar</a:t>
            </a:r>
            <a:r>
              <a:rPr lang="en-US" sz="1400" dirty="0"/>
              <a:t> dataset, The International Journal of Robotics Research, 2017</a:t>
            </a:r>
          </a:p>
          <a:p>
            <a:r>
              <a:rPr lang="en-US" sz="1400" dirty="0"/>
              <a:t>[4]: </a:t>
            </a:r>
            <a:r>
              <a:rPr lang="fr-FR" sz="1400" dirty="0"/>
              <a:t>Larsson, Mans, et al., </a:t>
            </a:r>
            <a:r>
              <a:rPr lang="en-US" sz="1400" dirty="0"/>
              <a:t>A cross-season correspondence dataset for robust semantic segmentation, CVPR 2019</a:t>
            </a:r>
          </a:p>
          <a:p>
            <a:r>
              <a:rPr lang="fr-FR" sz="1400" dirty="0"/>
              <a:t>[5]: </a:t>
            </a:r>
            <a:r>
              <a:rPr lang="en-US" sz="1400" dirty="0"/>
              <a:t>Li </a:t>
            </a:r>
            <a:r>
              <a:rPr lang="en-US" sz="1400" dirty="0" err="1"/>
              <a:t>Zhengqi</a:t>
            </a:r>
            <a:r>
              <a:rPr lang="en-US" sz="1400" dirty="0"/>
              <a:t> and Noah Snavely</a:t>
            </a:r>
            <a:r>
              <a:rPr lang="fr-FR" sz="1400" dirty="0"/>
              <a:t>, </a:t>
            </a:r>
            <a:r>
              <a:rPr lang="en-US" sz="1400" dirty="0" err="1"/>
              <a:t>Megadepth</a:t>
            </a:r>
            <a:r>
              <a:rPr lang="en-US" sz="1400" dirty="0"/>
              <a:t>: Learning single-view depth prediction from internet photos, CVPR 2018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F83CB03-F66F-4A58-BE1D-5B72958DC5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9" t="2166" r="1495" b="2166"/>
          <a:stretch/>
        </p:blipFill>
        <p:spPr>
          <a:xfrm>
            <a:off x="0" y="1627198"/>
            <a:ext cx="5788416" cy="23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9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RobotCar</a:t>
            </a:r>
            <a:r>
              <a:rPr lang="en-US" sz="3600" dirty="0"/>
              <a:t> and </a:t>
            </a:r>
            <a:r>
              <a:rPr lang="en-US" sz="3600" dirty="0" err="1"/>
              <a:t>MegaDepth</a:t>
            </a:r>
            <a:endParaRPr lang="en-US" sz="36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6E9C84D-08D8-4C27-915A-B54FF22BF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29"/>
          <a:stretch/>
        </p:blipFill>
        <p:spPr>
          <a:xfrm>
            <a:off x="1621065" y="1232671"/>
            <a:ext cx="8051346" cy="44170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830B47F-6EE7-4634-8689-A97B132EA28E}"/>
              </a:ext>
            </a:extLst>
          </p:cNvPr>
          <p:cNvSpPr txBox="1"/>
          <p:nvPr/>
        </p:nvSpPr>
        <p:spPr>
          <a:xfrm>
            <a:off x="1821958" y="5857333"/>
            <a:ext cx="7300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Truong Prune et al., </a:t>
            </a:r>
            <a:r>
              <a:rPr lang="en-US" sz="1200" dirty="0"/>
              <a:t>GLU-Net: Global-Local Universal Network for Dense Flow and Correspondences, CVPR 2020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900A713-7FA8-4D5E-B357-DF4716132730}"/>
              </a:ext>
            </a:extLst>
          </p:cNvPr>
          <p:cNvSpPr/>
          <p:nvPr/>
        </p:nvSpPr>
        <p:spPr>
          <a:xfrm>
            <a:off x="1906742" y="3962924"/>
            <a:ext cx="7653637" cy="331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6034D07-3325-4E70-BC38-7792E004F48D}"/>
              </a:ext>
            </a:extLst>
          </p:cNvPr>
          <p:cNvSpPr/>
          <p:nvPr/>
        </p:nvSpPr>
        <p:spPr>
          <a:xfrm>
            <a:off x="1906742" y="4640560"/>
            <a:ext cx="7653637" cy="331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5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950481E-BDF2-4269-B040-7DD31B6BDF92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Generic problem of image alignment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D405475-B9AF-4F1F-9764-29563A579050}"/>
              </a:ext>
            </a:extLst>
          </p:cNvPr>
          <p:cNvGrpSpPr/>
          <p:nvPr/>
        </p:nvGrpSpPr>
        <p:grpSpPr>
          <a:xfrm>
            <a:off x="1365665" y="1539007"/>
            <a:ext cx="9460670" cy="1421305"/>
            <a:chOff x="1259960" y="1587096"/>
            <a:chExt cx="9460670" cy="142130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8EB0E87-0D07-4218-B504-72F5110A8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567" y="1587096"/>
              <a:ext cx="4691063" cy="14213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273066C-12D4-493C-883B-C389E99BB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960" y="1587096"/>
              <a:ext cx="4691063" cy="1421305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EB4F6A35-E10D-447A-98FA-5B1E4052AE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b="12860"/>
          <a:stretch/>
        </p:blipFill>
        <p:spPr>
          <a:xfrm>
            <a:off x="11689" y="3641969"/>
            <a:ext cx="2363274" cy="26572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79E3FB4-9E85-4C96-8CD2-3A11EFBAF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231" y="3788946"/>
            <a:ext cx="3151032" cy="23632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84B1841-B56B-456E-8453-46BE49668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14" y="3942105"/>
            <a:ext cx="3085442" cy="20569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157485F-425B-4C10-8B4A-F3BB352D83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23" y="3942103"/>
            <a:ext cx="3085442" cy="205696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8DF0D04-863F-4BFA-8449-8DCF60B5B37E}"/>
              </a:ext>
            </a:extLst>
          </p:cNvPr>
          <p:cNvSpPr txBox="1"/>
          <p:nvPr/>
        </p:nvSpPr>
        <p:spPr>
          <a:xfrm>
            <a:off x="1365665" y="3045948"/>
            <a:ext cx="946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Frames of a video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8CB5D8D-5E35-41F4-9CDB-C0CC3DFEBC4B}"/>
              </a:ext>
            </a:extLst>
          </p:cNvPr>
          <p:cNvSpPr txBox="1"/>
          <p:nvPr/>
        </p:nvSpPr>
        <p:spPr>
          <a:xfrm>
            <a:off x="0" y="6303534"/>
            <a:ext cx="559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Widely different views of a scene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7A13B65-85F1-4C00-BAF1-B00861EE42FC}"/>
              </a:ext>
            </a:extLst>
          </p:cNvPr>
          <p:cNvSpPr txBox="1"/>
          <p:nvPr/>
        </p:nvSpPr>
        <p:spPr>
          <a:xfrm>
            <a:off x="5951023" y="6303534"/>
            <a:ext cx="624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Paintings depicting similar content</a:t>
            </a:r>
          </a:p>
        </p:txBody>
      </p:sp>
    </p:spTree>
    <p:extLst>
      <p:ext uri="{BB962C8B-B14F-4D97-AF65-F5344CB8AC3E}">
        <p14:creationId xmlns:p14="http://schemas.microsoft.com/office/powerpoint/2010/main" val="39031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RobotCar</a:t>
            </a:r>
            <a:r>
              <a:rPr lang="en-US" sz="3600" dirty="0"/>
              <a:t> and </a:t>
            </a:r>
            <a:r>
              <a:rPr lang="en-US" sz="3600" dirty="0" err="1"/>
              <a:t>MegaDepth</a:t>
            </a:r>
            <a:endParaRPr lang="en-US" sz="36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6E9C84D-08D8-4C27-915A-B54FF22BF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29"/>
          <a:stretch/>
        </p:blipFill>
        <p:spPr>
          <a:xfrm>
            <a:off x="1621065" y="1232671"/>
            <a:ext cx="8051346" cy="44170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92608D1-16E7-4A49-BF71-C0B3C50633E8}"/>
              </a:ext>
            </a:extLst>
          </p:cNvPr>
          <p:cNvSpPr/>
          <p:nvPr/>
        </p:nvSpPr>
        <p:spPr>
          <a:xfrm>
            <a:off x="6858000" y="4942639"/>
            <a:ext cx="2718708" cy="331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A94B5DF-C086-48AF-8374-F99B969F3403}"/>
              </a:ext>
            </a:extLst>
          </p:cNvPr>
          <p:cNvSpPr/>
          <p:nvPr/>
        </p:nvSpPr>
        <p:spPr>
          <a:xfrm>
            <a:off x="6858000" y="4608690"/>
            <a:ext cx="2718708" cy="331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96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9A66E7-B9B3-46DF-B298-D229619D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557" y="185511"/>
            <a:ext cx="10515600" cy="1325563"/>
          </a:xfrm>
        </p:spPr>
        <p:txBody>
          <a:bodyPr/>
          <a:lstStyle/>
          <a:p>
            <a:r>
              <a:rPr lang="en-US" dirty="0"/>
              <a:t>Visual Results on </a:t>
            </a:r>
            <a:r>
              <a:rPr lang="en-US" dirty="0" err="1"/>
              <a:t>RobotCar</a:t>
            </a:r>
            <a:endParaRPr lang="fr-FR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682E6E16-1D12-49E6-A40B-AE36D6FE7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23" y="2224685"/>
            <a:ext cx="2247203" cy="2436353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54A8C4A-319B-4205-9203-359272F9B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25" y="2210823"/>
            <a:ext cx="3599159" cy="243635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63A64815-73E8-46A8-A22D-E98AA9306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24" y="2210823"/>
            <a:ext cx="3599159" cy="2436353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47B5C786-9E61-43EC-ADB7-311333F67B9D}"/>
              </a:ext>
            </a:extLst>
          </p:cNvPr>
          <p:cNvSpPr txBox="1"/>
          <p:nvPr/>
        </p:nvSpPr>
        <p:spPr>
          <a:xfrm>
            <a:off x="191508" y="4661038"/>
            <a:ext cx="212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Inputs</a:t>
            </a:r>
            <a:endParaRPr lang="fr-FR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CF5D345-4F67-405F-B7CC-D64FAFAADD65}"/>
              </a:ext>
            </a:extLst>
          </p:cNvPr>
          <p:cNvSpPr txBox="1"/>
          <p:nvPr/>
        </p:nvSpPr>
        <p:spPr>
          <a:xfrm>
            <a:off x="2421125" y="4791664"/>
            <a:ext cx="359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image after coarse align.</a:t>
            </a:r>
            <a:endParaRPr lang="fr-FR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886079C-DA1D-42A6-A17F-8709048F112B}"/>
              </a:ext>
            </a:extLst>
          </p:cNvPr>
          <p:cNvSpPr txBox="1"/>
          <p:nvPr/>
        </p:nvSpPr>
        <p:spPr>
          <a:xfrm>
            <a:off x="6171717" y="4791664"/>
            <a:ext cx="355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image after fine align.</a:t>
            </a:r>
            <a:endParaRPr lang="fr-FR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5575510-873C-4C48-9FA7-7E7ACEAFCF1F}"/>
              </a:ext>
            </a:extLst>
          </p:cNvPr>
          <p:cNvSpPr txBox="1"/>
          <p:nvPr/>
        </p:nvSpPr>
        <p:spPr>
          <a:xfrm>
            <a:off x="9941373" y="4653164"/>
            <a:ext cx="187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Top: coarse flow</a:t>
            </a:r>
          </a:p>
          <a:p>
            <a:pPr algn="ctr"/>
            <a:r>
              <a:rPr lang="en-US" dirty="0"/>
              <a:t>Bottom: fine flow</a:t>
            </a:r>
            <a:endParaRPr lang="fr-FR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C3F162-4A4B-4C86-86EF-88655B641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8" y="2210823"/>
            <a:ext cx="1706740" cy="115533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4AA8604-75FE-4880-B6BE-1A9D53153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8" y="3491849"/>
            <a:ext cx="1706740" cy="115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8545497-7A3F-45D0-8133-9B6274FF8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22" y="2214103"/>
            <a:ext cx="2262353" cy="243307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C89CE9-C2CD-402D-A7C7-EC3E4D3FD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24" y="2210822"/>
            <a:ext cx="3599158" cy="243635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5A69AD0-6907-4DDF-A64E-9A8B096B7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25" y="2224684"/>
            <a:ext cx="3605999" cy="24224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44AC1A-896A-46C1-BB51-A3B7799F6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8" y="3500065"/>
            <a:ext cx="1706740" cy="11487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305A5BE-3989-41E8-BD2A-5814B58E2F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8" y="2214104"/>
            <a:ext cx="1706740" cy="114876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E9A66E7-B9B3-46DF-B298-D229619D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557" y="185511"/>
            <a:ext cx="10515600" cy="1325563"/>
          </a:xfrm>
        </p:spPr>
        <p:txBody>
          <a:bodyPr/>
          <a:lstStyle/>
          <a:p>
            <a:r>
              <a:rPr lang="en-US" dirty="0"/>
              <a:t>Visual Results on </a:t>
            </a:r>
            <a:r>
              <a:rPr lang="en-US" dirty="0" err="1"/>
              <a:t>MegaDepth</a:t>
            </a:r>
            <a:endParaRPr lang="fr-FR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7B5C786-9E61-43EC-ADB7-311333F67B9D}"/>
              </a:ext>
            </a:extLst>
          </p:cNvPr>
          <p:cNvSpPr txBox="1"/>
          <p:nvPr/>
        </p:nvSpPr>
        <p:spPr>
          <a:xfrm>
            <a:off x="191508" y="4661038"/>
            <a:ext cx="212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Inputs</a:t>
            </a:r>
            <a:endParaRPr lang="fr-FR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CF5D345-4F67-405F-B7CC-D64FAFAADD65}"/>
              </a:ext>
            </a:extLst>
          </p:cNvPr>
          <p:cNvSpPr txBox="1"/>
          <p:nvPr/>
        </p:nvSpPr>
        <p:spPr>
          <a:xfrm>
            <a:off x="2421125" y="4791664"/>
            <a:ext cx="359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image after coarse align.</a:t>
            </a:r>
            <a:endParaRPr lang="fr-FR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886079C-DA1D-42A6-A17F-8709048F112B}"/>
              </a:ext>
            </a:extLst>
          </p:cNvPr>
          <p:cNvSpPr txBox="1"/>
          <p:nvPr/>
        </p:nvSpPr>
        <p:spPr>
          <a:xfrm>
            <a:off x="6171717" y="4791664"/>
            <a:ext cx="355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image after fine align.</a:t>
            </a:r>
            <a:endParaRPr lang="fr-FR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5575510-873C-4C48-9FA7-7E7ACEAFCF1F}"/>
              </a:ext>
            </a:extLst>
          </p:cNvPr>
          <p:cNvSpPr txBox="1"/>
          <p:nvPr/>
        </p:nvSpPr>
        <p:spPr>
          <a:xfrm>
            <a:off x="9941373" y="4653164"/>
            <a:ext cx="187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Top: coarse flow</a:t>
            </a:r>
          </a:p>
          <a:p>
            <a:pPr algn="ctr"/>
            <a:r>
              <a:rPr lang="en-US" dirty="0"/>
              <a:t>Bottom: fine flow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730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10904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Two-view geometry estimation and localization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436F2A-D0FC-4105-83C9-7FDD952D7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54" y="1369397"/>
            <a:ext cx="6166562" cy="52424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D4DCC1-DE58-4149-8ABA-877C5971A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288" y="1453372"/>
            <a:ext cx="5493712" cy="48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34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10904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3D construction from pairs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06FA56-4A92-4DDF-898D-A1FC7FD971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r="17716"/>
          <a:stretch/>
        </p:blipFill>
        <p:spPr>
          <a:xfrm>
            <a:off x="382954" y="1511293"/>
            <a:ext cx="2227525" cy="22941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080F144-0C41-43EC-9B87-4855C72E5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7"/>
          <a:stretch/>
        </p:blipFill>
        <p:spPr>
          <a:xfrm>
            <a:off x="2923315" y="1479758"/>
            <a:ext cx="2090732" cy="22941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C32A974-99DA-4677-8734-BC837457F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13" y="996534"/>
            <a:ext cx="3810000" cy="381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C2E9DE-AA02-424B-A3DA-B5CC68795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13" y="3126648"/>
            <a:ext cx="3810000" cy="381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524987-3D4E-4611-8CEE-D23AB9CCF6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15" y="3875219"/>
            <a:ext cx="2090732" cy="23793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240E8B-6F2B-402A-8655-823FBB9325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4" y="3906754"/>
            <a:ext cx="2227525" cy="234777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1C96A97-C0DA-48D9-912E-A88EC4FC29A2}"/>
              </a:ext>
            </a:extLst>
          </p:cNvPr>
          <p:cNvSpPr txBox="1"/>
          <p:nvPr/>
        </p:nvSpPr>
        <p:spPr>
          <a:xfrm>
            <a:off x="382954" y="6387357"/>
            <a:ext cx="463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  <a:endParaRPr lang="fr-FR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B2D23B2-55A4-4791-98A7-43FBF18C38A6}"/>
              </a:ext>
            </a:extLst>
          </p:cNvPr>
          <p:cNvCxnSpPr>
            <a:cxnSpLocks/>
          </p:cNvCxnSpPr>
          <p:nvPr/>
        </p:nvCxnSpPr>
        <p:spPr>
          <a:xfrm flipV="1">
            <a:off x="5807149" y="3813355"/>
            <a:ext cx="826916" cy="2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0365C3E8-3A02-45A6-9377-5C391EA5753A}"/>
              </a:ext>
            </a:extLst>
          </p:cNvPr>
          <p:cNvSpPr txBox="1"/>
          <p:nvPr/>
        </p:nvSpPr>
        <p:spPr>
          <a:xfrm>
            <a:off x="5245558" y="3377093"/>
            <a:ext cx="195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reconstruction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85C233F-6F57-42E0-858C-046AB2A1D6E2}"/>
              </a:ext>
            </a:extLst>
          </p:cNvPr>
          <p:cNvSpPr txBox="1"/>
          <p:nvPr/>
        </p:nvSpPr>
        <p:spPr>
          <a:xfrm>
            <a:off x="7473819" y="454175"/>
            <a:ext cx="451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visual results can be found in </a:t>
            </a:r>
            <a:r>
              <a:rPr lang="fr-FR" dirty="0">
                <a:hlinkClick r:id="rId9"/>
              </a:rPr>
              <a:t>http://imagine.enpc.fr/~shenx/RANSAC-Flow/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17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10904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Application: texture transfer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F0DFFD4-BD67-487B-A3FA-9EDBB4793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56" y="1126500"/>
            <a:ext cx="4021960" cy="26558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A34B340-4DA4-4F30-A6FE-2F8825D98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40" y="1126500"/>
            <a:ext cx="4021960" cy="265587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E848EC-D58D-4C5F-98FD-4A871D681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" y="1126500"/>
            <a:ext cx="3822853" cy="266155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94B906-ACCF-4221-B8DE-78DE0B514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40" y="3814647"/>
            <a:ext cx="4021960" cy="256982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E038DE1-3E2C-4F4A-BAC9-29D7B364B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" y="3809092"/>
            <a:ext cx="3822851" cy="257538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8DC5525-B65F-4EE0-88B5-FF5D069F43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56" y="3809092"/>
            <a:ext cx="4021960" cy="254856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5BEFE50A-B983-4F9D-87AC-275CD2B58C95}"/>
              </a:ext>
            </a:extLst>
          </p:cNvPr>
          <p:cNvSpPr txBox="1"/>
          <p:nvPr/>
        </p:nvSpPr>
        <p:spPr>
          <a:xfrm>
            <a:off x="29033" y="6403825"/>
            <a:ext cx="382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</a:t>
            </a:r>
            <a:endParaRPr lang="fr-FR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E24E834-25DC-4117-9B23-0ACF198C9CBA}"/>
              </a:ext>
            </a:extLst>
          </p:cNvPr>
          <p:cNvSpPr txBox="1"/>
          <p:nvPr/>
        </p:nvSpPr>
        <p:spPr>
          <a:xfrm>
            <a:off x="3978456" y="6400625"/>
            <a:ext cx="402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Target</a:t>
            </a:r>
            <a:endParaRPr lang="fr-FR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2EB4946-734B-46D5-83C3-86A2CE3FAA8C}"/>
              </a:ext>
            </a:extLst>
          </p:cNvPr>
          <p:cNvSpPr txBox="1"/>
          <p:nvPr/>
        </p:nvSpPr>
        <p:spPr>
          <a:xfrm>
            <a:off x="8170040" y="6400625"/>
            <a:ext cx="402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Texture transfer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3166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9482F19A-8C8A-44DE-8F68-0BD1A293E7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2922" r="87115" b="77363"/>
          <a:stretch/>
        </p:blipFill>
        <p:spPr>
          <a:xfrm>
            <a:off x="382954" y="101311"/>
            <a:ext cx="1344247" cy="135206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10903" y="454175"/>
            <a:ext cx="953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Application: Aligning artworks from Brueghel [6,7]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43CCC68-5D4F-4D90-AC9B-791F85732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60" y="1629635"/>
            <a:ext cx="1555264" cy="21653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92FD93-B089-4BCA-80C6-DD478BFDD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52" y="1629635"/>
            <a:ext cx="2743200" cy="2133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5E0FAA5-9881-4DD6-8D18-1088E85B4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68" y="1616935"/>
            <a:ext cx="2743200" cy="21463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5180A4C-D344-4F08-A4DB-AEAA7EC99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84" y="1616935"/>
            <a:ext cx="2743200" cy="21336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BE70A54-4ED8-4C5A-AEF3-B73C3AB987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7" y="1616935"/>
            <a:ext cx="1551353" cy="21339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F88E598-CE4C-432C-821F-1103F4ABBD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8" y="3828257"/>
            <a:ext cx="1555672" cy="16764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0F1C528-0B45-4CE1-9DE0-2C8C795387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650" y="3828257"/>
            <a:ext cx="1550374" cy="16764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953A409-0E53-42F7-941B-C61B4501B7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84" y="3828257"/>
            <a:ext cx="2743200" cy="16764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989A79B-684E-4774-8EE0-97779D17FB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52" y="3828257"/>
            <a:ext cx="2743200" cy="16764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57F8039-3A32-411B-8701-814FB2CFF2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68" y="3828257"/>
            <a:ext cx="2743200" cy="167640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9AAA8480-D1D2-42DF-A79D-EB073336E086}"/>
              </a:ext>
            </a:extLst>
          </p:cNvPr>
          <p:cNvSpPr txBox="1"/>
          <p:nvPr/>
        </p:nvSpPr>
        <p:spPr>
          <a:xfrm>
            <a:off x="171527" y="5643156"/>
            <a:ext cx="155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Inputs</a:t>
            </a:r>
            <a:endParaRPr lang="fr-FR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4C8F140-5604-42DF-83EE-DABBC35442A5}"/>
              </a:ext>
            </a:extLst>
          </p:cNvPr>
          <p:cNvSpPr txBox="1"/>
          <p:nvPr/>
        </p:nvSpPr>
        <p:spPr>
          <a:xfrm>
            <a:off x="1914284" y="5643156"/>
            <a:ext cx="272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W/o alignment</a:t>
            </a:r>
            <a:endParaRPr lang="fr-FR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E77CB4E-33EF-46C3-996B-1FA7018E6004}"/>
              </a:ext>
            </a:extLst>
          </p:cNvPr>
          <p:cNvSpPr txBox="1"/>
          <p:nvPr/>
        </p:nvSpPr>
        <p:spPr>
          <a:xfrm>
            <a:off x="4810369" y="5643156"/>
            <a:ext cx="273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Coarse alignment</a:t>
            </a:r>
            <a:endParaRPr lang="fr-FR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26C5837-5E56-4664-8C2E-88B260237C9E}"/>
              </a:ext>
            </a:extLst>
          </p:cNvPr>
          <p:cNvSpPr txBox="1"/>
          <p:nvPr/>
        </p:nvSpPr>
        <p:spPr>
          <a:xfrm>
            <a:off x="7735761" y="5643156"/>
            <a:ext cx="273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Fine alignment</a:t>
            </a:r>
            <a:endParaRPr lang="fr-FR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AC0931D-D12A-4533-9A8A-6CD53165A2E9}"/>
              </a:ext>
            </a:extLst>
          </p:cNvPr>
          <p:cNvSpPr txBox="1"/>
          <p:nvPr/>
        </p:nvSpPr>
        <p:spPr>
          <a:xfrm>
            <a:off x="10341347" y="5504657"/>
            <a:ext cx="197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Top: Coarse flow</a:t>
            </a:r>
          </a:p>
          <a:p>
            <a:pPr algn="ctr"/>
            <a:r>
              <a:rPr lang="en-US" dirty="0"/>
              <a:t>Bottom: Fine flow</a:t>
            </a:r>
            <a:endParaRPr lang="fr-FR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1F4F5DE-BC09-4C54-81C8-C882B4F29129}"/>
              </a:ext>
            </a:extLst>
          </p:cNvPr>
          <p:cNvSpPr txBox="1"/>
          <p:nvPr/>
        </p:nvSpPr>
        <p:spPr>
          <a:xfrm>
            <a:off x="160424" y="6101214"/>
            <a:ext cx="9299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[6]: Brueghel </a:t>
            </a:r>
            <a:r>
              <a:rPr lang="fr-FR" sz="1400" dirty="0" err="1"/>
              <a:t>family</a:t>
            </a:r>
            <a:r>
              <a:rPr lang="en-US" sz="1400" dirty="0"/>
              <a:t>, </a:t>
            </a:r>
            <a:r>
              <a:rPr lang="fr-FR" sz="1400" dirty="0"/>
              <a:t>http://www.janbrueghel.net/</a:t>
            </a:r>
            <a:endParaRPr lang="en-US" sz="1400" dirty="0"/>
          </a:p>
          <a:p>
            <a:r>
              <a:rPr lang="en-US" sz="1400" dirty="0"/>
              <a:t>[7]: </a:t>
            </a:r>
            <a:r>
              <a:rPr lang="fr-FR" sz="1400" dirty="0"/>
              <a:t>Shen Xi et al., </a:t>
            </a:r>
            <a:r>
              <a:rPr lang="en-US" sz="1400" dirty="0"/>
              <a:t>Discovering visual patterns in art collections with spatially-consistent feature learning, CVPR 2019</a:t>
            </a:r>
          </a:p>
        </p:txBody>
      </p:sp>
    </p:spTree>
    <p:extLst>
      <p:ext uri="{BB962C8B-B14F-4D97-AF65-F5344CB8AC3E}">
        <p14:creationId xmlns:p14="http://schemas.microsoft.com/office/powerpoint/2010/main" val="661142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10903" y="454175"/>
            <a:ext cx="953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Application: Aligning artworks from Brueghel [6,7]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BE70A54-4ED8-4C5A-AEF3-B73C3AB98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" y="1453371"/>
            <a:ext cx="3929052" cy="540462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F88E598-CE4C-432C-821F-1103F4ABB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33" y="1453370"/>
            <a:ext cx="5015406" cy="5404627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81F4F5DE-BC09-4C54-81C8-C882B4F29129}"/>
              </a:ext>
            </a:extLst>
          </p:cNvPr>
          <p:cNvSpPr txBox="1"/>
          <p:nvPr/>
        </p:nvSpPr>
        <p:spPr>
          <a:xfrm>
            <a:off x="9080939" y="968154"/>
            <a:ext cx="3111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[6]: Brueghel </a:t>
            </a:r>
            <a:r>
              <a:rPr lang="fr-FR" sz="1400" dirty="0" err="1"/>
              <a:t>family</a:t>
            </a:r>
            <a:r>
              <a:rPr lang="en-US" sz="1400" dirty="0"/>
              <a:t>, </a:t>
            </a:r>
            <a:r>
              <a:rPr lang="fr-FR" sz="1400" dirty="0">
                <a:hlinkClick r:id="rId5"/>
              </a:rPr>
              <a:t>http://www.janbrueghel.net/</a:t>
            </a:r>
            <a:endParaRPr lang="fr-FR" sz="1400" dirty="0"/>
          </a:p>
          <a:p>
            <a:endParaRPr lang="en-US" sz="1400" dirty="0"/>
          </a:p>
          <a:p>
            <a:r>
              <a:rPr lang="en-US" sz="1400" dirty="0"/>
              <a:t>[7]: </a:t>
            </a:r>
            <a:r>
              <a:rPr lang="fr-FR" sz="1400" dirty="0"/>
              <a:t>Shen Xi et al., </a:t>
            </a:r>
            <a:r>
              <a:rPr lang="en-US" sz="1400" dirty="0"/>
              <a:t>Discovering visual patterns in art collections with spatially-consistent feature learning, CVPR 2019</a:t>
            </a:r>
          </a:p>
        </p:txBody>
      </p:sp>
    </p:spTree>
    <p:extLst>
      <p:ext uri="{BB962C8B-B14F-4D97-AF65-F5344CB8AC3E}">
        <p14:creationId xmlns:p14="http://schemas.microsoft.com/office/powerpoint/2010/main" val="4995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10903" y="454175"/>
            <a:ext cx="953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Average images of the inputs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2D0B55-D7FB-448D-B879-7759D222C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352"/>
            <a:ext cx="5854858" cy="45537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5FB7DF-CE09-4109-95B4-598C872E7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78" y="1595352"/>
            <a:ext cx="6243622" cy="455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66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07053E7-8B7B-45FC-AA67-8C15D5A9D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78" y="1595130"/>
            <a:ext cx="6242400" cy="455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49892D-D927-4FFF-A629-32781512F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352"/>
            <a:ext cx="5820497" cy="4554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10903" y="454175"/>
            <a:ext cx="953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Average image after our coarse alignment</a:t>
            </a:r>
          </a:p>
        </p:txBody>
      </p:sp>
    </p:spTree>
    <p:extLst>
      <p:ext uri="{BB962C8B-B14F-4D97-AF65-F5344CB8AC3E}">
        <p14:creationId xmlns:p14="http://schemas.microsoft.com/office/powerpoint/2010/main" val="39400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D51319-114E-4DF7-8D74-182468CF3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Previous works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0C8A182-B67C-4388-AB8D-7DEE6B6B011D}"/>
              </a:ext>
            </a:extLst>
          </p:cNvPr>
          <p:cNvGrpSpPr/>
          <p:nvPr/>
        </p:nvGrpSpPr>
        <p:grpSpPr>
          <a:xfrm>
            <a:off x="6763061" y="2033592"/>
            <a:ext cx="5119772" cy="2415941"/>
            <a:chOff x="6584460" y="3627191"/>
            <a:chExt cx="5119772" cy="241594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654B3B6-9F9A-4D8D-AD28-045239D09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949" y="3627191"/>
              <a:ext cx="2359479" cy="176961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F74A4DD-42CD-4C8C-B2C3-21738E289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485" y="3627192"/>
              <a:ext cx="2394460" cy="176961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B4B602-10B8-4732-B996-7FAD07DFA9AB}"/>
                </a:ext>
              </a:extLst>
            </p:cNvPr>
            <p:cNvSpPr txBox="1"/>
            <p:nvPr/>
          </p:nvSpPr>
          <p:spPr>
            <a:xfrm>
              <a:off x="6584460" y="5396801"/>
              <a:ext cx="51197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Parametric approaches are designed for challenging cases but the correspondences are not precise</a:t>
              </a:r>
            </a:p>
          </p:txBody>
        </p:sp>
      </p:grp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786CAFF1-9162-4DE0-86F0-25CBCC39FE33}"/>
              </a:ext>
            </a:extLst>
          </p:cNvPr>
          <p:cNvSpPr txBox="1">
            <a:spLocks/>
          </p:cNvSpPr>
          <p:nvPr/>
        </p:nvSpPr>
        <p:spPr>
          <a:xfrm>
            <a:off x="250542" y="1424331"/>
            <a:ext cx="6567263" cy="4554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Parametric alignment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798F867D-AF55-44FB-BDE4-D25F963E33FF}"/>
              </a:ext>
            </a:extLst>
          </p:cNvPr>
          <p:cNvSpPr txBox="1">
            <a:spLocks/>
          </p:cNvSpPr>
          <p:nvPr/>
        </p:nvSpPr>
        <p:spPr>
          <a:xfrm>
            <a:off x="392752" y="1889371"/>
            <a:ext cx="6567263" cy="2258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RANSAC </a:t>
            </a:r>
            <a:r>
              <a:rPr lang="en-US" sz="2000" i="1" dirty="0"/>
              <a:t>[</a:t>
            </a:r>
            <a:r>
              <a:rPr lang="en-US" sz="2000" i="1" dirty="0" err="1"/>
              <a:t>Fischler</a:t>
            </a:r>
            <a:r>
              <a:rPr lang="en-US" sz="2000" i="1" dirty="0"/>
              <a:t> et al. 1981]</a:t>
            </a:r>
          </a:p>
          <a:p>
            <a:pPr lvl="1"/>
            <a:r>
              <a:rPr lang="en-US" sz="2000" i="1" dirty="0"/>
              <a:t>[Richard </a:t>
            </a:r>
            <a:r>
              <a:rPr lang="en-US" sz="2000" i="1" dirty="0" err="1"/>
              <a:t>Szeliski</a:t>
            </a:r>
            <a:r>
              <a:rPr lang="en-US" sz="2000" i="1" dirty="0"/>
              <a:t>, 2006]</a:t>
            </a:r>
          </a:p>
          <a:p>
            <a:pPr lvl="1"/>
            <a:r>
              <a:rPr lang="en-US" sz="2000" dirty="0"/>
              <a:t>USAC </a:t>
            </a:r>
            <a:r>
              <a:rPr lang="en-US" sz="2000" i="1" dirty="0"/>
              <a:t>[</a:t>
            </a:r>
            <a:r>
              <a:rPr lang="en-US" sz="2000" i="1" dirty="0" err="1"/>
              <a:t>Raguram</a:t>
            </a:r>
            <a:r>
              <a:rPr lang="en-US" sz="2000" i="1" dirty="0"/>
              <a:t> et al., 2012 PAMI]</a:t>
            </a:r>
          </a:p>
          <a:p>
            <a:pPr lvl="1"/>
            <a:r>
              <a:rPr lang="en-US" sz="2000" dirty="0" err="1"/>
              <a:t>GeoMatch</a:t>
            </a:r>
            <a:r>
              <a:rPr lang="en-US" sz="2000" dirty="0"/>
              <a:t> </a:t>
            </a:r>
            <a:r>
              <a:rPr lang="en-US" sz="2000" i="1" dirty="0"/>
              <a:t>[</a:t>
            </a:r>
            <a:r>
              <a:rPr lang="fr-FR" sz="2000" i="1" dirty="0"/>
              <a:t>Rocco et al. 2017, CVPR</a:t>
            </a:r>
            <a:r>
              <a:rPr lang="en-US" sz="2000" i="1" dirty="0"/>
              <a:t>]</a:t>
            </a:r>
          </a:p>
          <a:p>
            <a:pPr lvl="1"/>
            <a:r>
              <a:rPr lang="en-US" sz="2000" dirty="0"/>
              <a:t>DGC-Net</a:t>
            </a:r>
            <a:r>
              <a:rPr lang="en-US" sz="2000" i="1" dirty="0"/>
              <a:t> [</a:t>
            </a:r>
            <a:r>
              <a:rPr lang="fr-FR" sz="2000" i="1" dirty="0" err="1"/>
              <a:t>Melekhov</a:t>
            </a:r>
            <a:r>
              <a:rPr lang="fr-FR" sz="2000" i="1" dirty="0"/>
              <a:t> et al. 2019 WACV</a:t>
            </a:r>
            <a:r>
              <a:rPr lang="en-US" sz="2000" i="1" dirty="0"/>
              <a:t>]</a:t>
            </a:r>
          </a:p>
          <a:p>
            <a:pPr lvl="1"/>
            <a:r>
              <a:rPr lang="en-US" sz="2000" i="1" dirty="0"/>
              <a:t>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448BE0E-45EE-4BBB-8803-8D72F1CFCCE6}"/>
              </a:ext>
            </a:extLst>
          </p:cNvPr>
          <p:cNvGrpSpPr/>
          <p:nvPr/>
        </p:nvGrpSpPr>
        <p:grpSpPr>
          <a:xfrm>
            <a:off x="7102225" y="4629834"/>
            <a:ext cx="4692902" cy="2002306"/>
            <a:chOff x="6740070" y="1825625"/>
            <a:chExt cx="5392059" cy="231467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CEC2B9D-3409-4D08-9160-EEEC52816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071" y="1825625"/>
              <a:ext cx="4877710" cy="147273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A72178A-4572-4217-B0BA-9677E134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1397" y="2276187"/>
              <a:ext cx="4877709" cy="1472739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090A44B-1494-40A9-90C3-29186DA3063F}"/>
                </a:ext>
              </a:extLst>
            </p:cNvPr>
            <p:cNvSpPr txBox="1"/>
            <p:nvPr/>
          </p:nvSpPr>
          <p:spPr>
            <a:xfrm>
              <a:off x="6740070" y="3748927"/>
              <a:ext cx="5392059" cy="39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Non-parametric methods focus on similar scene</a:t>
              </a:r>
            </a:p>
          </p:txBody>
        </p:sp>
      </p:grpSp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66D19EB9-5A59-4A6B-95B2-9F2234ABC5B7}"/>
              </a:ext>
            </a:extLst>
          </p:cNvPr>
          <p:cNvSpPr txBox="1">
            <a:spLocks/>
          </p:cNvSpPr>
          <p:nvPr/>
        </p:nvSpPr>
        <p:spPr>
          <a:xfrm>
            <a:off x="250542" y="4337281"/>
            <a:ext cx="6567263" cy="413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Non-parametric alignment</a:t>
            </a:r>
          </a:p>
        </p:txBody>
      </p: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62D26F9D-E8A2-4C42-A101-CD0DEA8B0C23}"/>
              </a:ext>
            </a:extLst>
          </p:cNvPr>
          <p:cNvSpPr txBox="1">
            <a:spLocks/>
          </p:cNvSpPr>
          <p:nvPr/>
        </p:nvSpPr>
        <p:spPr>
          <a:xfrm>
            <a:off x="528635" y="4745283"/>
            <a:ext cx="6567263" cy="1769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i="1" dirty="0"/>
              <a:t>[Horn and </a:t>
            </a:r>
            <a:r>
              <a:rPr lang="en-US" sz="2000" i="1" dirty="0" err="1"/>
              <a:t>Schunck</a:t>
            </a:r>
            <a:r>
              <a:rPr lang="en-US" sz="2000" i="1" dirty="0"/>
              <a:t>, 1981]</a:t>
            </a:r>
            <a:r>
              <a:rPr lang="zh-CN" altLang="fr-FR" sz="2000" i="1" dirty="0"/>
              <a:t> </a:t>
            </a:r>
            <a:endParaRPr lang="en-US" altLang="zh-CN" sz="2000" i="1" dirty="0"/>
          </a:p>
          <a:p>
            <a:pPr lvl="1"/>
            <a:r>
              <a:rPr lang="en-US" sz="2000" i="1" dirty="0"/>
              <a:t>[Lucas and </a:t>
            </a:r>
            <a:r>
              <a:rPr lang="en-US" sz="2000" i="1" dirty="0" err="1"/>
              <a:t>Kanade</a:t>
            </a:r>
            <a:r>
              <a:rPr lang="en-US" sz="2000" i="1" dirty="0"/>
              <a:t>, 1981]</a:t>
            </a:r>
          </a:p>
          <a:p>
            <a:pPr lvl="1"/>
            <a:r>
              <a:rPr lang="da-DK" sz="2000" dirty="0"/>
              <a:t>FlowNet </a:t>
            </a:r>
            <a:r>
              <a:rPr lang="da-DK" sz="2000" i="1" dirty="0"/>
              <a:t>[Dosovitskiy et al. 2015, CVPR]</a:t>
            </a:r>
          </a:p>
          <a:p>
            <a:pPr lvl="1"/>
            <a:r>
              <a:rPr lang="da-DK" sz="2000" dirty="0"/>
              <a:t>FlowNet2 </a:t>
            </a:r>
            <a:r>
              <a:rPr lang="da-DK" sz="2000" i="1" dirty="0"/>
              <a:t>[Ilg et al. 2017, CVPR]</a:t>
            </a:r>
          </a:p>
          <a:p>
            <a:pPr lvl="1"/>
            <a:r>
              <a:rPr lang="en-US" sz="20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656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C573B64-833A-4D08-8E71-0CB30358B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78" y="1595129"/>
            <a:ext cx="6242400" cy="45539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5EFCFD-E0DE-44EB-9F32-61E8E6A29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129"/>
            <a:ext cx="5855142" cy="45539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10903" y="454175"/>
            <a:ext cx="953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Average image after our fine alignment</a:t>
            </a:r>
          </a:p>
        </p:txBody>
      </p:sp>
    </p:spTree>
    <p:extLst>
      <p:ext uri="{BB962C8B-B14F-4D97-AF65-F5344CB8AC3E}">
        <p14:creationId xmlns:p14="http://schemas.microsoft.com/office/powerpoint/2010/main" val="3680892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010904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Application: Artwork analysis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D3090307-B8CC-4C18-A29D-538458D0A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36" y="1593242"/>
            <a:ext cx="3385976" cy="2069208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1B693BB3-1E11-419D-BCEF-FC816A9FA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21" y="1602168"/>
            <a:ext cx="3385976" cy="2069208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C93453A-7522-44AA-B68F-552A7DF0B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24" y="1593242"/>
            <a:ext cx="1496939" cy="82857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A380FA2D-04BF-432B-8FA2-B2A68D65F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3" y="1602168"/>
            <a:ext cx="3385976" cy="206920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C3FFFD3-0A91-4B7E-AB0F-1D7781471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32" y="1602167"/>
            <a:ext cx="1491440" cy="828578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C7D0E3E6-7885-40BF-A2FF-5BA498E19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21" y="3764873"/>
            <a:ext cx="3385976" cy="244542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F7234E7-2E74-450C-9E4A-F4A247BAE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36" y="3764873"/>
            <a:ext cx="3385976" cy="2445427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6D8ED2B-2636-4F24-90BE-07284BFF01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24" y="3773799"/>
            <a:ext cx="1496939" cy="828579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5B236D66-EFE4-4D8A-B20A-F128EC8132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43" y="3764873"/>
            <a:ext cx="3385976" cy="2445427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50A4A783-A497-447C-B299-BDA48B9D22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32" y="3773800"/>
            <a:ext cx="1491440" cy="828578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1B776D72-B021-4452-B3EC-A264AA9C79DD}"/>
              </a:ext>
            </a:extLst>
          </p:cNvPr>
          <p:cNvSpPr txBox="1"/>
          <p:nvPr/>
        </p:nvSpPr>
        <p:spPr>
          <a:xfrm>
            <a:off x="4428991" y="1183999"/>
            <a:ext cx="3352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Source</a:t>
            </a:r>
            <a:endParaRPr lang="fr-FR" sz="3200" b="1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31B6DCD-F7D3-4AFC-BCCF-F21C9A577D65}"/>
              </a:ext>
            </a:extLst>
          </p:cNvPr>
          <p:cNvSpPr txBox="1"/>
          <p:nvPr/>
        </p:nvSpPr>
        <p:spPr>
          <a:xfrm>
            <a:off x="7987001" y="1193132"/>
            <a:ext cx="3426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Target 1</a:t>
            </a:r>
            <a:endParaRPr lang="fr-FR" sz="3200" b="1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84FEEDBC-54E1-48DD-9EC8-BAC85F9F5102}"/>
              </a:ext>
            </a:extLst>
          </p:cNvPr>
          <p:cNvSpPr txBox="1"/>
          <p:nvPr/>
        </p:nvSpPr>
        <p:spPr>
          <a:xfrm>
            <a:off x="870982" y="1202058"/>
            <a:ext cx="3352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Target 2</a:t>
            </a:r>
            <a:endParaRPr lang="fr-FR" sz="3200" b="1" dirty="0"/>
          </a:p>
        </p:txBody>
      </p: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5B754643-D87A-45C9-9645-59A7BF0C622C}"/>
              </a:ext>
            </a:extLst>
          </p:cNvPr>
          <p:cNvCxnSpPr>
            <a:cxnSpLocks/>
          </p:cNvCxnSpPr>
          <p:nvPr/>
        </p:nvCxnSpPr>
        <p:spPr>
          <a:xfrm>
            <a:off x="7074727" y="1567211"/>
            <a:ext cx="1496939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14AD1FFB-D200-4214-B0F0-8A3B8C6A37A1}"/>
              </a:ext>
            </a:extLst>
          </p:cNvPr>
          <p:cNvCxnSpPr>
            <a:cxnSpLocks/>
          </p:cNvCxnSpPr>
          <p:nvPr/>
        </p:nvCxnSpPr>
        <p:spPr>
          <a:xfrm>
            <a:off x="7074727" y="3764873"/>
            <a:ext cx="1496939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C02651E9-6CAD-42A2-BAF1-3A79BD231B2B}"/>
              </a:ext>
            </a:extLst>
          </p:cNvPr>
          <p:cNvCxnSpPr>
            <a:cxnSpLocks/>
          </p:cNvCxnSpPr>
          <p:nvPr/>
        </p:nvCxnSpPr>
        <p:spPr>
          <a:xfrm flipH="1">
            <a:off x="3488445" y="1567211"/>
            <a:ext cx="1592327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79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445EE89-2456-4308-801F-51D6FAAC4F0A}"/>
              </a:ext>
            </a:extLst>
          </p:cNvPr>
          <p:cNvSpPr txBox="1"/>
          <p:nvPr/>
        </p:nvSpPr>
        <p:spPr>
          <a:xfrm>
            <a:off x="2310650" y="1389570"/>
            <a:ext cx="740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Application: Aligning groups of images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35D1C37-69FB-4F3C-94FE-9202D1F61762}"/>
              </a:ext>
            </a:extLst>
          </p:cNvPr>
          <p:cNvSpPr txBox="1"/>
          <p:nvPr/>
        </p:nvSpPr>
        <p:spPr>
          <a:xfrm>
            <a:off x="1616529" y="3143250"/>
            <a:ext cx="881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Demo is available on YouTube: </a:t>
            </a:r>
            <a:r>
              <a:rPr lang="en-US" dirty="0">
                <a:hlinkClick r:id="rId3"/>
              </a:rPr>
              <a:t>https://www.youtube.com/watch?v=ltZpqRtuA6A</a:t>
            </a:r>
            <a:endParaRPr lang="en-US" dirty="0"/>
          </a:p>
          <a:p>
            <a:endParaRPr lang="en-US" dirty="0"/>
          </a:p>
          <a:p>
            <a:r>
              <a:rPr lang="en-US" dirty="0"/>
              <a:t>Or here: </a:t>
            </a:r>
            <a:r>
              <a:rPr lang="en-US" dirty="0">
                <a:hlinkClick r:id="rId4"/>
              </a:rPr>
              <a:t>https://imagine.enpc.fr/~shenx/RANSAC-Flow/img/demo_ransac_flow.mp4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81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5FCCD-209B-4A3F-BBFD-4997962E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75" y="108599"/>
            <a:ext cx="10515600" cy="1325563"/>
          </a:xfrm>
        </p:spPr>
        <p:txBody>
          <a:bodyPr/>
          <a:lstStyle/>
          <a:p>
            <a:r>
              <a:rPr lang="fr-FR" dirty="0" err="1"/>
              <a:t>Summary</a:t>
            </a:r>
            <a:r>
              <a:rPr lang="fr-FR" dirty="0"/>
              <a:t>: an </a:t>
            </a:r>
            <a:r>
              <a:rPr lang="fr-FR" dirty="0" err="1"/>
              <a:t>unsupervised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for </a:t>
            </a:r>
            <a:r>
              <a:rPr lang="fr-FR" dirty="0" err="1"/>
              <a:t>generic</a:t>
            </a:r>
            <a:r>
              <a:rPr lang="fr-FR" dirty="0"/>
              <a:t> image </a:t>
            </a:r>
            <a:r>
              <a:rPr lang="fr-FR" dirty="0" err="1"/>
              <a:t>alignment</a:t>
            </a:r>
            <a:endParaRPr lang="fr-FR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95AD66D-E8AE-4C48-912B-072C96F7101D}"/>
              </a:ext>
            </a:extLst>
          </p:cNvPr>
          <p:cNvGrpSpPr/>
          <p:nvPr/>
        </p:nvGrpSpPr>
        <p:grpSpPr>
          <a:xfrm>
            <a:off x="908656" y="1498178"/>
            <a:ext cx="3588678" cy="2480254"/>
            <a:chOff x="1098062" y="1498178"/>
            <a:chExt cx="3588678" cy="248025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B07472D-D80D-4E95-9037-ECEAF1AFB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062" y="2896501"/>
              <a:ext cx="3583354" cy="108193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E90BCA-30BB-4AE8-A208-7922D5D48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062" y="1498178"/>
              <a:ext cx="3588678" cy="1161719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48847A27-4B9A-4E9B-860D-0AA2A2801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01" y="4475795"/>
            <a:ext cx="4794367" cy="20170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E4E2A9-AB68-4697-8895-7915C1DF56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" y="4475795"/>
            <a:ext cx="5286633" cy="201708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B0FD3C1-6D8C-409D-8F74-F9328DD5DA31}"/>
              </a:ext>
            </a:extLst>
          </p:cNvPr>
          <p:cNvSpPr txBox="1"/>
          <p:nvPr/>
        </p:nvSpPr>
        <p:spPr>
          <a:xfrm>
            <a:off x="1612099" y="3978432"/>
            <a:ext cx="217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Optic</a:t>
            </a:r>
            <a:r>
              <a:rPr lang="en-US" dirty="0"/>
              <a:t>al flow </a:t>
            </a:r>
            <a:endParaRPr lang="fr-FR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782B60-4773-4EA0-B995-1AE1AFF38E8D}"/>
              </a:ext>
            </a:extLst>
          </p:cNvPr>
          <p:cNvSpPr txBox="1"/>
          <p:nvPr/>
        </p:nvSpPr>
        <p:spPr>
          <a:xfrm>
            <a:off x="7865250" y="3793766"/>
            <a:ext cx="217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Localization</a:t>
            </a:r>
            <a:r>
              <a:rPr lang="fr-FR" dirty="0"/>
              <a:t>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0FC5C2A-DD28-4C90-B8EE-F6264401C21E}"/>
              </a:ext>
            </a:extLst>
          </p:cNvPr>
          <p:cNvSpPr txBox="1"/>
          <p:nvPr/>
        </p:nvSpPr>
        <p:spPr>
          <a:xfrm>
            <a:off x="1612098" y="6526547"/>
            <a:ext cx="248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Dense image alignment</a:t>
            </a:r>
            <a:endParaRPr lang="fr-FR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801699-56CE-4973-B777-C34E2BD5F002}"/>
              </a:ext>
            </a:extLst>
          </p:cNvPr>
          <p:cNvSpPr txBox="1"/>
          <p:nvPr/>
        </p:nvSpPr>
        <p:spPr>
          <a:xfrm>
            <a:off x="7460744" y="6488668"/>
            <a:ext cx="298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2-view </a:t>
            </a:r>
            <a:r>
              <a:rPr lang="fr-FR" dirty="0" err="1"/>
              <a:t>geometry</a:t>
            </a:r>
            <a:r>
              <a:rPr lang="fr-FR" dirty="0"/>
              <a:t> estimation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8C3C61A-3C5C-44F1-B464-F730EC969BDD}"/>
              </a:ext>
            </a:extLst>
          </p:cNvPr>
          <p:cNvGrpSpPr/>
          <p:nvPr/>
        </p:nvGrpSpPr>
        <p:grpSpPr>
          <a:xfrm>
            <a:off x="5158184" y="1651357"/>
            <a:ext cx="6860600" cy="2017080"/>
            <a:chOff x="5142553" y="1743014"/>
            <a:chExt cx="6860600" cy="201708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96F24E-D597-4E63-80E7-B22D81430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553" y="1743014"/>
              <a:ext cx="5220677" cy="201708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03B3A8B-65C8-4F8C-85D2-97F1A4474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3535" y="1743014"/>
              <a:ext cx="1439618" cy="2017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9870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20FC5C2A-DD28-4C90-B8EE-F6264401C21E}"/>
              </a:ext>
            </a:extLst>
          </p:cNvPr>
          <p:cNvSpPr txBox="1"/>
          <p:nvPr/>
        </p:nvSpPr>
        <p:spPr>
          <a:xfrm>
            <a:off x="2370667" y="3328097"/>
            <a:ext cx="70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Texture transfer</a:t>
            </a:r>
            <a:endParaRPr lang="fr-FR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079C596-4BC4-4E1A-90F5-E418E763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89" y="3951111"/>
            <a:ext cx="6837835" cy="26378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AC77C02-6625-4CC5-9AE6-7F2BAFC24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5" y="135467"/>
            <a:ext cx="7082957" cy="319263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24B2DBE-BB25-45C7-8EC5-8D4E1E8A1049}"/>
              </a:ext>
            </a:extLst>
          </p:cNvPr>
          <p:cNvSpPr txBox="1"/>
          <p:nvPr/>
        </p:nvSpPr>
        <p:spPr>
          <a:xfrm>
            <a:off x="2615789" y="6588986"/>
            <a:ext cx="6592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Artwork alignment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029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D91EA26-197B-4818-9616-1A9B2FBB71DC}"/>
              </a:ext>
            </a:extLst>
          </p:cNvPr>
          <p:cNvSpPr txBox="1"/>
          <p:nvPr/>
        </p:nvSpPr>
        <p:spPr>
          <a:xfrm>
            <a:off x="1727201" y="3053391"/>
            <a:ext cx="9355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Project page: </a:t>
            </a:r>
            <a:r>
              <a:rPr lang="fr-FR" sz="2800" dirty="0">
                <a:hlinkClick r:id="rId3"/>
              </a:rPr>
              <a:t>http://imagine.enpc.fr/~shenx/RANSAC-Flow/</a:t>
            </a:r>
            <a:endParaRPr lang="fr-F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Code: </a:t>
            </a:r>
            <a:r>
              <a:rPr lang="fr-FR" sz="2800" dirty="0">
                <a:hlinkClick r:id="rId4"/>
              </a:rPr>
              <a:t>https://github.com/XiSHEN0220/RANSAC-Flow</a:t>
            </a:r>
            <a:endParaRPr lang="fr-FR" sz="2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8A977C1-C18A-478C-B345-47DC3538C82A}"/>
              </a:ext>
            </a:extLst>
          </p:cNvPr>
          <p:cNvSpPr txBox="1"/>
          <p:nvPr/>
        </p:nvSpPr>
        <p:spPr>
          <a:xfrm>
            <a:off x="1727201" y="2283950"/>
            <a:ext cx="9172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285505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BAA57C99-C419-456D-AE47-9596A6BE22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7500" r="53276" b="63840"/>
          <a:stretch/>
        </p:blipFill>
        <p:spPr>
          <a:xfrm>
            <a:off x="7942001" y="3654908"/>
            <a:ext cx="857250" cy="68110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9D51319-114E-4DF7-8D74-182468CF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0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Our idea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A29D57-E379-40D6-AC95-171B4CD56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3" y="1690687"/>
            <a:ext cx="5942245" cy="132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Parametric + Non-parametric alignment</a:t>
            </a:r>
          </a:p>
          <a:p>
            <a:pPr lvl="1"/>
            <a:r>
              <a:rPr lang="en-US" dirty="0"/>
              <a:t>Parametric: </a:t>
            </a:r>
            <a:r>
              <a:rPr lang="en-US" b="1" dirty="0"/>
              <a:t>coarse</a:t>
            </a:r>
            <a:r>
              <a:rPr lang="en-US" dirty="0"/>
              <a:t> alignment</a:t>
            </a:r>
          </a:p>
          <a:p>
            <a:pPr lvl="1"/>
            <a:r>
              <a:rPr lang="en-US" dirty="0"/>
              <a:t>Non-parametric: </a:t>
            </a:r>
            <a:r>
              <a:rPr lang="en-US" b="1" dirty="0"/>
              <a:t>fine</a:t>
            </a:r>
            <a:r>
              <a:rPr lang="en-US" dirty="0"/>
              <a:t> alignment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1A8F72EC-DB1A-41F8-9158-D2A9B9F83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723355"/>
              </p:ext>
            </p:extLst>
          </p:nvPr>
        </p:nvGraphicFramePr>
        <p:xfrm>
          <a:off x="6339118" y="1798715"/>
          <a:ext cx="5670548" cy="18561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8293">
                  <a:extLst>
                    <a:ext uri="{9D8B030D-6E8A-4147-A177-3AD203B41FA5}">
                      <a16:colId xmlns:a16="http://schemas.microsoft.com/office/drawing/2014/main" val="2274709455"/>
                    </a:ext>
                  </a:extLst>
                </a:gridCol>
                <a:gridCol w="872005">
                  <a:extLst>
                    <a:ext uri="{9D8B030D-6E8A-4147-A177-3AD203B41FA5}">
                      <a16:colId xmlns:a16="http://schemas.microsoft.com/office/drawing/2014/main" val="864216067"/>
                    </a:ext>
                  </a:extLst>
                </a:gridCol>
                <a:gridCol w="3180250">
                  <a:extLst>
                    <a:ext uri="{9D8B030D-6E8A-4147-A177-3AD203B41FA5}">
                      <a16:colId xmlns:a16="http://schemas.microsoft.com/office/drawing/2014/main" val="1008994531"/>
                    </a:ext>
                  </a:extLst>
                </a:gridCol>
              </a:tblGrid>
              <a:tr h="57603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Robust (Viewpoint / Appearance)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909792"/>
                  </a:ext>
                </a:extLst>
              </a:tr>
              <a:tr h="5760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593648"/>
                  </a:ext>
                </a:extLst>
              </a:tr>
              <a:tr h="57603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Non-parametric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432683"/>
                  </a:ext>
                </a:extLst>
              </a:tr>
            </a:tbl>
          </a:graphicData>
        </a:graphic>
      </p:graphicFrame>
      <p:sp>
        <p:nvSpPr>
          <p:cNvPr id="6" name="AutoShape 4" descr="Download Loudly Crying Face Emoji | Emoji Island">
            <a:extLst>
              <a:ext uri="{FF2B5EF4-FFF2-40B4-BE49-F238E27FC236}">
                <a16:creationId xmlns:a16="http://schemas.microsoft.com/office/drawing/2014/main" id="{7BF0138D-ACE1-4E32-9157-29789707CD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00950" y="3018659"/>
            <a:ext cx="232561" cy="2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3A869B9-498C-44E3-BA1B-43A59FEEA5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7500" r="53276" b="63840"/>
          <a:stretch/>
        </p:blipFill>
        <p:spPr>
          <a:xfrm>
            <a:off x="9993326" y="2366945"/>
            <a:ext cx="857250" cy="6811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CCC5162-8B8A-4D4A-AEBD-BB858FEB56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9167" r="22267" b="63840"/>
          <a:stretch/>
        </p:blipFill>
        <p:spPr>
          <a:xfrm>
            <a:off x="8023427" y="2396336"/>
            <a:ext cx="694398" cy="62232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1A53B68-C1DD-440C-8737-C54B86947C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7500" r="53276" b="63840"/>
          <a:stretch/>
        </p:blipFill>
        <p:spPr>
          <a:xfrm>
            <a:off x="7942001" y="2997333"/>
            <a:ext cx="857250" cy="68110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DBB67EF-507F-4AF8-A70B-F17023622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9167" r="22267" b="63840"/>
          <a:stretch/>
        </p:blipFill>
        <p:spPr>
          <a:xfrm>
            <a:off x="10074752" y="3010277"/>
            <a:ext cx="694398" cy="62232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1B5336B-3A18-4779-9AC6-B5BC19FAC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864" y="4493027"/>
            <a:ext cx="3182286" cy="168222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7D2B8A9B-3B6A-4FBB-BA5A-6DD13C5602AB}"/>
              </a:ext>
            </a:extLst>
          </p:cNvPr>
          <p:cNvSpPr txBox="1"/>
          <p:nvPr/>
        </p:nvSpPr>
        <p:spPr>
          <a:xfrm>
            <a:off x="7586864" y="6175255"/>
            <a:ext cx="3182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Shape recovery from planar-parallax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CAF2137-6A17-411B-A821-CC9506FE4553}"/>
              </a:ext>
            </a:extLst>
          </p:cNvPr>
          <p:cNvSpPr txBox="1"/>
          <p:nvPr/>
        </p:nvSpPr>
        <p:spPr>
          <a:xfrm>
            <a:off x="573791" y="4172415"/>
            <a:ext cx="49638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Plane + </a:t>
            </a:r>
            <a:r>
              <a:rPr lang="fr-FR" sz="2800" dirty="0" err="1"/>
              <a:t>parallax</a:t>
            </a:r>
            <a:r>
              <a:rPr lang="fr-FR" sz="2800" dirty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i="1" dirty="0"/>
              <a:t>[Sawhney 1994 CVPR]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i="1" dirty="0"/>
              <a:t>[Kumar et al.1994 CVPR]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i="1" dirty="0"/>
              <a:t>[Irani et al. 2002 PAMI]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i="1" dirty="0"/>
              <a:t>[</a:t>
            </a:r>
            <a:r>
              <a:rPr lang="fr-FR" sz="2000" i="1" dirty="0"/>
              <a:t>Wulff et al. 2017 CVPR</a:t>
            </a:r>
            <a:r>
              <a:rPr lang="da-DK" sz="2000" i="1" dirty="0"/>
              <a:t>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i="1" dirty="0"/>
              <a:t>...</a:t>
            </a:r>
            <a:endParaRPr lang="fr-FR" sz="2000" i="1" dirty="0"/>
          </a:p>
          <a:p>
            <a:endParaRPr lang="en-US" sz="2800" dirty="0"/>
          </a:p>
        </p:txBody>
      </p:sp>
      <p:graphicFrame>
        <p:nvGraphicFramePr>
          <p:cNvPr id="30" name="表格 30">
            <a:extLst>
              <a:ext uri="{FF2B5EF4-FFF2-40B4-BE49-F238E27FC236}">
                <a16:creationId xmlns:a16="http://schemas.microsoft.com/office/drawing/2014/main" id="{E00FAF92-1187-43FB-AA6D-EEF7E9B8B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393920"/>
              </p:ext>
            </p:extLst>
          </p:nvPr>
        </p:nvGraphicFramePr>
        <p:xfrm>
          <a:off x="6339118" y="3658841"/>
          <a:ext cx="5671907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9020">
                  <a:extLst>
                    <a:ext uri="{9D8B030D-6E8A-4147-A177-3AD203B41FA5}">
                      <a16:colId xmlns:a16="http://schemas.microsoft.com/office/drawing/2014/main" val="2543465876"/>
                    </a:ext>
                  </a:extLst>
                </a:gridCol>
                <a:gridCol w="868362">
                  <a:extLst>
                    <a:ext uri="{9D8B030D-6E8A-4147-A177-3AD203B41FA5}">
                      <a16:colId xmlns:a16="http://schemas.microsoft.com/office/drawing/2014/main" val="3728827574"/>
                    </a:ext>
                  </a:extLst>
                </a:gridCol>
                <a:gridCol w="3184525">
                  <a:extLst>
                    <a:ext uri="{9D8B030D-6E8A-4147-A177-3AD203B41FA5}">
                      <a16:colId xmlns:a16="http://schemas.microsoft.com/office/drawing/2014/main" val="1760746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Ours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544744"/>
                  </a:ext>
                </a:extLst>
              </a:tr>
            </a:tbl>
          </a:graphicData>
        </a:graphic>
      </p:graphicFrame>
      <p:pic>
        <p:nvPicPr>
          <p:cNvPr id="34" name="图片 33">
            <a:extLst>
              <a:ext uri="{FF2B5EF4-FFF2-40B4-BE49-F238E27FC236}">
                <a16:creationId xmlns:a16="http://schemas.microsoft.com/office/drawing/2014/main" id="{98AC5921-2F0E-44AB-83CD-508AA0D44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7500" r="53276" b="63840"/>
          <a:stretch/>
        </p:blipFill>
        <p:spPr>
          <a:xfrm>
            <a:off x="10031435" y="3643116"/>
            <a:ext cx="857250" cy="6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4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4829A7E8-687C-4CFE-AF9C-E395B3CCF4D3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 unsupervised two-stage method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E2B9BAB-4805-44AB-BEBC-0B743B6E285F}"/>
              </a:ext>
            </a:extLst>
          </p:cNvPr>
          <p:cNvGrpSpPr/>
          <p:nvPr/>
        </p:nvGrpSpPr>
        <p:grpSpPr>
          <a:xfrm>
            <a:off x="21357" y="1453372"/>
            <a:ext cx="12037293" cy="5404628"/>
            <a:chOff x="-11736281" y="-2121408"/>
            <a:chExt cx="31235997" cy="122529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A87425C-7624-4399-9395-D1A0E56F7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06"/>
            <a:stretch/>
          </p:blipFill>
          <p:spPr>
            <a:xfrm>
              <a:off x="8446167" y="5329702"/>
              <a:ext cx="4345902" cy="4292163"/>
            </a:xfrm>
            <a:prstGeom prst="rect">
              <a:avLst/>
            </a:prstGeom>
            <a:ln w="38100">
              <a:solidFill>
                <a:srgbClr val="008000"/>
              </a:solidFill>
            </a:ln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2706F7C-FBE3-41C2-98B4-FF3CA0575E39}"/>
                </a:ext>
              </a:extLst>
            </p:cNvPr>
            <p:cNvGrpSpPr/>
            <p:nvPr/>
          </p:nvGrpSpPr>
          <p:grpSpPr>
            <a:xfrm>
              <a:off x="23140" y="5174445"/>
              <a:ext cx="4579481" cy="4579481"/>
              <a:chOff x="0" y="-792751"/>
              <a:chExt cx="4579481" cy="4579481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E1AF25C-712C-4444-87BB-67635BD72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7570ED"/>
                  </a:clrFrom>
                  <a:clrTo>
                    <a:srgbClr val="7570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792751"/>
                <a:ext cx="4579481" cy="4579481"/>
              </a:xfrm>
              <a:prstGeom prst="rect">
                <a:avLst/>
              </a:prstGeom>
            </p:spPr>
          </p:pic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CC6244F5-2BF9-4C2A-8F89-3B7FC6E437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361" y="-710104"/>
                <a:ext cx="3575764" cy="485775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7060534E-D5B3-42A3-9EE3-19D518255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92500" y="-747713"/>
                <a:ext cx="549558" cy="4176713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EC533871-8524-40BA-8480-F1778A600E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95509" y="3229327"/>
                <a:ext cx="2144331" cy="199673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4A503CFB-EB51-447F-AA1E-D8A9BD6B11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2361" y="-272124"/>
                <a:ext cx="951004" cy="3561424"/>
              </a:xfrm>
              <a:prstGeom prst="line">
                <a:avLst/>
              </a:pr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B28832C-1AD7-47BA-862A-5137FBD22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167" y="-687328"/>
              <a:ext cx="4345902" cy="4324036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98B9922-9E5B-452E-A2BA-C48AEFD78288}"/>
                </a:ext>
              </a:extLst>
            </p:cNvPr>
            <p:cNvGrpSpPr/>
            <p:nvPr/>
          </p:nvGrpSpPr>
          <p:grpSpPr>
            <a:xfrm>
              <a:off x="0" y="-789616"/>
              <a:ext cx="4591906" cy="4591906"/>
              <a:chOff x="0" y="5267935"/>
              <a:chExt cx="4591906" cy="4591906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7EB51ACB-2290-4433-BB86-2A0877F16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267935"/>
                <a:ext cx="4591906" cy="4591906"/>
              </a:xfrm>
              <a:prstGeom prst="rect">
                <a:avLst/>
              </a:prstGeom>
            </p:spPr>
          </p:pic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ACCBD944-71C8-408F-90A5-9297831E5F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92637" y="6334125"/>
                <a:ext cx="0" cy="307657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D943DA5C-65CE-426E-A4DB-8DDFC8EA1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20937" y="6334125"/>
                <a:ext cx="0" cy="307657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095C7932-90F5-4DE5-B0A5-EF74D033DC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8400" y="6334125"/>
                <a:ext cx="2279651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3E577D33-DA8E-426C-B1C5-97D7053A28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8400" y="9404985"/>
                <a:ext cx="2279651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B12D2F3-06A2-4F9B-8B0B-C42C48ED5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5" r="3058" b="3469"/>
            <a:stretch/>
          </p:blipFill>
          <p:spPr>
            <a:xfrm>
              <a:off x="-6123344" y="2075043"/>
              <a:ext cx="3736083" cy="5009655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A6508D8-65DC-4275-91A2-F140DB7BD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" b="2464"/>
            <a:stretch/>
          </p:blipFill>
          <p:spPr>
            <a:xfrm>
              <a:off x="-11537586" y="2064040"/>
              <a:ext cx="5001431" cy="507731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94EAE2A-5B3D-4242-855E-2A27B2DDC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0" r="6296" b="16222"/>
            <a:stretch/>
          </p:blipFill>
          <p:spPr>
            <a:xfrm>
              <a:off x="14969350" y="2460194"/>
              <a:ext cx="4530366" cy="423232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C9FC2E21-19DD-4277-A8BD-ECF28A01D330}"/>
                </a:ext>
              </a:extLst>
            </p:cNvPr>
            <p:cNvSpPr/>
            <p:nvPr/>
          </p:nvSpPr>
          <p:spPr>
            <a:xfrm>
              <a:off x="-11736281" y="0"/>
              <a:ext cx="9667111" cy="7336193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B6393D2-B76E-44F8-BA99-EDE9BFEF0981}"/>
                </a:ext>
              </a:extLst>
            </p:cNvPr>
            <p:cNvSpPr txBox="1"/>
            <p:nvPr/>
          </p:nvSpPr>
          <p:spPr>
            <a:xfrm>
              <a:off x="14947431" y="1318744"/>
              <a:ext cx="4552285" cy="1186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cs typeface="Consolas" panose="020B0609020204030204" pitchFamily="49" charset="0"/>
                </a:rPr>
                <a:t>Final Flow</a:t>
              </a:r>
            </a:p>
          </p:txBody>
        </p:sp>
        <p:sp>
          <p:nvSpPr>
            <p:cNvPr id="27" name="TextBox 1">
              <a:extLst>
                <a:ext uri="{FF2B5EF4-FFF2-40B4-BE49-F238E27FC236}">
                  <a16:creationId xmlns:a16="http://schemas.microsoft.com/office/drawing/2014/main" id="{3C54B921-511D-47EC-B71D-8500D647A9D2}"/>
                </a:ext>
              </a:extLst>
            </p:cNvPr>
            <p:cNvSpPr txBox="1"/>
            <p:nvPr/>
          </p:nvSpPr>
          <p:spPr>
            <a:xfrm>
              <a:off x="-11537588" y="21511"/>
              <a:ext cx="9150326" cy="1883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u="sng" dirty="0"/>
                <a:t>Stage 1</a:t>
              </a:r>
              <a:r>
                <a:rPr lang="fr-FR" sz="2400" dirty="0"/>
                <a:t>: </a:t>
              </a:r>
            </a:p>
            <a:p>
              <a:pPr algn="ctr"/>
              <a:r>
                <a:rPr lang="fr-FR" sz="2400" dirty="0"/>
                <a:t>RANSAC on </a:t>
              </a:r>
              <a:r>
                <a:rPr lang="fr-FR" sz="2400" dirty="0" err="1"/>
                <a:t>deep</a:t>
              </a:r>
              <a:r>
                <a:rPr lang="fr-FR" sz="2400" dirty="0"/>
                <a:t> </a:t>
              </a:r>
              <a:r>
                <a:rPr lang="fr-FR" sz="2400" dirty="0" err="1"/>
                <a:t>features</a:t>
              </a:r>
              <a:endParaRPr lang="fr-FR" sz="2400" dirty="0"/>
            </a:p>
          </p:txBody>
        </p:sp>
        <p:sp>
          <p:nvSpPr>
            <p:cNvPr id="28" name="文本框 43">
              <a:extLst>
                <a:ext uri="{FF2B5EF4-FFF2-40B4-BE49-F238E27FC236}">
                  <a16:creationId xmlns:a16="http://schemas.microsoft.com/office/drawing/2014/main" id="{42CB0F63-4FD7-49B2-B502-46D64AAE8962}"/>
                </a:ext>
              </a:extLst>
            </p:cNvPr>
            <p:cNvSpPr txBox="1"/>
            <p:nvPr/>
          </p:nvSpPr>
          <p:spPr>
            <a:xfrm>
              <a:off x="23141" y="-1942838"/>
              <a:ext cx="12768927" cy="1046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u="sng" dirty="0"/>
                <a:t>Stage 2</a:t>
              </a:r>
              <a:r>
                <a:rPr lang="fr-FR" sz="2400" dirty="0"/>
                <a:t>: Local flow </a:t>
              </a:r>
              <a:r>
                <a:rPr lang="fr-FR" sz="2400" dirty="0" err="1"/>
                <a:t>predictions</a:t>
              </a:r>
              <a:endParaRPr lang="fr-FR" sz="2400" dirty="0"/>
            </a:p>
          </p:txBody>
        </p:sp>
        <p:cxnSp>
          <p:nvCxnSpPr>
            <p:cNvPr id="29" name="直接箭头连接符 27">
              <a:extLst>
                <a:ext uri="{FF2B5EF4-FFF2-40B4-BE49-F238E27FC236}">
                  <a16:creationId xmlns:a16="http://schemas.microsoft.com/office/drawing/2014/main" id="{090B977F-9D2A-41C7-B33A-601C75EA8B92}"/>
                </a:ext>
              </a:extLst>
            </p:cNvPr>
            <p:cNvCxnSpPr>
              <a:cxnSpLocks/>
            </p:cNvCxnSpPr>
            <p:nvPr/>
          </p:nvCxnSpPr>
          <p:spPr>
            <a:xfrm>
              <a:off x="4690320" y="1474690"/>
              <a:ext cx="821492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7">
              <a:extLst>
                <a:ext uri="{FF2B5EF4-FFF2-40B4-BE49-F238E27FC236}">
                  <a16:creationId xmlns:a16="http://schemas.microsoft.com/office/drawing/2014/main" id="{799AF659-B712-487C-AFAB-52F1D04CE4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16771" y="6086503"/>
              <a:ext cx="1250205" cy="1377683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3">
              <a:extLst>
                <a:ext uri="{FF2B5EF4-FFF2-40B4-BE49-F238E27FC236}">
                  <a16:creationId xmlns:a16="http://schemas.microsoft.com/office/drawing/2014/main" id="{05F5CEB3-9A88-421B-8057-126F9EB32467}"/>
                </a:ext>
              </a:extLst>
            </p:cNvPr>
            <p:cNvCxnSpPr>
              <a:cxnSpLocks/>
            </p:cNvCxnSpPr>
            <p:nvPr/>
          </p:nvCxnSpPr>
          <p:spPr>
            <a:xfrm>
              <a:off x="13517442" y="1474690"/>
              <a:ext cx="1019928" cy="1711062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: 圆角 25">
              <a:extLst>
                <a:ext uri="{FF2B5EF4-FFF2-40B4-BE49-F238E27FC236}">
                  <a16:creationId xmlns:a16="http://schemas.microsoft.com/office/drawing/2014/main" id="{853C8A61-4517-4F86-BEA8-171DFCFFFD1F}"/>
                </a:ext>
              </a:extLst>
            </p:cNvPr>
            <p:cNvSpPr/>
            <p:nvPr/>
          </p:nvSpPr>
          <p:spPr>
            <a:xfrm>
              <a:off x="-277963" y="-2121408"/>
              <a:ext cx="13493030" cy="12252960"/>
            </a:xfrm>
            <a:prstGeom prst="roundRect">
              <a:avLst>
                <a:gd name="adj" fmla="val 4260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文本框 53">
              <a:extLst>
                <a:ext uri="{FF2B5EF4-FFF2-40B4-BE49-F238E27FC236}">
                  <a16:creationId xmlns:a16="http://schemas.microsoft.com/office/drawing/2014/main" id="{5289BA5D-19F0-4CA7-98F9-87085AB6CA73}"/>
                </a:ext>
              </a:extLst>
            </p:cNvPr>
            <p:cNvSpPr txBox="1"/>
            <p:nvPr/>
          </p:nvSpPr>
          <p:spPr>
            <a:xfrm rot="5400000">
              <a:off x="2255306" y="3692411"/>
              <a:ext cx="422590" cy="1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onsolas" panose="020B0609020204030204" pitchFamily="49" charset="0"/>
                </a:rPr>
                <a:t>…</a:t>
              </a:r>
              <a:endPara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34" name="文本框 53">
              <a:extLst>
                <a:ext uri="{FF2B5EF4-FFF2-40B4-BE49-F238E27FC236}">
                  <a16:creationId xmlns:a16="http://schemas.microsoft.com/office/drawing/2014/main" id="{DB15FE49-CF92-4276-90AD-58E0F797543E}"/>
                </a:ext>
              </a:extLst>
            </p:cNvPr>
            <p:cNvSpPr txBox="1"/>
            <p:nvPr/>
          </p:nvSpPr>
          <p:spPr>
            <a:xfrm rot="5400000">
              <a:off x="10739377" y="3668702"/>
              <a:ext cx="422590" cy="1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onsolas" panose="020B0609020204030204" pitchFamily="49" charset="0"/>
                </a:rPr>
                <a:t>…</a:t>
              </a:r>
              <a:endPara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Consolas" panose="020B0609020204030204" pitchFamily="49" charset="0"/>
              </a:endParaRPr>
            </a:p>
          </p:txBody>
        </p:sp>
        <p:sp>
          <p:nvSpPr>
            <p:cNvPr id="35" name="矩形: 圆角 25">
              <a:extLst>
                <a:ext uri="{FF2B5EF4-FFF2-40B4-BE49-F238E27FC236}">
                  <a16:creationId xmlns:a16="http://schemas.microsoft.com/office/drawing/2014/main" id="{386E179D-12B7-4EFB-B968-4FD1BFD90949}"/>
                </a:ext>
              </a:extLst>
            </p:cNvPr>
            <p:cNvSpPr/>
            <p:nvPr/>
          </p:nvSpPr>
          <p:spPr>
            <a:xfrm>
              <a:off x="5566893" y="662842"/>
              <a:ext cx="1721849" cy="1623696"/>
            </a:xfrm>
            <a:prstGeom prst="roundRect">
              <a:avLst>
                <a:gd name="adj" fmla="val 426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36" name="直接箭头连接符 27">
              <a:extLst>
                <a:ext uri="{FF2B5EF4-FFF2-40B4-BE49-F238E27FC236}">
                  <a16:creationId xmlns:a16="http://schemas.microsoft.com/office/drawing/2014/main" id="{81319438-6B06-43D2-9625-B41A975E3EB1}"/>
                </a:ext>
              </a:extLst>
            </p:cNvPr>
            <p:cNvCxnSpPr>
              <a:cxnSpLocks/>
            </p:cNvCxnSpPr>
            <p:nvPr/>
          </p:nvCxnSpPr>
          <p:spPr>
            <a:xfrm>
              <a:off x="7439616" y="1474690"/>
              <a:ext cx="821492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27">
              <a:extLst>
                <a:ext uri="{FF2B5EF4-FFF2-40B4-BE49-F238E27FC236}">
                  <a16:creationId xmlns:a16="http://schemas.microsoft.com/office/drawing/2014/main" id="{19233915-DD60-468F-BCF3-1F30C789551B}"/>
                </a:ext>
              </a:extLst>
            </p:cNvPr>
            <p:cNvCxnSpPr>
              <a:cxnSpLocks/>
            </p:cNvCxnSpPr>
            <p:nvPr/>
          </p:nvCxnSpPr>
          <p:spPr>
            <a:xfrm>
              <a:off x="4690320" y="7601170"/>
              <a:ext cx="821492" cy="0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: 圆角 25">
              <a:extLst>
                <a:ext uri="{FF2B5EF4-FFF2-40B4-BE49-F238E27FC236}">
                  <a16:creationId xmlns:a16="http://schemas.microsoft.com/office/drawing/2014/main" id="{6C113233-E102-4C37-A4FE-FACEF776FBC6}"/>
                </a:ext>
              </a:extLst>
            </p:cNvPr>
            <p:cNvSpPr/>
            <p:nvPr/>
          </p:nvSpPr>
          <p:spPr>
            <a:xfrm>
              <a:off x="5566893" y="6789322"/>
              <a:ext cx="1721849" cy="1623696"/>
            </a:xfrm>
            <a:prstGeom prst="roundRect">
              <a:avLst>
                <a:gd name="adj" fmla="val 4260"/>
              </a:avLst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39" name="直接箭头连接符 27">
              <a:extLst>
                <a:ext uri="{FF2B5EF4-FFF2-40B4-BE49-F238E27FC236}">
                  <a16:creationId xmlns:a16="http://schemas.microsoft.com/office/drawing/2014/main" id="{F9A75703-4EE3-431F-82A9-8E25C9B3CBF7}"/>
                </a:ext>
              </a:extLst>
            </p:cNvPr>
            <p:cNvCxnSpPr>
              <a:cxnSpLocks/>
            </p:cNvCxnSpPr>
            <p:nvPr/>
          </p:nvCxnSpPr>
          <p:spPr>
            <a:xfrm>
              <a:off x="7439616" y="7601170"/>
              <a:ext cx="821492" cy="0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8">
              <a:extLst>
                <a:ext uri="{FF2B5EF4-FFF2-40B4-BE49-F238E27FC236}">
                  <a16:creationId xmlns:a16="http://schemas.microsoft.com/office/drawing/2014/main" id="{1FFE57A5-5736-41CD-A6AE-D15807029602}"/>
                </a:ext>
              </a:extLst>
            </p:cNvPr>
            <p:cNvSpPr txBox="1"/>
            <p:nvPr/>
          </p:nvSpPr>
          <p:spPr>
            <a:xfrm rot="18304127">
              <a:off x="-2151930" y="541872"/>
              <a:ext cx="1316310" cy="1517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</a:rPr>
                <a:t>H</a:t>
              </a:r>
              <a:r>
                <a:rPr lang="en-US" sz="3200" baseline="-25000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41" name="TextBox 39">
              <a:extLst>
                <a:ext uri="{FF2B5EF4-FFF2-40B4-BE49-F238E27FC236}">
                  <a16:creationId xmlns:a16="http://schemas.microsoft.com/office/drawing/2014/main" id="{7416906E-2D86-4036-AA54-0F574E08C9AD}"/>
                </a:ext>
              </a:extLst>
            </p:cNvPr>
            <p:cNvSpPr txBox="1"/>
            <p:nvPr/>
          </p:nvSpPr>
          <p:spPr>
            <a:xfrm rot="3645902">
              <a:off x="-1274713" y="5577623"/>
              <a:ext cx="1323579" cy="1517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8000"/>
                  </a:solidFill>
                </a:rPr>
                <a:t>H</a:t>
              </a:r>
              <a:r>
                <a:rPr lang="en-US" sz="3200" baseline="-25000" dirty="0">
                  <a:solidFill>
                    <a:srgbClr val="008000"/>
                  </a:solidFill>
                </a:rPr>
                <a:t>K</a:t>
              </a:r>
            </a:p>
          </p:txBody>
        </p:sp>
        <p:sp>
          <p:nvSpPr>
            <p:cNvPr id="42" name="文本框 53">
              <a:extLst>
                <a:ext uri="{FF2B5EF4-FFF2-40B4-BE49-F238E27FC236}">
                  <a16:creationId xmlns:a16="http://schemas.microsoft.com/office/drawing/2014/main" id="{B8A6C404-9CA7-44FE-9801-11C3FF5C33DF}"/>
                </a:ext>
              </a:extLst>
            </p:cNvPr>
            <p:cNvSpPr txBox="1"/>
            <p:nvPr/>
          </p:nvSpPr>
          <p:spPr>
            <a:xfrm rot="5400000">
              <a:off x="6476223" y="3668702"/>
              <a:ext cx="422590" cy="1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Consolas" panose="020B0609020204030204" pitchFamily="49" charset="0"/>
                </a:rPr>
                <a:t>…</a:t>
              </a:r>
              <a:endPara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cs typeface="Consolas" panose="020B0609020204030204" pitchFamily="49" charset="0"/>
              </a:endParaRPr>
            </a:p>
          </p:txBody>
        </p:sp>
        <p:cxnSp>
          <p:nvCxnSpPr>
            <p:cNvPr id="43" name="直接箭头连接符 27">
              <a:extLst>
                <a:ext uri="{FF2B5EF4-FFF2-40B4-BE49-F238E27FC236}">
                  <a16:creationId xmlns:a16="http://schemas.microsoft.com/office/drawing/2014/main" id="{2AA58826-946A-4BE6-AAF1-58AF120F7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758751" y="1373842"/>
              <a:ext cx="1226988" cy="1615611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33">
              <a:extLst>
                <a:ext uri="{FF2B5EF4-FFF2-40B4-BE49-F238E27FC236}">
                  <a16:creationId xmlns:a16="http://schemas.microsoft.com/office/drawing/2014/main" id="{7D768B9F-4FE8-4520-A317-B584B5217848}"/>
                </a:ext>
              </a:extLst>
            </p:cNvPr>
            <p:cNvCxnSpPr>
              <a:cxnSpLocks/>
            </p:cNvCxnSpPr>
            <p:nvPr/>
          </p:nvCxnSpPr>
          <p:spPr>
            <a:xfrm>
              <a:off x="-1732559" y="6093467"/>
              <a:ext cx="1153028" cy="1768008"/>
            </a:xfrm>
            <a:prstGeom prst="straightConnector1">
              <a:avLst/>
            </a:prstGeom>
            <a:ln w="28575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378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CE470890-B6EF-4BC8-9C2B-DFCDD9B91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98" y="3305923"/>
            <a:ext cx="1440678" cy="220329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913004B3-6C66-4E99-86E0-726CE94B7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8" y="3299521"/>
            <a:ext cx="1913094" cy="2209696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9FC2E21-19DD-4277-A8BD-ECF28A01D330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3C54B921-511D-47EC-B71D-8500D647A9D2}"/>
              </a:ext>
            </a:extLst>
          </p:cNvPr>
          <p:cNvSpPr txBox="1"/>
          <p:nvPr/>
        </p:nvSpPr>
        <p:spPr>
          <a:xfrm>
            <a:off x="97927" y="2398587"/>
            <a:ext cx="352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/>
              <a:t>Stage 1</a:t>
            </a:r>
            <a:r>
              <a:rPr lang="fr-FR" sz="2400" dirty="0"/>
              <a:t>: </a:t>
            </a:r>
          </a:p>
          <a:p>
            <a:pPr algn="ctr"/>
            <a:r>
              <a:rPr lang="fr-FR" sz="2400" dirty="0"/>
              <a:t>RANSAC on </a:t>
            </a:r>
            <a:r>
              <a:rPr lang="fr-FR" sz="2400" dirty="0" err="1"/>
              <a:t>deep</a:t>
            </a:r>
            <a:r>
              <a:rPr lang="fr-FR" sz="2400" dirty="0"/>
              <a:t> </a:t>
            </a:r>
            <a:r>
              <a:rPr lang="fr-FR" sz="2400" dirty="0" err="1"/>
              <a:t>features</a:t>
            </a:r>
            <a:endParaRPr lang="fr-FR" sz="2400" dirty="0"/>
          </a:p>
        </p:txBody>
      </p:sp>
      <p:sp>
        <p:nvSpPr>
          <p:cNvPr id="32" name="矩形: 圆角 25" hidden="1">
            <a:extLst>
              <a:ext uri="{FF2B5EF4-FFF2-40B4-BE49-F238E27FC236}">
                <a16:creationId xmlns:a16="http://schemas.microsoft.com/office/drawing/2014/main" id="{853C8A61-4517-4F86-BEA8-171DFCFFFD1F}"/>
              </a:ext>
            </a:extLst>
          </p:cNvPr>
          <p:cNvSpPr/>
          <p:nvPr/>
        </p:nvSpPr>
        <p:spPr>
          <a:xfrm>
            <a:off x="4437004" y="1453372"/>
            <a:ext cx="5199756" cy="5404628"/>
          </a:xfrm>
          <a:prstGeom prst="roundRect">
            <a:avLst>
              <a:gd name="adj" fmla="val 4260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2CECC5E-0BC0-4364-A8A0-F84EC828543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 unsupervised two-stage method</a:t>
            </a:r>
          </a:p>
        </p:txBody>
      </p:sp>
    </p:spTree>
    <p:extLst>
      <p:ext uri="{BB962C8B-B14F-4D97-AF65-F5344CB8AC3E}">
        <p14:creationId xmlns:p14="http://schemas.microsoft.com/office/powerpoint/2010/main" val="4253557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CE470890-B6EF-4BC8-9C2B-DFCDD9B91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98" y="3305923"/>
            <a:ext cx="1440678" cy="220329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913004B3-6C66-4E99-86E0-726CE94B7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8" y="3299521"/>
            <a:ext cx="1913094" cy="2209696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9FC2E21-19DD-4277-A8BD-ECF28A01D330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3C54B921-511D-47EC-B71D-8500D647A9D2}"/>
              </a:ext>
            </a:extLst>
          </p:cNvPr>
          <p:cNvSpPr txBox="1"/>
          <p:nvPr/>
        </p:nvSpPr>
        <p:spPr>
          <a:xfrm>
            <a:off x="97927" y="2398587"/>
            <a:ext cx="352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/>
              <a:t>Stage 1</a:t>
            </a:r>
            <a:r>
              <a:rPr lang="fr-FR" sz="2400" dirty="0"/>
              <a:t>: </a:t>
            </a:r>
          </a:p>
          <a:p>
            <a:pPr algn="ctr"/>
            <a:r>
              <a:rPr lang="fr-FR" sz="2400" dirty="0"/>
              <a:t>RANSAC on </a:t>
            </a:r>
            <a:r>
              <a:rPr lang="fr-FR" sz="2400" dirty="0" err="1"/>
              <a:t>deep</a:t>
            </a:r>
            <a:r>
              <a:rPr lang="fr-FR" sz="2400" dirty="0"/>
              <a:t> </a:t>
            </a:r>
            <a:r>
              <a:rPr lang="fr-FR" sz="2400" dirty="0" err="1"/>
              <a:t>features</a:t>
            </a:r>
            <a:endParaRPr lang="fr-FR" sz="2400" dirty="0"/>
          </a:p>
        </p:txBody>
      </p:sp>
      <p:sp>
        <p:nvSpPr>
          <p:cNvPr id="32" name="矩形: 圆角 25" hidden="1">
            <a:extLst>
              <a:ext uri="{FF2B5EF4-FFF2-40B4-BE49-F238E27FC236}">
                <a16:creationId xmlns:a16="http://schemas.microsoft.com/office/drawing/2014/main" id="{853C8A61-4517-4F86-BEA8-171DFCFFFD1F}"/>
              </a:ext>
            </a:extLst>
          </p:cNvPr>
          <p:cNvSpPr/>
          <p:nvPr/>
        </p:nvSpPr>
        <p:spPr>
          <a:xfrm>
            <a:off x="4437004" y="1453372"/>
            <a:ext cx="5199756" cy="5404628"/>
          </a:xfrm>
          <a:prstGeom prst="roundRect">
            <a:avLst>
              <a:gd name="adj" fmla="val 4260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2CECC5E-0BC0-4364-A8A0-F84EC828543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 unsupervised two-stage method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1241A410-8DC6-4AED-8A8B-9D0B406843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b="5992"/>
          <a:stretch/>
        </p:blipFill>
        <p:spPr>
          <a:xfrm>
            <a:off x="2189997" y="3305923"/>
            <a:ext cx="1440678" cy="2203294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FEF1F51-3318-43A0-BFAD-C2EC79B4FC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 b="4215"/>
          <a:stretch/>
        </p:blipFill>
        <p:spPr>
          <a:xfrm>
            <a:off x="104827" y="3305922"/>
            <a:ext cx="1906195" cy="22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75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9FC2E21-19DD-4277-A8BD-ECF28A01D330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3C54B921-511D-47EC-B71D-8500D647A9D2}"/>
              </a:ext>
            </a:extLst>
          </p:cNvPr>
          <p:cNvSpPr txBox="1"/>
          <p:nvPr/>
        </p:nvSpPr>
        <p:spPr>
          <a:xfrm>
            <a:off x="97927" y="2398587"/>
            <a:ext cx="352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/>
              <a:t>Stage 1</a:t>
            </a:r>
            <a:r>
              <a:rPr lang="fr-FR" sz="2400" dirty="0"/>
              <a:t>: </a:t>
            </a:r>
          </a:p>
          <a:p>
            <a:pPr algn="ctr"/>
            <a:r>
              <a:rPr lang="fr-FR" sz="2400" dirty="0"/>
              <a:t>RANSAC on </a:t>
            </a:r>
            <a:r>
              <a:rPr lang="fr-FR" sz="2400" dirty="0" err="1"/>
              <a:t>deep</a:t>
            </a:r>
            <a:r>
              <a:rPr lang="fr-FR" sz="2400" dirty="0"/>
              <a:t> </a:t>
            </a:r>
            <a:r>
              <a:rPr lang="fr-FR" sz="2400" dirty="0" err="1"/>
              <a:t>features</a:t>
            </a:r>
            <a:endParaRPr lang="fr-FR" sz="2400" dirty="0"/>
          </a:p>
        </p:txBody>
      </p:sp>
      <p:sp>
        <p:nvSpPr>
          <p:cNvPr id="32" name="矩形: 圆角 25" hidden="1">
            <a:extLst>
              <a:ext uri="{FF2B5EF4-FFF2-40B4-BE49-F238E27FC236}">
                <a16:creationId xmlns:a16="http://schemas.microsoft.com/office/drawing/2014/main" id="{853C8A61-4517-4F86-BEA8-171DFCFFFD1F}"/>
              </a:ext>
            </a:extLst>
          </p:cNvPr>
          <p:cNvSpPr/>
          <p:nvPr/>
        </p:nvSpPr>
        <p:spPr>
          <a:xfrm>
            <a:off x="4437004" y="1453372"/>
            <a:ext cx="5199756" cy="5404628"/>
          </a:xfrm>
          <a:prstGeom prst="roundRect">
            <a:avLst>
              <a:gd name="adj" fmla="val 4260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2CECC5E-0BC0-4364-A8A0-F84EC828543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 unsupervised two-stage method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FE6CFF-0318-4E95-8167-C7EF61A0F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5369" r="10719" b="20126"/>
          <a:stretch/>
        </p:blipFill>
        <p:spPr>
          <a:xfrm>
            <a:off x="92425" y="3303297"/>
            <a:ext cx="1904990" cy="21994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4C5E57-DF9D-4DCE-A735-E1E36A8B35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r="3058" b="33011"/>
          <a:stretch/>
        </p:blipFill>
        <p:spPr>
          <a:xfrm>
            <a:off x="2215944" y="3299429"/>
            <a:ext cx="1408208" cy="219942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5E61E13-ADF4-4113-969D-370232A5C76B}"/>
              </a:ext>
            </a:extLst>
          </p:cNvPr>
          <p:cNvGrpSpPr/>
          <p:nvPr/>
        </p:nvGrpSpPr>
        <p:grpSpPr>
          <a:xfrm>
            <a:off x="4544121" y="2040809"/>
            <a:ext cx="1769565" cy="2025433"/>
            <a:chOff x="0" y="5267935"/>
            <a:chExt cx="4591906" cy="4591906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3AD7F65D-2538-4514-8A5B-271A336A7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67935"/>
              <a:ext cx="4591906" cy="4591906"/>
            </a:xfrm>
            <a:prstGeom prst="rect">
              <a:avLst/>
            </a:prstGeom>
          </p:spPr>
        </p:pic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F4BA1240-B7AD-4A4E-9D26-37C1AE989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637" y="6334125"/>
              <a:ext cx="0" cy="30765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AFAB658-3AA0-4E80-B863-9192EFAB7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0937" y="6334125"/>
              <a:ext cx="0" cy="30765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6F1E6816-F466-4CB7-BDFB-40F15846E8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400" y="6334125"/>
              <a:ext cx="227965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30374633-7AD4-4D9A-90B1-F5E6199AA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400" y="9404985"/>
              <a:ext cx="227965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8D7121A-12E9-47C6-B294-8703856777F1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直接箭头连接符 27">
            <a:extLst>
              <a:ext uri="{FF2B5EF4-FFF2-40B4-BE49-F238E27FC236}">
                <a16:creationId xmlns:a16="http://schemas.microsoft.com/office/drawing/2014/main" id="{608CBD05-F999-420F-9997-624AF4912875}"/>
              </a:ext>
            </a:extLst>
          </p:cNvPr>
          <p:cNvCxnSpPr>
            <a:cxnSpLocks/>
          </p:cNvCxnSpPr>
          <p:nvPr/>
        </p:nvCxnSpPr>
        <p:spPr>
          <a:xfrm flipV="1">
            <a:off x="3866358" y="2995083"/>
            <a:ext cx="472840" cy="712626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C2C49B84-2BBF-4995-8C42-1EA9682075EC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38">
            <a:extLst>
              <a:ext uri="{FF2B5EF4-FFF2-40B4-BE49-F238E27FC236}">
                <a16:creationId xmlns:a16="http://schemas.microsoft.com/office/drawing/2014/main" id="{0C120E99-DDE9-4479-BDEC-03F02E07AAE1}"/>
              </a:ext>
            </a:extLst>
          </p:cNvPr>
          <p:cNvSpPr txBox="1"/>
          <p:nvPr/>
        </p:nvSpPr>
        <p:spPr>
          <a:xfrm rot="18304127">
            <a:off x="3678167" y="2670389"/>
            <a:ext cx="58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1547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9FC2E21-19DD-4277-A8BD-ECF28A01D330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3C54B921-511D-47EC-B71D-8500D647A9D2}"/>
              </a:ext>
            </a:extLst>
          </p:cNvPr>
          <p:cNvSpPr txBox="1"/>
          <p:nvPr/>
        </p:nvSpPr>
        <p:spPr>
          <a:xfrm>
            <a:off x="97927" y="2398587"/>
            <a:ext cx="352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/>
              <a:t>Stage 1</a:t>
            </a:r>
            <a:r>
              <a:rPr lang="fr-FR" sz="2400" dirty="0"/>
              <a:t>: </a:t>
            </a:r>
          </a:p>
          <a:p>
            <a:pPr algn="ctr"/>
            <a:r>
              <a:rPr lang="fr-FR" sz="2400" dirty="0"/>
              <a:t>RANSAC on </a:t>
            </a:r>
            <a:r>
              <a:rPr lang="fr-FR" sz="2400" dirty="0" err="1"/>
              <a:t>deep</a:t>
            </a:r>
            <a:r>
              <a:rPr lang="fr-FR" sz="2400" dirty="0"/>
              <a:t> </a:t>
            </a:r>
            <a:r>
              <a:rPr lang="fr-FR" sz="2400" dirty="0" err="1"/>
              <a:t>features</a:t>
            </a:r>
            <a:endParaRPr lang="fr-FR" sz="2400" dirty="0"/>
          </a:p>
        </p:txBody>
      </p:sp>
      <p:sp>
        <p:nvSpPr>
          <p:cNvPr id="32" name="矩形: 圆角 25" hidden="1">
            <a:extLst>
              <a:ext uri="{FF2B5EF4-FFF2-40B4-BE49-F238E27FC236}">
                <a16:creationId xmlns:a16="http://schemas.microsoft.com/office/drawing/2014/main" id="{853C8A61-4517-4F86-BEA8-171DFCFFFD1F}"/>
              </a:ext>
            </a:extLst>
          </p:cNvPr>
          <p:cNvSpPr/>
          <p:nvPr/>
        </p:nvSpPr>
        <p:spPr>
          <a:xfrm>
            <a:off x="4437004" y="1453372"/>
            <a:ext cx="5199756" cy="5404628"/>
          </a:xfrm>
          <a:prstGeom prst="roundRect">
            <a:avLst>
              <a:gd name="adj" fmla="val 4260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2CECC5E-0BC0-4364-A8A0-F84EC828543A}"/>
              </a:ext>
            </a:extLst>
          </p:cNvPr>
          <p:cNvSpPr txBox="1"/>
          <p:nvPr/>
        </p:nvSpPr>
        <p:spPr>
          <a:xfrm>
            <a:off x="2094522" y="454175"/>
            <a:ext cx="897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 unsupervised two-stage method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FE6CFF-0318-4E95-8167-C7EF61A0F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5369" r="10719" b="20126"/>
          <a:stretch/>
        </p:blipFill>
        <p:spPr>
          <a:xfrm>
            <a:off x="92425" y="3303297"/>
            <a:ext cx="1904990" cy="21994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4C5E57-DF9D-4DCE-A735-E1E36A8B35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r="3058" b="33011"/>
          <a:stretch/>
        </p:blipFill>
        <p:spPr>
          <a:xfrm>
            <a:off x="2215944" y="3299429"/>
            <a:ext cx="1408208" cy="21994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BAA5330-403A-4E81-9BB5-A6F76C6007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87" y="2085927"/>
            <a:ext cx="1674763" cy="190727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5E61E13-ADF4-4113-969D-370232A5C76B}"/>
              </a:ext>
            </a:extLst>
          </p:cNvPr>
          <p:cNvGrpSpPr/>
          <p:nvPr/>
        </p:nvGrpSpPr>
        <p:grpSpPr>
          <a:xfrm>
            <a:off x="4544121" y="2040809"/>
            <a:ext cx="1769565" cy="2025433"/>
            <a:chOff x="0" y="5267935"/>
            <a:chExt cx="4591906" cy="4591906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3AD7F65D-2538-4514-8A5B-271A336A7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67935"/>
              <a:ext cx="4591906" cy="4591906"/>
            </a:xfrm>
            <a:prstGeom prst="rect">
              <a:avLst/>
            </a:prstGeom>
          </p:spPr>
        </p:pic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F4BA1240-B7AD-4A4E-9D26-37C1AE989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637" y="6334125"/>
              <a:ext cx="0" cy="30765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AFAB658-3AA0-4E80-B863-9192EFAB7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0937" y="6334125"/>
              <a:ext cx="0" cy="30765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6F1E6816-F466-4CB7-BDFB-40F15846E8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400" y="6334125"/>
              <a:ext cx="227965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30374633-7AD4-4D9A-90B1-F5E6199AA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400" y="9404985"/>
              <a:ext cx="227965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8D7121A-12E9-47C6-B294-8703856777F1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文本框 43">
            <a:extLst>
              <a:ext uri="{FF2B5EF4-FFF2-40B4-BE49-F238E27FC236}">
                <a16:creationId xmlns:a16="http://schemas.microsoft.com/office/drawing/2014/main" id="{DBC7AACD-D922-485A-94E0-FE927C1F5F93}"/>
              </a:ext>
            </a:extLst>
          </p:cNvPr>
          <p:cNvSpPr txBox="1"/>
          <p:nvPr/>
        </p:nvSpPr>
        <p:spPr>
          <a:xfrm>
            <a:off x="4553039" y="1532137"/>
            <a:ext cx="492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/>
              <a:t>Stage 2</a:t>
            </a:r>
            <a:r>
              <a:rPr lang="fr-FR" sz="2400" dirty="0"/>
              <a:t>: Local flow </a:t>
            </a:r>
            <a:r>
              <a:rPr lang="fr-FR" sz="2400" dirty="0" err="1"/>
              <a:t>predictions</a:t>
            </a:r>
            <a:endParaRPr lang="fr-FR" sz="2400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286EBED-4D37-41EA-8F10-DF54E5989D81}"/>
              </a:ext>
            </a:extLst>
          </p:cNvPr>
          <p:cNvCxnSpPr>
            <a:cxnSpLocks/>
          </p:cNvCxnSpPr>
          <p:nvPr/>
        </p:nvCxnSpPr>
        <p:spPr>
          <a:xfrm>
            <a:off x="6351611" y="3039566"/>
            <a:ext cx="316575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: 圆角 25">
            <a:extLst>
              <a:ext uri="{FF2B5EF4-FFF2-40B4-BE49-F238E27FC236}">
                <a16:creationId xmlns:a16="http://schemas.microsoft.com/office/drawing/2014/main" id="{BEAD8723-8DFD-4CE5-850A-8B15EF533C51}"/>
              </a:ext>
            </a:extLst>
          </p:cNvPr>
          <p:cNvSpPr/>
          <p:nvPr/>
        </p:nvSpPr>
        <p:spPr>
          <a:xfrm>
            <a:off x="6689413" y="2681470"/>
            <a:ext cx="663542" cy="716192"/>
          </a:xfrm>
          <a:prstGeom prst="roundRect">
            <a:avLst>
              <a:gd name="adj" fmla="val 4260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CNN</a:t>
            </a:r>
          </a:p>
        </p:txBody>
      </p:sp>
      <p:cxnSp>
        <p:nvCxnSpPr>
          <p:cNvPr id="36" name="直接箭头连接符 27">
            <a:extLst>
              <a:ext uri="{FF2B5EF4-FFF2-40B4-BE49-F238E27FC236}">
                <a16:creationId xmlns:a16="http://schemas.microsoft.com/office/drawing/2014/main" id="{45C25A7D-292F-4B03-A4F8-BE986FCC310B}"/>
              </a:ext>
            </a:extLst>
          </p:cNvPr>
          <p:cNvCxnSpPr>
            <a:cxnSpLocks/>
          </p:cNvCxnSpPr>
          <p:nvPr/>
        </p:nvCxnSpPr>
        <p:spPr>
          <a:xfrm>
            <a:off x="7411097" y="3039566"/>
            <a:ext cx="316575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27">
            <a:extLst>
              <a:ext uri="{FF2B5EF4-FFF2-40B4-BE49-F238E27FC236}">
                <a16:creationId xmlns:a16="http://schemas.microsoft.com/office/drawing/2014/main" id="{608CBD05-F999-420F-9997-624AF4912875}"/>
              </a:ext>
            </a:extLst>
          </p:cNvPr>
          <p:cNvCxnSpPr>
            <a:cxnSpLocks/>
          </p:cNvCxnSpPr>
          <p:nvPr/>
        </p:nvCxnSpPr>
        <p:spPr>
          <a:xfrm flipV="1">
            <a:off x="3866358" y="2995083"/>
            <a:ext cx="472840" cy="712626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C2C49B84-2BBF-4995-8C42-1EA9682075EC}"/>
              </a:ext>
            </a:extLst>
          </p:cNvPr>
          <p:cNvSpPr/>
          <p:nvPr/>
        </p:nvSpPr>
        <p:spPr>
          <a:xfrm>
            <a:off x="21357" y="2389099"/>
            <a:ext cx="3725376" cy="3235903"/>
          </a:xfrm>
          <a:prstGeom prst="roundRect">
            <a:avLst>
              <a:gd name="adj" fmla="val 5649"/>
            </a:avLst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AFE5C095-0B3F-466D-85B5-1889D5537CD3}"/>
              </a:ext>
            </a:extLst>
          </p:cNvPr>
          <p:cNvSpPr txBox="1"/>
          <p:nvPr/>
        </p:nvSpPr>
        <p:spPr>
          <a:xfrm rot="18304127">
            <a:off x="3678167" y="2670389"/>
            <a:ext cx="58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5624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4357</TotalTime>
  <Words>978</Words>
  <Application>Microsoft Office PowerPoint</Application>
  <PresentationFormat>宽屏</PresentationFormat>
  <Paragraphs>231</Paragraphs>
  <Slides>35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演示文稿</vt:lpstr>
      <vt:lpstr>PowerPoint 演示文稿</vt:lpstr>
      <vt:lpstr>Previous works</vt:lpstr>
      <vt:lpstr>Our idea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Visual Results</vt:lpstr>
      <vt:lpstr>PowerPoint 演示文稿</vt:lpstr>
      <vt:lpstr>PowerPoint 演示文稿</vt:lpstr>
      <vt:lpstr>PowerPoint 演示文稿</vt:lpstr>
      <vt:lpstr>Visual Results on RobotCar</vt:lpstr>
      <vt:lpstr>Visual Results on MegaDepth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Summary: an unsupervised approach for generic image alignment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Cook</dc:creator>
  <cp:lastModifiedBy>Xi</cp:lastModifiedBy>
  <cp:revision>721</cp:revision>
  <dcterms:created xsi:type="dcterms:W3CDTF">2020-07-08T09:57:48Z</dcterms:created>
  <dcterms:modified xsi:type="dcterms:W3CDTF">2020-09-09T16:30:07Z</dcterms:modified>
</cp:coreProperties>
</file>