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tiff" ContentType="image/tiff"/>
  <Default Extension="gif" ContentType="image/gif"/>
  <Default Extension="m4v" ContentType="video/unknown"/>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tags/tag1.xml" ContentType="application/vnd.openxmlformats-officedocument.presentationml.tags+xml"/>
  <Override PartName="/ppt/notesSlides/notesSlide8.xml" ContentType="application/vnd.openxmlformats-officedocument.presentationml.notesSlide+xml"/>
  <Override PartName="/ppt/comments/comment9.xml" ContentType="application/vnd.openxmlformats-officedocument.presentationml.comments+xml"/>
  <Override PartName="/ppt/tags/tag2.xml" ContentType="application/vnd.openxmlformats-officedocument.presentationml.tags+xml"/>
  <Override PartName="/ppt/notesSlides/notesSlide9.xml" ContentType="application/vnd.openxmlformats-officedocument.presentationml.notesSlide+xml"/>
  <Override PartName="/ppt/comments/comment10.xml" ContentType="application/vnd.openxmlformats-officedocument.presentationml.comments+xml"/>
  <Override PartName="/ppt/notesSlides/notesSlide10.xml" ContentType="application/vnd.openxmlformats-officedocument.presentationml.notesSlide+xml"/>
  <Override PartName="/ppt/comments/comment11.xml" ContentType="application/vnd.openxmlformats-officedocument.presentationml.comments+xml"/>
  <Override PartName="/ppt/notesSlides/notesSlide11.xml" ContentType="application/vnd.openxmlformats-officedocument.presentationml.notesSlide+xml"/>
  <Override PartName="/ppt/comments/comment12.xml" ContentType="application/vnd.openxmlformats-officedocument.presentationml.comments+xml"/>
  <Override PartName="/ppt/notesSlides/notesSlide12.xml" ContentType="application/vnd.openxmlformats-officedocument.presentationml.notesSlide+xml"/>
  <Override PartName="/ppt/comments/comment13.xml" ContentType="application/vnd.openxmlformats-officedocument.presentationml.comments+xml"/>
  <Override PartName="/ppt/notesSlides/notesSlide13.xml" ContentType="application/vnd.openxmlformats-officedocument.presentationml.notesSlide+xml"/>
  <Override PartName="/ppt/comments/comment14.xml" ContentType="application/vnd.openxmlformats-officedocument.presentationml.comments+xml"/>
  <Override PartName="/ppt/notesSlides/notesSlide14.xml" ContentType="application/vnd.openxmlformats-officedocument.presentationml.notesSlide+xml"/>
  <Override PartName="/ppt/comments/comment15.xml" ContentType="application/vnd.openxmlformats-officedocument.presentationml.comments+xml"/>
  <Override PartName="/ppt/notesSlides/notesSlide15.xml" ContentType="application/vnd.openxmlformats-officedocument.presentationml.notesSlide+xml"/>
  <Override PartName="/ppt/comments/comment16.xml" ContentType="application/vnd.openxmlformats-officedocument.presentationml.comments+xml"/>
  <Override PartName="/ppt/notesSlides/notesSlide16.xml" ContentType="application/vnd.openxmlformats-officedocument.presentationml.notesSlide+xml"/>
  <Override PartName="/ppt/comments/comment17.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8.xml" ContentType="application/vnd.openxmlformats-officedocument.presentationml.comments+xml"/>
  <Override PartName="/ppt/notesSlides/notesSlide19.xml" ContentType="application/vnd.openxmlformats-officedocument.presentationml.notesSlide+xml"/>
  <Override PartName="/ppt/comments/comment19.xml" ContentType="application/vnd.openxmlformats-officedocument.presentationml.comments+xml"/>
  <Override PartName="/ppt/notesSlides/notesSlide20.xml" ContentType="application/vnd.openxmlformats-officedocument.presentationml.notesSlide+xml"/>
  <Override PartName="/ppt/comments/comment20.xml" ContentType="application/vnd.openxmlformats-officedocument.presentationml.comments+xml"/>
  <Override PartName="/ppt/notesSlides/notesSlide21.xml" ContentType="application/vnd.openxmlformats-officedocument.presentationml.notesSlide+xml"/>
  <Override PartName="/ppt/comments/comment21.xml" ContentType="application/vnd.openxmlformats-officedocument.presentationml.comments+xml"/>
  <Override PartName="/ppt/notesSlides/notesSlide22.xml" ContentType="application/vnd.openxmlformats-officedocument.presentationml.notesSlide+xml"/>
  <Override PartName="/ppt/comments/comment22.xml" ContentType="application/vnd.openxmlformats-officedocument.presentationml.comments+xml"/>
  <Override PartName="/ppt/notesSlides/notesSlide23.xml" ContentType="application/vnd.openxmlformats-officedocument.presentationml.notesSlide+xml"/>
  <Override PartName="/ppt/comments/comment23.xml" ContentType="application/vnd.openxmlformats-officedocument.presentationml.comments+xml"/>
  <Override PartName="/ppt/notesSlides/notesSlide24.xml" ContentType="application/vnd.openxmlformats-officedocument.presentationml.notesSlide+xml"/>
  <Override PartName="/ppt/comments/comment24.xml" ContentType="application/vnd.openxmlformats-officedocument.presentationml.comments+xml"/>
  <Override PartName="/ppt/comments/comment25.xml" ContentType="application/vnd.openxmlformats-officedocument.presentationml.comments+xml"/>
  <Override PartName="/ppt/notesSlides/notesSlide25.xml" ContentType="application/vnd.openxmlformats-officedocument.presentationml.notesSlide+xml"/>
  <Override PartName="/ppt/comments/comment26.xml" ContentType="application/vnd.openxmlformats-officedocument.presentationml.comments+xml"/>
  <Override PartName="/ppt/notesSlides/notesSlide26.xml" ContentType="application/vnd.openxmlformats-officedocument.presentationml.notesSlide+xml"/>
  <Override PartName="/ppt/comments/comment27.xml" ContentType="application/vnd.openxmlformats-officedocument.presentationml.comments+xml"/>
  <Override PartName="/ppt/notesSlides/notesSlide27.xml" ContentType="application/vnd.openxmlformats-officedocument.presentationml.notesSlide+xml"/>
  <Override PartName="/ppt/comments/comment28.xml" ContentType="application/vnd.openxmlformats-officedocument.presentationml.comments+xml"/>
  <Override PartName="/ppt/notesSlides/notesSlide28.xml" ContentType="application/vnd.openxmlformats-officedocument.presentationml.notesSlide+xml"/>
  <Override PartName="/ppt/comments/comment29.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xml" ContentType="application/vnd.openxmlformats-officedocument.presentationml.tags+xml"/>
  <Override PartName="/ppt/notesSlides/notesSlide32.xml" ContentType="application/vnd.openxmlformats-officedocument.presentationml.notesSlide+xml"/>
  <Override PartName="/ppt/comments/comment30.xml" ContentType="application/vnd.openxmlformats-officedocument.presentationml.comments+xml"/>
  <Override PartName="/ppt/notesSlides/notesSlide33.xml" ContentType="application/vnd.openxmlformats-officedocument.presentationml.notesSlide+xml"/>
  <Override PartName="/ppt/comments/comment31.xml" ContentType="application/vnd.openxmlformats-officedocument.presentationml.comments+xml"/>
  <Override PartName="/ppt/notesSlides/notesSlide34.xml" ContentType="application/vnd.openxmlformats-officedocument.presentationml.notesSlide+xml"/>
  <Override PartName="/ppt/comments/comment32.xml" ContentType="application/vnd.openxmlformats-officedocument.presentationml.comments+xml"/>
  <Override PartName="/ppt/notesSlides/notesSlide35.xml" ContentType="application/vnd.openxmlformats-officedocument.presentationml.notesSlide+xml"/>
  <Override PartName="/ppt/comments/comment33.xml" ContentType="application/vnd.openxmlformats-officedocument.presentationml.comments+xml"/>
  <Override PartName="/ppt/notesSlides/notesSlide36.xml" ContentType="application/vnd.openxmlformats-officedocument.presentationml.notesSlide+xml"/>
  <Override PartName="/ppt/comments/comment34.xml" ContentType="application/vnd.openxmlformats-officedocument.presentationml.comments+xml"/>
  <Override PartName="/ppt/notesSlides/notesSlide37.xml" ContentType="application/vnd.openxmlformats-officedocument.presentationml.notesSlide+xml"/>
  <Override PartName="/ppt/comments/comment35.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36.xml" ContentType="application/vnd.openxmlformats-officedocument.presentationml.comments+xml"/>
  <Override PartName="/ppt/notesSlides/notesSlide40.xml" ContentType="application/vnd.openxmlformats-officedocument.presentationml.notesSlide+xml"/>
  <Override PartName="/ppt/comments/comment37.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0"/>
  </p:notesMasterIdLst>
  <p:sldIdLst>
    <p:sldId id="256" r:id="rId2"/>
    <p:sldId id="335" r:id="rId3"/>
    <p:sldId id="329" r:id="rId4"/>
    <p:sldId id="328" r:id="rId5"/>
    <p:sldId id="257" r:id="rId6"/>
    <p:sldId id="323" r:id="rId7"/>
    <p:sldId id="360" r:id="rId8"/>
    <p:sldId id="362" r:id="rId9"/>
    <p:sldId id="361" r:id="rId10"/>
    <p:sldId id="363" r:id="rId11"/>
    <p:sldId id="364" r:id="rId12"/>
    <p:sldId id="376" r:id="rId13"/>
    <p:sldId id="377" r:id="rId14"/>
    <p:sldId id="314" r:id="rId15"/>
    <p:sldId id="381" r:id="rId16"/>
    <p:sldId id="384" r:id="rId17"/>
    <p:sldId id="385" r:id="rId18"/>
    <p:sldId id="320" r:id="rId19"/>
    <p:sldId id="341" r:id="rId20"/>
    <p:sldId id="347" r:id="rId21"/>
    <p:sldId id="321" r:id="rId22"/>
    <p:sldId id="349" r:id="rId23"/>
    <p:sldId id="350" r:id="rId24"/>
    <p:sldId id="379" r:id="rId25"/>
    <p:sldId id="322" r:id="rId26"/>
    <p:sldId id="316" r:id="rId27"/>
    <p:sldId id="317" r:id="rId28"/>
    <p:sldId id="373" r:id="rId29"/>
    <p:sldId id="357" r:id="rId30"/>
    <p:sldId id="358" r:id="rId31"/>
    <p:sldId id="318" r:id="rId32"/>
    <p:sldId id="319" r:id="rId33"/>
    <p:sldId id="351" r:id="rId34"/>
    <p:sldId id="315" r:id="rId35"/>
    <p:sldId id="340" r:id="rId36"/>
    <p:sldId id="332" r:id="rId37"/>
    <p:sldId id="355" r:id="rId38"/>
    <p:sldId id="354" r:id="rId39"/>
    <p:sldId id="356" r:id="rId40"/>
    <p:sldId id="299" r:id="rId41"/>
    <p:sldId id="306" r:id="rId42"/>
    <p:sldId id="310" r:id="rId43"/>
    <p:sldId id="311" r:id="rId44"/>
    <p:sldId id="270" r:id="rId45"/>
    <p:sldId id="280" r:id="rId46"/>
    <p:sldId id="344" r:id="rId47"/>
    <p:sldId id="312" r:id="rId48"/>
    <p:sldId id="281"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bault groueix" initials="tg" lastIdx="123" clrIdx="0">
    <p:extLst>
      <p:ext uri="{19B8F6BF-5375-455C-9EA6-DF929625EA0E}">
        <p15:presenceInfo xmlns:p15="http://schemas.microsoft.com/office/powerpoint/2012/main" userId="94bc357087da4f3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74"/>
    <p:restoredTop sz="79879"/>
  </p:normalViewPr>
  <p:slideViewPr>
    <p:cSldViewPr snapToGrid="0" snapToObjects="1">
      <p:cViewPr varScale="1">
        <p:scale>
          <a:sx n="84" d="100"/>
          <a:sy n="84" d="100"/>
        </p:scale>
        <p:origin x="192" y="312"/>
      </p:cViewPr>
      <p:guideLst/>
    </p:cSldViewPr>
  </p:slideViewPr>
  <p:outlineViewPr>
    <p:cViewPr>
      <p:scale>
        <a:sx n="33" d="100"/>
        <a:sy n="33" d="100"/>
      </p:scale>
      <p:origin x="0" y="-11632"/>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9-05T17:22:27.293" idx="25">
    <p:pos x="10" y="10"/>
    <p:text>no liberty -&gt; freedom</p:text>
    <p:extLst>
      <p:ext uri="{C676402C-5697-4E1C-873F-D02D1690AC5C}">
        <p15:threadingInfo xmlns:p15="http://schemas.microsoft.com/office/powerpoint/2012/main" timeZoneBias="-120"/>
      </p:ext>
    </p:extLst>
  </p:cm>
  <p:cm authorId="1" dt="2018-09-05T17:22:43.564" idx="26">
    <p:pos x="146" y="146"/>
    <p:text>definir estimation</p:text>
    <p:extLst>
      <p:ext uri="{C676402C-5697-4E1C-873F-D02D1690AC5C}">
        <p15:threadingInfo xmlns:p15="http://schemas.microsoft.com/office/powerpoint/2012/main" timeZoneBias="-120"/>
      </p:ext>
    </p:extLst>
  </p:cm>
  <p:cm authorId="1" dt="2018-09-05T17:50:08.394" idx="48">
    <p:pos x="146" y="282"/>
    <p:text>mouvements -&gt; deformations</p:text>
    <p:extLst>
      <p:ext uri="{C676402C-5697-4E1C-873F-D02D1690AC5C}">
        <p15:threadingInfo xmlns:p15="http://schemas.microsoft.com/office/powerpoint/2012/main" timeZoneBias="-120">
          <p15:parentCm authorId="1" idx="26"/>
        </p15:threadingInfo>
      </p:ext>
    </p:extLst>
  </p:cm>
  <p:cm authorId="1" dt="2018-09-05T17:50:20.335" idx="49">
    <p:pos x="146" y="418"/>
    <p:text>phonem surface</p:text>
    <p:extLst>
      <p:ext uri="{C676402C-5697-4E1C-873F-D02D1690AC5C}">
        <p15:threadingInfo xmlns:p15="http://schemas.microsoft.com/office/powerpoint/2012/main" timeZoneBias="-120">
          <p15:parentCm authorId="1" idx="26"/>
        </p15:threadingInfo>
      </p:ext>
    </p:extLst>
  </p:cm>
  <p:cm authorId="1" dt="2018-09-05T17:50:38.365" idx="50">
    <p:pos x="146" y="554"/>
    <p:text>perfect -&gt; best</p:text>
    <p:extLst>
      <p:ext uri="{C676402C-5697-4E1C-873F-D02D1690AC5C}">
        <p15:threadingInfo xmlns:p15="http://schemas.microsoft.com/office/powerpoint/2012/main" timeZoneBias="-120">
          <p15:parentCm authorId="1" idx="26"/>
        </p15:threadingInfo>
      </p:ext>
    </p:extLst>
  </p:cm>
  <p:cm authorId="1" dt="2018-09-05T18:09:20.938" idx="68">
    <p:pos x="146" y="690"/>
    <p:text>No 6D "sixty D"</p:text>
    <p:extLst>
      <p:ext uri="{C676402C-5697-4E1C-873F-D02D1690AC5C}">
        <p15:threadingInfo xmlns:p15="http://schemas.microsoft.com/office/powerpoint/2012/main" timeZoneBias="-120">
          <p15:parentCm authorId="1" idx="26"/>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8-09-06T16:43:50.741" idx="86">
    <p:pos x="10" y="10"/>
    <p:text>Now a fair question is : how do we make sure that the generated point clouds reconstruct well input S ?</p:text>
    <p:extLst>
      <p:ext uri="{C676402C-5697-4E1C-873F-D02D1690AC5C}">
        <p15:threadingInfo xmlns:p15="http://schemas.microsoft.com/office/powerpoint/2012/main" timeZoneBias="-120"/>
      </p:ext>
    </p:extLst>
  </p:cm>
  <p:cm authorId="1" dt="2018-09-06T16:44:53.673" idx="88">
    <p:pos x="10" y="146"/>
    <p:text>Or how to design a loss, that will make sure that this encoder-decoder architecture learns a good parameterization ?</p:text>
    <p:extLst>
      <p:ext uri="{C676402C-5697-4E1C-873F-D02D1690AC5C}">
        <p15:threadingInfo xmlns:p15="http://schemas.microsoft.com/office/powerpoint/2012/main" timeZoneBias="-120">
          <p15:parentCm authorId="1" idx="86"/>
        </p15:threadingInfo>
      </p:ext>
    </p:extLst>
  </p:cm>
  <p:cm authorId="1" dt="2018-09-06T16:44:53.642" idx="87">
    <p:pos x="146" y="146"/>
    <p:text>Let's start by very simple considerations. Because the decoder works one point at a time, we know that every point p on the template is mapped to a point q in the generated pointcloud.</p:text>
    <p:extLst>
      <p:ext uri="{C676402C-5697-4E1C-873F-D02D1690AC5C}">
        <p15:threadingInfo xmlns:p15="http://schemas.microsoft.com/office/powerpoint/2012/main" timeZoneBias="-120"/>
      </p:ext>
    </p:extLst>
  </p:cm>
  <p:cm authorId="1" dt="2018-09-06T16:46:11.385" idx="89">
    <p:pos x="282" y="282"/>
    <p:text>Our objective is to make sure that the generated pointcloud and the input pointcloud are the same.</p:text>
    <p:extLst>
      <p:ext uri="{C676402C-5697-4E1C-873F-D02D1690AC5C}">
        <p15:threadingInfo xmlns:p15="http://schemas.microsoft.com/office/powerpoint/2012/main" timeZoneBias="-120"/>
      </p:ext>
    </p:extLst>
  </p:cm>
  <p:cm authorId="1" dt="2018-09-06T16:46:58.655" idx="90">
    <p:pos x="418" y="418"/>
    <p:text>Hence we need correspondence annotations in the dataset between every shape and the template. That is to say, we need to know for every point of every training example, where it maps on the template.</p:text>
    <p:extLst>
      <p:ext uri="{C676402C-5697-4E1C-873F-D02D1690AC5C}">
        <p15:threadingInfo xmlns:p15="http://schemas.microsoft.com/office/powerpoint/2012/main" timeZoneBias="-120"/>
      </p:ext>
    </p:extLst>
  </p:cm>
  <p:cm authorId="1" dt="2018-09-06T16:48:04.214" idx="91">
    <p:pos x="554" y="554"/>
    <p:text>As we know this, we can make sure that a point going through our decoder is generated in the right place, and this for every point. In practice, we penalize the euclidean distance between a generated point, and the place where it should have been generated according to the mapping.</p:text>
    <p:extLst>
      <p:ext uri="{C676402C-5697-4E1C-873F-D02D1690AC5C}">
        <p15:threadingInfo xmlns:p15="http://schemas.microsoft.com/office/powerpoint/2012/main" timeZoneBias="-120"/>
      </p:ext>
    </p:extLst>
  </p:cm>
  <p:cm authorId="1" dt="2018-09-06T16:54:41.901" idx="92">
    <p:pos x="554" y="690"/>
    <p:text/>
    <p:extLst>
      <p:ext uri="{C676402C-5697-4E1C-873F-D02D1690AC5C}">
        <p15:threadingInfo xmlns:p15="http://schemas.microsoft.com/office/powerpoint/2012/main" timeZoneBias="-120">
          <p15:parentCm authorId="1" idx="91"/>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8-09-05T17:37:46.589" idx="35">
    <p:pos x="10" y="10"/>
    <p:text>expliquer encoder puis decoder</p:text>
    <p:extLst>
      <p:ext uri="{C676402C-5697-4E1C-873F-D02D1690AC5C}">
        <p15:threadingInfo xmlns:p15="http://schemas.microsoft.com/office/powerpoint/2012/main" timeZoneBias="-120"/>
      </p:ext>
    </p:extLst>
  </p:cm>
  <p:cm authorId="1" dt="2018-09-05T17:48:26.013" idx="47">
    <p:pos x="10" y="146"/>
    <p:text>Dire les notation a l'oral</p:text>
    <p:extLst>
      <p:ext uri="{C676402C-5697-4E1C-873F-D02D1690AC5C}">
        <p15:threadingInfo xmlns:p15="http://schemas.microsoft.com/office/powerpoint/2012/main" timeZoneBias="-120">
          <p15:parentCm authorId="1" idx="35"/>
        </p15:threadingInfo>
      </p:ext>
    </p:extLst>
  </p:cm>
  <p:cm authorId="1" dt="2018-09-05T17:54:37.810" idx="51">
    <p:pos x="10" y="282"/>
    <p:text>In red is what is trained.</p:text>
    <p:extLst>
      <p:ext uri="{C676402C-5697-4E1C-873F-D02D1690AC5C}">
        <p15:threadingInfo xmlns:p15="http://schemas.microsoft.com/office/powerpoint/2012/main" timeZoneBias="-120">
          <p15:parentCm authorId="1" idx="35"/>
        </p15:threadingInfo>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8-09-05T17:37:46.589" idx="35">
    <p:pos x="10" y="10"/>
    <p:text>expliquer encoder puis decoder</p:text>
    <p:extLst>
      <p:ext uri="{C676402C-5697-4E1C-873F-D02D1690AC5C}">
        <p15:threadingInfo xmlns:p15="http://schemas.microsoft.com/office/powerpoint/2012/main" timeZoneBias="-120"/>
      </p:ext>
    </p:extLst>
  </p:cm>
  <p:cm authorId="1" dt="2018-09-05T17:48:26.013" idx="47">
    <p:pos x="10" y="146"/>
    <p:text>Dire les notation a l'oral</p:text>
    <p:extLst>
      <p:ext uri="{C676402C-5697-4E1C-873F-D02D1690AC5C}">
        <p15:threadingInfo xmlns:p15="http://schemas.microsoft.com/office/powerpoint/2012/main" timeZoneBias="-120">
          <p15:parentCm authorId="1" idx="35"/>
        </p15:threadingInfo>
      </p:ext>
    </p:extLst>
  </p:cm>
  <p:cm authorId="1" dt="2018-09-05T17:54:37.810" idx="51">
    <p:pos x="10" y="282"/>
    <p:text>In red is what is trained.</p:text>
    <p:extLst>
      <p:ext uri="{C676402C-5697-4E1C-873F-D02D1690AC5C}">
        <p15:threadingInfo xmlns:p15="http://schemas.microsoft.com/office/powerpoint/2012/main" timeZoneBias="-120">
          <p15:parentCm authorId="1" idx="35"/>
        </p15:threadingInfo>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8-09-05T17:40:54.352" idx="37">
    <p:pos x="10" y="10"/>
    <p:text>Unfortunatly we made a big assumption, that we could gather a dataset of 3D shapes with correspondence annotations. About 10 millions annotations.</p:text>
    <p:extLst>
      <p:ext uri="{C676402C-5697-4E1C-873F-D02D1690AC5C}">
        <p15:threadingInfo xmlns:p15="http://schemas.microsoft.com/office/powerpoint/2012/main" timeZoneBias="-12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8-09-05T17:37:46.589" idx="35">
    <p:pos x="10" y="10"/>
    <p:text>expliquer encoder puis decoder</p:text>
    <p:extLst>
      <p:ext uri="{C676402C-5697-4E1C-873F-D02D1690AC5C}">
        <p15:threadingInfo xmlns:p15="http://schemas.microsoft.com/office/powerpoint/2012/main" timeZoneBias="-120"/>
      </p:ext>
    </p:extLst>
  </p:cm>
  <p:cm authorId="1" dt="2018-09-05T17:48:26.013" idx="47">
    <p:pos x="10" y="146"/>
    <p:text>Dire les notation a l'oral</p:text>
    <p:extLst>
      <p:ext uri="{C676402C-5697-4E1C-873F-D02D1690AC5C}">
        <p15:threadingInfo xmlns:p15="http://schemas.microsoft.com/office/powerpoint/2012/main" timeZoneBias="-120">
          <p15:parentCm authorId="1" idx="35"/>
        </p15:threadingInfo>
      </p:ext>
    </p:extLst>
  </p:cm>
  <p:cm authorId="1" dt="2018-09-05T17:54:37.810" idx="51">
    <p:pos x="10" y="282"/>
    <p:text>In red is what is trained.</p:text>
    <p:extLst>
      <p:ext uri="{C676402C-5697-4E1C-873F-D02D1690AC5C}">
        <p15:threadingInfo xmlns:p15="http://schemas.microsoft.com/office/powerpoint/2012/main" timeZoneBias="-120">
          <p15:parentCm authorId="1" idx="35"/>
        </p15:threadingInfo>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18-09-05T17:37:46.589" idx="35">
    <p:pos x="10" y="10"/>
    <p:text>expliquer encoder puis decoder</p:text>
    <p:extLst>
      <p:ext uri="{C676402C-5697-4E1C-873F-D02D1690AC5C}">
        <p15:threadingInfo xmlns:p15="http://schemas.microsoft.com/office/powerpoint/2012/main" timeZoneBias="-120"/>
      </p:ext>
    </p:extLst>
  </p:cm>
  <p:cm authorId="1" dt="2018-09-05T17:48:26.013" idx="47">
    <p:pos x="10" y="146"/>
    <p:text>Dire les notation a l'oral</p:text>
    <p:extLst>
      <p:ext uri="{C676402C-5697-4E1C-873F-D02D1690AC5C}">
        <p15:threadingInfo xmlns:p15="http://schemas.microsoft.com/office/powerpoint/2012/main" timeZoneBias="-120">
          <p15:parentCm authorId="1" idx="35"/>
        </p15:threadingInfo>
      </p:ext>
    </p:extLst>
  </p:cm>
  <p:cm authorId="1" dt="2018-09-05T17:54:37.810" idx="51">
    <p:pos x="10" y="282"/>
    <p:text>In red is what is trained.</p:text>
    <p:extLst>
      <p:ext uri="{C676402C-5697-4E1C-873F-D02D1690AC5C}">
        <p15:threadingInfo xmlns:p15="http://schemas.microsoft.com/office/powerpoint/2012/main" timeZoneBias="-120">
          <p15:parentCm authorId="1" idx="35"/>
        </p15:threadingInfo>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18-09-05T17:37:46.589" idx="35">
    <p:pos x="10" y="10"/>
    <p:text>expliquer encoder puis decoder</p:text>
    <p:extLst>
      <p:ext uri="{C676402C-5697-4E1C-873F-D02D1690AC5C}">
        <p15:threadingInfo xmlns:p15="http://schemas.microsoft.com/office/powerpoint/2012/main" timeZoneBias="-120"/>
      </p:ext>
    </p:extLst>
  </p:cm>
  <p:cm authorId="1" dt="2018-09-05T17:48:26.013" idx="47">
    <p:pos x="10" y="146"/>
    <p:text>Dire les notation a l'oral</p:text>
    <p:extLst>
      <p:ext uri="{C676402C-5697-4E1C-873F-D02D1690AC5C}">
        <p15:threadingInfo xmlns:p15="http://schemas.microsoft.com/office/powerpoint/2012/main" timeZoneBias="-120">
          <p15:parentCm authorId="1" idx="35"/>
        </p15:threadingInfo>
      </p:ext>
    </p:extLst>
  </p:cm>
  <p:cm authorId="1" dt="2018-09-05T17:54:37.810" idx="51">
    <p:pos x="10" y="282"/>
    <p:text>In red is what is trained.</p:text>
    <p:extLst>
      <p:ext uri="{C676402C-5697-4E1C-873F-D02D1690AC5C}">
        <p15:threadingInfo xmlns:p15="http://schemas.microsoft.com/office/powerpoint/2012/main" timeZoneBias="-120">
          <p15:parentCm authorId="1" idx="35"/>
        </p15:threadingInfo>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18-09-06T17:09:39.612" idx="100">
    <p:pos x="10" y="10"/>
    <p:text>Our regularization rely on the connectivity of the template. </p:text>
    <p:extLst>
      <p:ext uri="{C676402C-5697-4E1C-873F-D02D1690AC5C}">
        <p15:threadingInfo xmlns:p15="http://schemas.microsoft.com/office/powerpoint/2012/main" timeZoneBias="-120"/>
      </p:ext>
    </p:extLst>
  </p:cm>
  <p:cm authorId="1" dt="2018-09-06T17:14:21.010" idx="103">
    <p:pos x="10" y="146"/>
    <p:text>The basis idea is just to say that if two points are close in the template, they should remain close in the reconstruction. Hence we simply compute the ratio of the distance between two points of the template and their reconstruction, and make sure this stays close to one.</p:text>
    <p:extLst>
      <p:ext uri="{C676402C-5697-4E1C-873F-D02D1690AC5C}">
        <p15:threadingInfo xmlns:p15="http://schemas.microsoft.com/office/powerpoint/2012/main" timeZoneBias="-120">
          <p15:parentCm authorId="1" idx="100"/>
        </p15:threadingInfo>
      </p:ext>
    </p:extLst>
  </p:cm>
  <p:cm authorId="1" dt="2018-09-06T17:11:32.962" idx="101">
    <p:pos x="146" y="146"/>
    <p:text>Similarly, if a group of points form a curvy region such a the tip of a finger, their reconstruction should have the same curvature. This makes sure the tip of a finger can't map to a torso. The curvature is easily computed with the laplacian matrix of the template, and we use it.</p:text>
    <p:extLst>
      <p:ext uri="{C676402C-5697-4E1C-873F-D02D1690AC5C}">
        <p15:threadingInfo xmlns:p15="http://schemas.microsoft.com/office/powerpoint/2012/main" timeZoneBias="-12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18-09-06T17:17:34.918" idx="104">
    <p:pos x="10" y="10"/>
    <p:text>Check out the skinny arms, the weird arms.</p:text>
    <p:extLst>
      <p:ext uri="{C676402C-5697-4E1C-873F-D02D1690AC5C}">
        <p15:threadingInfo xmlns:p15="http://schemas.microsoft.com/office/powerpoint/2012/main" timeZoneBias="-120"/>
      </p:ext>
    </p:extLst>
  </p:cm>
  <p:cm authorId="1" dt="2018-09-06T17:18:20.193" idx="105">
    <p:pos x="10" y="146"/>
    <p:text>Given a parametrization (the decoder), the encoder gives a fair estimate of the parameters. Can we find better ones ?</p:text>
    <p:extLst>
      <p:ext uri="{C676402C-5697-4E1C-873F-D02D1690AC5C}">
        <p15:threadingInfo xmlns:p15="http://schemas.microsoft.com/office/powerpoint/2012/main" timeZoneBias="-120">
          <p15:parentCm authorId="1" idx="104"/>
        </p15:threadingInfo>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18-09-06T17:18:27.413" idx="106">
    <p:pos x="10" y="10"/>
    <p:text>To find better parameters, we do local optimization with gradient descent.</p:text>
    <p:extLst>
      <p:ext uri="{C676402C-5697-4E1C-873F-D02D1690AC5C}">
        <p15:threadingInfo xmlns:p15="http://schemas.microsoft.com/office/powerpoint/2012/main" timeZoneBias="-120"/>
      </p:ext>
    </p:extLst>
  </p:cm>
  <p:cm authorId="1" dt="2018-09-06T17:18:45.363" idx="107">
    <p:pos x="146" y="146"/>
    <p:text>We explore the space of parameters x, initialized with epsilon (S)</p:text>
    <p:extLst>
      <p:ext uri="{C676402C-5697-4E1C-873F-D02D1690AC5C}">
        <p15:threadingInfo xmlns:p15="http://schemas.microsoft.com/office/powerpoint/2012/main" timeZoneBias="-120"/>
      </p:ext>
    </p:extLst>
  </p:cm>
  <p:cm authorId="1" dt="2018-09-06T17:19:33.434" idx="109">
    <p:pos x="146" y="282"/>
    <p:text>The weights of Decoder D are fixed.</p:text>
    <p:extLst>
      <p:ext uri="{C676402C-5697-4E1C-873F-D02D1690AC5C}">
        <p15:threadingInfo xmlns:p15="http://schemas.microsoft.com/office/powerpoint/2012/main" timeZoneBias="-120">
          <p15:parentCm authorId="1" idx="107"/>
        </p15:threadingInfo>
      </p:ext>
    </p:extLst>
  </p:cm>
  <p:cm authorId="1" dt="2018-09-06T17:19:33.402" idx="108">
    <p:pos x="282" y="282"/>
    <p:text>The optimization is run for each pointcloud, independently.</p:text>
    <p:extLst>
      <p:ext uri="{C676402C-5697-4E1C-873F-D02D1690AC5C}">
        <p15:threadingInfo xmlns:p15="http://schemas.microsoft.com/office/powerpoint/2012/main" timeZoneBias="-120"/>
      </p:ext>
    </p:extLst>
  </p:cm>
  <p:cm authorId="1" dt="2018-09-06T17:19:52.020" idx="110">
    <p:pos x="418" y="418"/>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9-05T17:23:47.770" idx="27">
    <p:pos x="10" y="10"/>
    <p:text>Pose estimation with 6 degrees of freedom is well defined given a rigid object. It's the estimation of 3 parameters for translation, and 3 parameters for rotation.</p:text>
    <p:extLst>
      <p:ext uri="{C676402C-5697-4E1C-873F-D02D1690AC5C}">
        <p15:threadingInfo xmlns:p15="http://schemas.microsoft.com/office/powerpoint/2012/main" timeZoneBias="-120"/>
      </p:ext>
    </p:extLst>
  </p:cm>
  <p:cm authorId="1" dt="2018-09-05T17:33:00.581" idx="33">
    <p:pos x="10" y="146"/>
    <p:text>no try</p:text>
    <p:extLst>
      <p:ext uri="{C676402C-5697-4E1C-873F-D02D1690AC5C}">
        <p15:threadingInfo xmlns:p15="http://schemas.microsoft.com/office/powerpoint/2012/main" timeZoneBias="-120">
          <p15:parentCm authorId="1" idx="27"/>
        </p15:threadingInfo>
      </p:ext>
    </p:extLst>
  </p:cm>
  <p:cm authorId="1" dt="2018-09-05T17:34:01.242" idx="34">
    <p:pos x="10" y="282"/>
    <p:text>attention au generalité</p:text>
    <p:extLst>
      <p:ext uri="{C676402C-5697-4E1C-873F-D02D1690AC5C}">
        <p15:threadingInfo xmlns:p15="http://schemas.microsoft.com/office/powerpoint/2012/main" timeZoneBias="-120">
          <p15:parentCm authorId="1" idx="27"/>
        </p15:threadingInfo>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18-09-06T17:18:27.413" idx="106">
    <p:pos x="10" y="10"/>
    <p:text>To find better parameters, we do local optimization with gradient descent.</p:text>
    <p:extLst>
      <p:ext uri="{C676402C-5697-4E1C-873F-D02D1690AC5C}">
        <p15:threadingInfo xmlns:p15="http://schemas.microsoft.com/office/powerpoint/2012/main" timeZoneBias="-120"/>
      </p:ext>
    </p:extLst>
  </p:cm>
  <p:cm authorId="1" dt="2018-09-06T17:18:45.363" idx="107">
    <p:pos x="146" y="146"/>
    <p:text>We explore the space of parameters x, initialized with epsilon (S)</p:text>
    <p:extLst>
      <p:ext uri="{C676402C-5697-4E1C-873F-D02D1690AC5C}">
        <p15:threadingInfo xmlns:p15="http://schemas.microsoft.com/office/powerpoint/2012/main" timeZoneBias="-120"/>
      </p:ext>
    </p:extLst>
  </p:cm>
  <p:cm authorId="1" dt="2018-09-06T17:19:33.434" idx="109">
    <p:pos x="146" y="282"/>
    <p:text>The weights of Decoder D are fixed.</p:text>
    <p:extLst>
      <p:ext uri="{C676402C-5697-4E1C-873F-D02D1690AC5C}">
        <p15:threadingInfo xmlns:p15="http://schemas.microsoft.com/office/powerpoint/2012/main" timeZoneBias="-120">
          <p15:parentCm authorId="1" idx="107"/>
        </p15:threadingInfo>
      </p:ext>
    </p:extLst>
  </p:cm>
  <p:cm authorId="1" dt="2018-09-06T17:19:33.402" idx="108">
    <p:pos x="282" y="282"/>
    <p:text>The optimization is run for each pointcloud, independently.</p:text>
    <p:extLst>
      <p:ext uri="{C676402C-5697-4E1C-873F-D02D1690AC5C}">
        <p15:threadingInfo xmlns:p15="http://schemas.microsoft.com/office/powerpoint/2012/main" timeZoneBias="-120"/>
      </p:ext>
    </p:extLst>
  </p:cm>
  <p:cm authorId="1" dt="2018-09-06T17:19:52.020" idx="110">
    <p:pos x="418" y="418"/>
    <p:text/>
    <p:extLst>
      <p:ext uri="{C676402C-5697-4E1C-873F-D02D1690AC5C}">
        <p15:threadingInfo xmlns:p15="http://schemas.microsoft.com/office/powerpoint/2012/main" timeZoneBias="-12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18-09-05T17:59:03.360" idx="56">
    <p:pos x="10" y="10"/>
    <p:text>Let's evaluate our learned parametrization with a proxy task of finding correspondences between any two pointcloud.</p:text>
    <p:extLst>
      <p:ext uri="{C676402C-5697-4E1C-873F-D02D1690AC5C}">
        <p15:threadingInfo xmlns:p15="http://schemas.microsoft.com/office/powerpoint/2012/main" timeZoneBias="-120"/>
      </p:ext>
    </p:extLst>
  </p:cm>
  <p:cm authorId="1" dt="2018-09-06T17:27:42.137" idx="121">
    <p:pos x="146" y="146"/>
    <p:text/>
    <p:extLst>
      <p:ext uri="{C676402C-5697-4E1C-873F-D02D1690AC5C}">
        <p15:threadingInfo xmlns:p15="http://schemas.microsoft.com/office/powerpoint/2012/main" timeZoneBias="-12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18-09-05T18:00:43.753" idx="58">
    <p:pos x="10" y="10"/>
    <p:text>2 chiffres significatifs</p:text>
    <p:extLst>
      <p:ext uri="{C676402C-5697-4E1C-873F-D02D1690AC5C}">
        <p15:threadingInfo xmlns:p15="http://schemas.microsoft.com/office/powerpoint/2012/main" timeZoneBias="-12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 dt="2018-09-05T17:59:03.360" idx="56">
    <p:pos x="10" y="10"/>
    <p:text>Let's evaluate our learned parametrization with a proxy task of finding correspondences between any two pointcloud.</p:text>
    <p:extLst>
      <p:ext uri="{C676402C-5697-4E1C-873F-D02D1690AC5C}">
        <p15:threadingInfo xmlns:p15="http://schemas.microsoft.com/office/powerpoint/2012/main" timeZoneBias="-120"/>
      </p:ext>
    </p:extLst>
  </p:cm>
  <p:cm authorId="1" dt="2018-09-06T17:27:42.137" idx="121">
    <p:pos x="146" y="146"/>
    <p:text/>
    <p:extLst>
      <p:ext uri="{C676402C-5697-4E1C-873F-D02D1690AC5C}">
        <p15:threadingInfo xmlns:p15="http://schemas.microsoft.com/office/powerpoint/2012/main" timeZoneBias="-12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 dt="2018-09-05T18:00:43.753" idx="58">
    <p:pos x="10" y="10"/>
    <p:text>2 chiffres significatifs</p:text>
    <p:extLst>
      <p:ext uri="{C676402C-5697-4E1C-873F-D02D1690AC5C}">
        <p15:threadingInfo xmlns:p15="http://schemas.microsoft.com/office/powerpoint/2012/main" timeZoneBias="-12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 dt="2018-09-05T18:00:43.753" idx="58">
    <p:pos x="10" y="10"/>
    <p:text>2 chiffres significatifs</p:text>
    <p:extLst>
      <p:ext uri="{C676402C-5697-4E1C-873F-D02D1690AC5C}">
        <p15:threadingInfo xmlns:p15="http://schemas.microsoft.com/office/powerpoint/2012/main" timeZoneBias="-12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 dt="2018-09-06T17:31:49.631" idx="122">
    <p:pos x="10" y="10"/>
    <p:text/>
    <p:extLst>
      <p:ext uri="{C676402C-5697-4E1C-873F-D02D1690AC5C}">
        <p15:threadingInfo xmlns:p15="http://schemas.microsoft.com/office/powerpoint/2012/main" timeZoneBias="-12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1" dt="2018-09-05T18:01:14.935" idx="59">
    <p:pos x="10" y="10"/>
    <p:text>laisser tomber la correspondences inter-category</p:text>
    <p:extLst>
      <p:ext uri="{C676402C-5697-4E1C-873F-D02D1690AC5C}">
        <p15:threadingInfo xmlns:p15="http://schemas.microsoft.com/office/powerpoint/2012/main" timeZoneBias="-120"/>
      </p:ext>
    </p:extLst>
  </p:cm>
  <p:cm authorId="1" dt="2018-09-05T18:01:48.673" idx="60">
    <p:pos x="10" y="146"/>
    <p:text>As long as we have a deformable shape and training samples, we can do it.</p:text>
    <p:extLst>
      <p:ext uri="{C676402C-5697-4E1C-873F-D02D1690AC5C}">
        <p15:threadingInfo xmlns:p15="http://schemas.microsoft.com/office/powerpoint/2012/main" timeZoneBias="-120">
          <p15:parentCm authorId="1" idx="59"/>
        </p15:threadingInfo>
      </p:ext>
    </p:extLst>
  </p:cm>
  <p:cm authorId="1" dt="2018-09-05T18:02:05.799" idx="61">
    <p:pos x="10" y="282"/>
    <p:text>What do we mean by deformable shape ?</p:text>
    <p:extLst>
      <p:ext uri="{C676402C-5697-4E1C-873F-D02D1690AC5C}">
        <p15:threadingInfo xmlns:p15="http://schemas.microsoft.com/office/powerpoint/2012/main" timeZoneBias="-120">
          <p15:parentCm authorId="1" idx="59"/>
        </p15:threadingInfo>
      </p:ext>
    </p:extLst>
  </p:cm>
  <p:cm authorId="1" dt="2018-09-05T18:02:31.776" idx="62">
    <p:pos x="10" y="418"/>
    <p:text>A category spawned by a template</p:text>
    <p:extLst>
      <p:ext uri="{C676402C-5697-4E1C-873F-D02D1690AC5C}">
        <p15:threadingInfo xmlns:p15="http://schemas.microsoft.com/office/powerpoint/2012/main" timeZoneBias="-120">
          <p15:parentCm authorId="1" idx="59"/>
        </p15:threadingInfo>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1" dt="2018-09-05T17:41:16.854" idx="38">
    <p:pos x="10" y="10"/>
    <p:text>Not sure I keep them</p:text>
    <p:extLst>
      <p:ext uri="{C676402C-5697-4E1C-873F-D02D1690AC5C}">
        <p15:threadingInfo xmlns:p15="http://schemas.microsoft.com/office/powerpoint/2012/main" timeZoneBias="-12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1" dt="2018-09-06T17:34:00.952" idx="123">
    <p:pos x="10" y="10"/>
    <p:text>We designed a method to parametrized deformable shapes. It relied on the possibility of finding a good template. What happen beyond such cases, where no template make sense ? What is a template chair ? </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9-05T17:25:18.571" idx="28">
    <p:pos x="10" y="10"/>
    <p:text>What happens when the object is not rigid ? For example, in the case of an articulated object such as a robot.</p:text>
    <p:extLst>
      <p:ext uri="{C676402C-5697-4E1C-873F-D02D1690AC5C}">
        <p15:threadingInfo xmlns:p15="http://schemas.microsoft.com/office/powerpoint/2012/main" timeZoneBias="-120"/>
      </p:ext>
    </p:extLst>
  </p:cm>
  <p:cm authorId="1" dt="2018-09-05T17:26:10.617" idx="29">
    <p:pos x="10" y="146"/>
    <p:text>There are additional intrinsic parameters on the object that we also have to estimate.</p:text>
    <p:extLst>
      <p:ext uri="{C676402C-5697-4E1C-873F-D02D1690AC5C}">
        <p15:threadingInfo xmlns:p15="http://schemas.microsoft.com/office/powerpoint/2012/main" timeZoneBias="-120">
          <p15:parentCm authorId="1" idx="28"/>
        </p15:threadingInfo>
      </p:ext>
    </p:extLst>
  </p:cm>
  <p:cm authorId="1" dt="2018-09-05T17:27:06.916" idx="30">
    <p:pos x="10" y="282"/>
    <p:text>In this case, it is easy to design a parametrization with N degree of freedom., when each parameters encodes the angle at a given joint.</p:text>
    <p:extLst>
      <p:ext uri="{C676402C-5697-4E1C-873F-D02D1690AC5C}">
        <p15:threadingInfo xmlns:p15="http://schemas.microsoft.com/office/powerpoint/2012/main" timeZoneBias="-120">
          <p15:parentCm authorId="1" idx="28"/>
        </p15:threadingInfo>
      </p:ext>
    </p:extLst>
  </p:cm>
  <p:cm authorId="1" dt="2018-09-06T16:21:57.704" idx="73">
    <p:pos x="10" y="418"/>
    <p:text>The problem of pose estimation is now to estimate those parameters, as well as rotation/translation.</p:text>
    <p:extLst>
      <p:ext uri="{C676402C-5697-4E1C-873F-D02D1690AC5C}">
        <p15:threadingInfo xmlns:p15="http://schemas.microsoft.com/office/powerpoint/2012/main" timeZoneBias="-120">
          <p15:parentCm authorId="1" idx="28"/>
        </p15:threadingInfo>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1" dt="2018-07-21T18:47:40.061" idx="9">
    <p:pos x="19" y="-283"/>
    <p:text>We observed that and build on this work by adding in the decoder architecture the prior that all points should belong to a surface. The simplest way to make sure we generate a surface is to deform one. To achieve this, we will learn a function that implicitly deform a surface, in a very simple way.
In addition to the latent shape representation, our MLP takes as input the coordinates of a single 2D point sampled from a 2D patch in R2, and outputs the 3D coordinates of a single point. And we’re mostly done.
Because, an MLP is a continuous function, it transforms the continuous input domain into another continuous domain, a deformed surface, while preserving manyfold properties.
Indeed, as we  repeat NEXT 16- 85 (more points appear) this process for other 2D points in the patch, and all the generated 3D points belong to a implicit surface.
Furthermore, if we define a connectivity between samples in the patch, such as a triangulation of the points,- it can naturally be propagated to the 3D generated points and aligns with the generated surface.This type of decoder generates a mesh without further post processing. 
Interestingly, at inference time, by sampling the 2D patch more or less densely, we can generate as many points as we want.
However, with this approach reconstructing objects with complex topology such as me is hard with a single deformed patch. 
</p:text>
    <p:extLst>
      <p:ext uri="{C676402C-5697-4E1C-873F-D02D1690AC5C}">
        <p15:threadingInfo xmlns:p15="http://schemas.microsoft.com/office/powerpoint/2012/main" timeZoneBias="-120"/>
      </p:ext>
    </p:extLst>
  </p:cm>
  <p:cm authorId="1" dt="2018-09-05T18:05:08.779" idx="64">
    <p:pos x="19" y="-147"/>
    <p:text>link avec slide d'avant. It's hard to cover a complicated shape with only one sheet of paper. You'd need to learn a complex parameterization.</p:text>
    <p:extLst>
      <p:ext uri="{C676402C-5697-4E1C-873F-D02D1690AC5C}">
        <p15:threadingInfo xmlns:p15="http://schemas.microsoft.com/office/powerpoint/2012/main" timeZoneBias="-120">
          <p15:parentCm authorId="1" idx="9"/>
        </p15:threadingInfo>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1" dt="2018-07-21T18:47:32.242" idx="8">
    <p:pos x="1" y="-311"/>
    <p:text>To solve this issue, instead of learning a single deformation, we learn K deformations
</p:text>
    <p:extLst>
      <p:ext uri="{C676402C-5697-4E1C-873F-D02D1690AC5C}">
        <p15:threadingInfo xmlns:p15="http://schemas.microsoft.com/office/powerpoint/2012/main" timeZoneBias="-120"/>
      </p:ext>
    </p:extLst>
  </p:cm>
  <p:cm authorId="1" dt="2018-09-05T18:05:36.064" idx="65">
    <p:pos x="1" y="-175"/>
    <p:text>To make things easier, we use K sheets of paper.</p:text>
    <p:extLst>
      <p:ext uri="{C676402C-5697-4E1C-873F-D02D1690AC5C}">
        <p15:threadingInfo xmlns:p15="http://schemas.microsoft.com/office/powerpoint/2012/main" timeZoneBias="-120">
          <p15:parentCm authorId="1" idx="8"/>
        </p15:threadingInfo>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1" dt="2018-07-21T18:47:24.329" idx="7">
    <p:pos x="1" y="-245"/>
    <p:text>to cover the generated object. 
</p:text>
    <p:extLst>
      <p:ext uri="{C676402C-5697-4E1C-873F-D02D1690AC5C}">
        <p15:threadingInfo xmlns:p15="http://schemas.microsoft.com/office/powerpoint/2012/main" timeZoneBias="-12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1" dt="2018-07-21T18:47:12.076" idx="6">
    <p:pos x="10" y="-320"/>
    <p:text>And this works much better in practice.
This actually goes back to the topological definition of a surface, as being everywhere similar to a 2D patch (homeomorphic to R2). We show in the paper that in fact the representation we learn is similar to an atlas. This is our final setup. 
We show that this simple representation leads to better shape generation, improved generalization and several free applications.</p:text>
    <p:extLst>
      <p:ext uri="{C676402C-5697-4E1C-873F-D02D1690AC5C}">
        <p15:threadingInfo xmlns:p15="http://schemas.microsoft.com/office/powerpoint/2012/main" timeZoneBias="-12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1" dt="2018-07-21T18:46:50.598" idx="5">
    <p:pos x="344" y="-364"/>
    <p:text>such as single view reconstruction here.
From an single image, from left to right, we compare with voxels, octrees and point cloud methods. Our results, on the right, outputs a surface representation. In the paper, we show many quantitative comparisons as well as experiments on surface reconstruction given an input 3D point cloud.
</p:text>
    <p:extLst>
      <p:ext uri="{C676402C-5697-4E1C-873F-D02D1690AC5C}">
        <p15:threadingInfo xmlns:p15="http://schemas.microsoft.com/office/powerpoint/2012/main" timeZoneBias="-120"/>
      </p:ext>
    </p:extLst>
  </p:cm>
  <p:cm authorId="1" dt="2018-09-05T18:08:25.087" idx="66">
    <p:pos x="344" y="-228"/>
    <p:text>How do we evaluate our learned parameterization ? The first thing is to see if our auto encoder correctly reconstruct the input. (ne pas parler de SVR) colonne 1 par 1</p:text>
    <p:extLst>
      <p:ext uri="{C676402C-5697-4E1C-873F-D02D1690AC5C}">
        <p15:threadingInfo xmlns:p15="http://schemas.microsoft.com/office/powerpoint/2012/main" timeZoneBias="-120">
          <p15:parentCm authorId="1" idx="5"/>
        </p15:threadingInfo>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1" dt="2018-07-21T18:46:41.892" idx="3">
    <p:pos x="-9" y="-330"/>
    <p:text>Obtaining an Atlas is also useful for many applications.
For example, atlases are natural texture coordinates, and can be optimized by existing methods to apply new textures on 3D objects.</p:text>
    <p:extLst>
      <p:ext uri="{C676402C-5697-4E1C-873F-D02D1690AC5C}">
        <p15:threadingInfo xmlns:p15="http://schemas.microsoft.com/office/powerpoint/2012/main" timeZoneBias="-120"/>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1" dt="2018-07-21T18:49:02.039" idx="19">
    <p:pos x="10" y="-340"/>
    <p:text>I am Thibault Groueix and I am presenting AtlasNet, a paper on 3D shape generation using a Papier Macher approach. It is joint work between Adobe Research, with Vova Kim, Mathew Fisher and Bryan Russel and the IMAGINE TEAM to which my PhD advisor Mathew Aubry, and I belong. 
</p:text>
    <p:extLst>
      <p:ext uri="{C676402C-5697-4E1C-873F-D02D1690AC5C}">
        <p15:threadingInfo xmlns:p15="http://schemas.microsoft.com/office/powerpoint/2012/main" timeZoneBias="-120"/>
      </p:ext>
    </p:extLst>
  </p:cm>
  <p:cm authorId="1" dt="2018-09-05T17:40:52.219" idx="36">
    <p:pos x="10" y="-204"/>
    <p:text>delte</p:text>
    <p:extLst>
      <p:ext uri="{C676402C-5697-4E1C-873F-D02D1690AC5C}">
        <p15:threadingInfo xmlns:p15="http://schemas.microsoft.com/office/powerpoint/2012/main" timeZoneBias="-120">
          <p15:parentCm authorId="1" idx="19"/>
        </p15:threadingInfo>
      </p:ext>
    </p:extLst>
  </p:cm>
</p:cmLst>
</file>

<file path=ppt/comments/comment37.xml><?xml version="1.0" encoding="utf-8"?>
<p:cmLst xmlns:a="http://schemas.openxmlformats.org/drawingml/2006/main" xmlns:r="http://schemas.openxmlformats.org/officeDocument/2006/relationships" xmlns:p="http://schemas.openxmlformats.org/presentationml/2006/main">
  <p:cm authorId="1" dt="2018-07-21T18:46:14.607" idx="1">
    <p:pos x="10" y="-330"/>
    <p:text>The code is available. Thank you for your attention and come visit us !!</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9-05T17:27:08.361" idx="31">
    <p:pos x="10" y="10"/>
    <p:text>A broader class of shapes are deformable object such as humans. Humans can have different poses, similar to a robot but much harder to parameterized. Humans have additional intrinsic parameters to encode the shape (height, size...) -Pose estimation is not well define anymore in this context because there are no more natural parameterization. - &gt; We have to learn it.</p:text>
    <p:extLst>
      <p:ext uri="{C676402C-5697-4E1C-873F-D02D1690AC5C}">
        <p15:threadingInfo xmlns:p15="http://schemas.microsoft.com/office/powerpoint/2012/main" timeZoneBias="-120"/>
      </p:ext>
    </p:extLst>
  </p:cm>
  <p:cm authorId="1" dt="2018-09-06T12:06:39.239" idx="72">
    <p:pos x="10" y="146"/>
    <p:text/>
    <p:extLst>
      <p:ext uri="{C676402C-5697-4E1C-873F-D02D1690AC5C}">
        <p15:threadingInfo xmlns:p15="http://schemas.microsoft.com/office/powerpoint/2012/main" timeZoneBias="-120">
          <p15:parentCm authorId="1" idx="31"/>
        </p15:threadingInfo>
      </p:ext>
    </p:extLst>
  </p:cm>
  <p:cm authorId="1" dt="2018-09-05T17:28:03.639" idx="32">
    <p:pos x="146" y="146"/>
    <p:text>To define the pose of a deformable object, we first need to define a parametrization of this object, then given a parametrization, we want to design a method to estimate the parameters. It's the objective of this talk.</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9-05T17:41:23.574" idx="39">
    <p:pos x="10" y="10"/>
    <p:text/>
    <p:extLst>
      <p:ext uri="{C676402C-5697-4E1C-873F-D02D1690AC5C}">
        <p15:threadingInfo xmlns:p15="http://schemas.microsoft.com/office/powerpoint/2012/main" timeZoneBias="-120"/>
      </p:ext>
    </p:extLst>
  </p:cm>
  <p:cm authorId="1" dt="2018-09-05T17:41:47.393" idx="40">
    <p:pos x="146" y="146"/>
    <p:text>To learn a parameterization, we are going to use a structure of type autoencoder. </p:text>
    <p:extLst>
      <p:ext uri="{C676402C-5697-4E1C-873F-D02D1690AC5C}">
        <p15:threadingInfo xmlns:p15="http://schemas.microsoft.com/office/powerpoint/2012/main" timeZoneBias="-120"/>
      </p:ext>
    </p:extLst>
  </p:cm>
  <p:cm authorId="1" dt="2018-09-05T17:42:28.366" idx="41">
    <p:pos x="146" y="282"/>
    <p:text>input : point cloud S (list of 3D points), encoder in a set of parameters Epsilon (S).</p:text>
    <p:extLst>
      <p:ext uri="{C676402C-5697-4E1C-873F-D02D1690AC5C}">
        <p15:threadingInfo xmlns:p15="http://schemas.microsoft.com/office/powerpoint/2012/main" timeZoneBias="-120">
          <p15:parentCm authorId="1" idx="40"/>
        </p15:threadingInfo>
      </p:ext>
    </p:extLst>
  </p:cm>
  <p:cm authorId="1" dt="2018-09-06T16:27:47.276" idx="77">
    <p:pos x="146" y="418"/>
    <p:text>Epsilon(S) is decoded to reconstruct the input pointcloud.</p:text>
    <p:extLst>
      <p:ext uri="{C676402C-5697-4E1C-873F-D02D1690AC5C}">
        <p15:threadingInfo xmlns:p15="http://schemas.microsoft.com/office/powerpoint/2012/main" timeZoneBias="-120">
          <p15:parentCm authorId="1" idx="40"/>
        </p15:threadingInfo>
      </p:ext>
    </p:extLst>
  </p:cm>
  <p:cm authorId="1" dt="2018-09-06T16:30:26.468" idx="78">
    <p:pos x="146" y="554"/>
    <p:text>We leverage the prior on deformable shapes that you can find a template, and arguy that it will be easier to learn a deformation on the template guided by the parameters rather than reconstruct a human from scratch.</p:text>
    <p:extLst>
      <p:ext uri="{C676402C-5697-4E1C-873F-D02D1690AC5C}">
        <p15:threadingInfo xmlns:p15="http://schemas.microsoft.com/office/powerpoint/2012/main" timeZoneBias="-120">
          <p15:parentCm authorId="1" idx="40"/>
        </p15:threadingInfo>
      </p:ext>
    </p:extLst>
  </p:cm>
  <p:cm authorId="1" dt="2018-09-06T16:27:23.271" idx="74">
    <p:pos x="282" y="282"/>
    <p:text>The parameterization is the parameters epsilon(S) and the template shape. By learning the decoder, we're learning the parametrization.</p:text>
    <p:extLst>
      <p:ext uri="{C676402C-5697-4E1C-873F-D02D1690AC5C}">
        <p15:threadingInfo xmlns:p15="http://schemas.microsoft.com/office/powerpoint/2012/main" timeZoneBias="-120"/>
      </p:ext>
    </p:extLst>
  </p:cm>
  <p:cm authorId="1" dt="2018-09-06T16:27:39.556" idx="76">
    <p:pos x="282" y="418"/>
    <p:text>At test time, we can estimate the parameters associated to this parametrization using the encoder.</p:text>
    <p:extLst>
      <p:ext uri="{C676402C-5697-4E1C-873F-D02D1690AC5C}">
        <p15:threadingInfo xmlns:p15="http://schemas.microsoft.com/office/powerpoint/2012/main" timeZoneBias="-120">
          <p15:parentCm authorId="1" idx="74"/>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09-06T16:31:54.980" idx="79">
    <p:pos x="10" y="10"/>
    <p:text>The input is a list of 3D points. The key aspect of designing an encoder is to make sure it is invariant to a permutation of the input points</p:text>
    <p:extLst>
      <p:ext uri="{C676402C-5697-4E1C-873F-D02D1690AC5C}">
        <p15:threadingInfo xmlns:p15="http://schemas.microsoft.com/office/powerpoint/2012/main" timeZoneBias="-120"/>
      </p:ext>
    </p:extLst>
  </p:cm>
  <p:cm authorId="1" dt="2018-09-06T16:35:24.430" idx="80">
    <p:pos x="10" y="146"/>
    <p:text>A simple and well-performing way to achieve this, introduced by PointNet, is to first each point independently to a higher dimensional space with an MLP, then apply any symmetric function on the points, such as a maxpooling, and further encode the resulting feature vector with an MLP in the parameter Epsilon of S</p:text>
    <p:extLst>
      <p:ext uri="{C676402C-5697-4E1C-873F-D02D1690AC5C}">
        <p15:threadingInfo xmlns:p15="http://schemas.microsoft.com/office/powerpoint/2012/main" timeZoneBias="-120">
          <p15:parentCm authorId="1" idx="79"/>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09-05T17:37:46.589" idx="35">
    <p:pos x="10" y="10"/>
    <p:text>expliquer encoder puis decoder</p:text>
    <p:extLst>
      <p:ext uri="{C676402C-5697-4E1C-873F-D02D1690AC5C}">
        <p15:threadingInfo xmlns:p15="http://schemas.microsoft.com/office/powerpoint/2012/main" timeZoneBias="-120"/>
      </p:ext>
    </p:extLst>
  </p:cm>
  <p:cm authorId="1" dt="2018-09-05T17:48:26.013" idx="47">
    <p:pos x="10" y="146"/>
    <p:text>Dire les notation a l'oral</p:text>
    <p:extLst>
      <p:ext uri="{C676402C-5697-4E1C-873F-D02D1690AC5C}">
        <p15:threadingInfo xmlns:p15="http://schemas.microsoft.com/office/powerpoint/2012/main" timeZoneBias="-120">
          <p15:parentCm authorId="1" idx="35"/>
        </p15:threadingInfo>
      </p:ext>
    </p:extLst>
  </p:cm>
  <p:cm authorId="1" dt="2018-09-05T17:54:37.810" idx="51">
    <p:pos x="10" y="282"/>
    <p:text>In red is what is trained.</p:text>
    <p:extLst>
      <p:ext uri="{C676402C-5697-4E1C-873F-D02D1690AC5C}">
        <p15:threadingInfo xmlns:p15="http://schemas.microsoft.com/office/powerpoint/2012/main" timeZoneBias="-120">
          <p15:parentCm authorId="1" idx="35"/>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8-09-05T17:37:46.589" idx="35">
    <p:pos x="10" y="10"/>
    <p:text>expliquer encoder puis decoder</p:text>
    <p:extLst>
      <p:ext uri="{C676402C-5697-4E1C-873F-D02D1690AC5C}">
        <p15:threadingInfo xmlns:p15="http://schemas.microsoft.com/office/powerpoint/2012/main" timeZoneBias="-120"/>
      </p:ext>
    </p:extLst>
  </p:cm>
  <p:cm authorId="1" dt="2018-09-05T17:48:26.013" idx="47">
    <p:pos x="10" y="146"/>
    <p:text>Dire les notation a l'oral</p:text>
    <p:extLst>
      <p:ext uri="{C676402C-5697-4E1C-873F-D02D1690AC5C}">
        <p15:threadingInfo xmlns:p15="http://schemas.microsoft.com/office/powerpoint/2012/main" timeZoneBias="-120">
          <p15:parentCm authorId="1" idx="35"/>
        </p15:threadingInfo>
      </p:ext>
    </p:extLst>
  </p:cm>
  <p:cm authorId="1" dt="2018-09-05T17:54:37.810" idx="51">
    <p:pos x="10" y="282"/>
    <p:text>In red is what is trained.</p:text>
    <p:extLst>
      <p:ext uri="{C676402C-5697-4E1C-873F-D02D1690AC5C}">
        <p15:threadingInfo xmlns:p15="http://schemas.microsoft.com/office/powerpoint/2012/main" timeZoneBias="-120">
          <p15:parentCm authorId="1" idx="35"/>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8-09-06T16:38:22.293" idx="81">
    <p:pos x="10" y="10"/>
    <p:text>Let's take it from the decoder. The decoder encodes input shape S into a set of parameters Epsilon (S), from which we aim at recontructing S, by deforming the template.</p:text>
    <p:extLst>
      <p:ext uri="{C676402C-5697-4E1C-873F-D02D1690AC5C}">
        <p15:threadingInfo xmlns:p15="http://schemas.microsoft.com/office/powerpoint/2012/main" timeZoneBias="-120"/>
      </p:ext>
    </p:extLst>
  </p:cm>
  <p:cm authorId="1" dt="2018-09-06T16:39:12.286" idx="82">
    <p:pos x="146" y="146"/>
    <p:text>To achieve this, the decoder works at the point level. A point p is sampled from the template and concatenated with the parameters</p:text>
    <p:extLst>
      <p:ext uri="{C676402C-5697-4E1C-873F-D02D1690AC5C}">
        <p15:threadingInfo xmlns:p15="http://schemas.microsoft.com/office/powerpoint/2012/main" timeZoneBias="-120"/>
      </p:ext>
    </p:extLst>
  </p:cm>
  <p:cm authorId="1" dt="2018-09-06T16:39:53.323" idx="83">
    <p:pos x="282" y="282"/>
    <p:text>The resulting vector is fed the decoder, an simple MLP, which output a 3 dimensional vector : one point.</p:text>
    <p:extLst>
      <p:ext uri="{C676402C-5697-4E1C-873F-D02D1690AC5C}">
        <p15:threadingInfo xmlns:p15="http://schemas.microsoft.com/office/powerpoint/2012/main" timeZoneBias="-120"/>
      </p:ext>
    </p:extLst>
  </p:cm>
  <p:cm authorId="1" dt="2018-09-06T16:40:47.523" idx="84">
    <p:pos x="418" y="418"/>
    <p:text>We can repeat this process for other points from the template.</p:text>
    <p:extLst>
      <p:ext uri="{C676402C-5697-4E1C-873F-D02D1690AC5C}">
        <p15:threadingInfo xmlns:p15="http://schemas.microsoft.com/office/powerpoint/2012/main" timeZoneBias="-120"/>
      </p:ext>
    </p:extLst>
  </p:cm>
  <p:cm authorId="1" dt="2018-09-06T16:41:09.973" idx="85">
    <p:pos x="554" y="554"/>
    <p:text>As we do this for all the points in the template, we transform the template pointcloud in another pointcloud with the same number of points.</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9487B4-C856-1E45-BA66-84FF438D3CF1}" type="datetimeFigureOut">
              <a:rPr lang="fr-FR" smtClean="0"/>
              <a:t>11/09/2018</a:t>
            </a:fld>
            <a:endParaRP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endParaRP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4C39B-710E-6340-8737-CD0E63EB58C5}" type="slidenum">
              <a:rPr lang="fr-FR" smtClean="0"/>
              <a:t>‹N°›</a:t>
            </a:fld>
            <a:endParaRPr/>
          </a:p>
        </p:txBody>
      </p:sp>
    </p:spTree>
    <p:extLst>
      <p:ext uri="{BB962C8B-B14F-4D97-AF65-F5344CB8AC3E}">
        <p14:creationId xmlns:p14="http://schemas.microsoft.com/office/powerpoint/2010/main" val="4127199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BEST VIEWED IN PRESENTER MODE.</a:t>
            </a:r>
            <a:endParaRPr dirty="0"/>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1</a:t>
            </a:fld>
            <a:endParaRPr lang="fr-FR" dirty="0"/>
          </a:p>
        </p:txBody>
      </p:sp>
    </p:spTree>
    <p:extLst>
      <p:ext uri="{BB962C8B-B14F-4D97-AF65-F5344CB8AC3E}">
        <p14:creationId xmlns:p14="http://schemas.microsoft.com/office/powerpoint/2010/main" val="841094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If you missed how the encoder and the decoder works, that’s fine, we’re now going to see how we can train this structure. How do make sure that reconstructed pointcloud matches the input pointcloud ?</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12</a:t>
            </a:fld>
            <a:endParaRPr lang="fr-FR"/>
          </a:p>
        </p:txBody>
      </p:sp>
    </p:spTree>
    <p:extLst>
      <p:ext uri="{BB962C8B-B14F-4D97-AF65-F5344CB8AC3E}">
        <p14:creationId xmlns:p14="http://schemas.microsoft.com/office/powerpoint/2010/main" val="449073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endParaRPr lang="en-US" sz="1200" b="0" i="0" u="none" strike="noStrike" cap="none" noProof="0" dirty="0">
              <a:solidFill>
                <a:schemeClr val="dk1"/>
              </a:solidFill>
              <a:effectLst/>
              <a:latin typeface="+mn-lt"/>
              <a:ea typeface="Calibri"/>
              <a:cs typeface="Calibri"/>
              <a:sym typeface="Calibri"/>
            </a:endParaRPr>
          </a:p>
          <a:p>
            <a:pPr rtl="0"/>
            <a:r>
              <a:rPr lang="en-US" sz="1200" b="0" i="0" u="none" strike="noStrike" cap="none" noProof="0" dirty="0">
                <a:solidFill>
                  <a:schemeClr val="dk1"/>
                </a:solidFill>
                <a:effectLst/>
                <a:latin typeface="+mn-lt"/>
                <a:ea typeface="Calibri"/>
                <a:cs typeface="Calibri"/>
                <a:sym typeface="Calibri"/>
              </a:rPr>
              <a:t>What we know is that every point p on the template is mapped to a point q in the generated pointcloud.</a:t>
            </a:r>
          </a:p>
          <a:p>
            <a:pPr rtl="0"/>
            <a:endParaRPr lang="en-US" sz="1200" b="0" i="0" u="none" strike="noStrike" cap="none" noProof="0" dirty="0">
              <a:solidFill>
                <a:schemeClr val="dk1"/>
              </a:solidFill>
              <a:effectLst/>
              <a:latin typeface="+mn-lt"/>
              <a:ea typeface="Calibri"/>
              <a:cs typeface="Calibri"/>
              <a:sym typeface="Calibri"/>
            </a:endParaRPr>
          </a:p>
          <a:p>
            <a:pPr rtl="0"/>
            <a:r>
              <a:rPr lang="en-US" sz="1200" b="0" i="0" u="none" strike="noStrike" cap="none" noProof="0" dirty="0">
                <a:solidFill>
                  <a:schemeClr val="dk1"/>
                </a:solidFill>
                <a:effectLst/>
                <a:latin typeface="+mn-lt"/>
                <a:ea typeface="Calibri"/>
                <a:cs typeface="Calibri"/>
                <a:sym typeface="Calibri"/>
              </a:rPr>
              <a:t>What we want is that q is on S, and is specifically on the shoulder.</a:t>
            </a:r>
          </a:p>
          <a:p>
            <a:pPr rtl="0"/>
            <a:endParaRPr lang="en-US" sz="1200" b="0" i="0" u="none" strike="noStrike" cap="none" noProof="0" dirty="0">
              <a:solidFill>
                <a:schemeClr val="dk1"/>
              </a:solidFill>
              <a:effectLst/>
              <a:latin typeface="+mn-lt"/>
              <a:ea typeface="Calibri"/>
              <a:cs typeface="Calibri"/>
              <a:sym typeface="Calibri"/>
            </a:endParaRPr>
          </a:p>
          <a:p>
            <a:pPr rtl="0"/>
            <a:r>
              <a:rPr lang="en-US" sz="1200" b="0" i="0" u="none" strike="noStrike" cap="none" noProof="0" dirty="0">
                <a:solidFill>
                  <a:schemeClr val="dk1"/>
                </a:solidFill>
                <a:effectLst/>
                <a:latin typeface="+mn-lt"/>
                <a:ea typeface="Calibri"/>
                <a:cs typeface="Calibri"/>
                <a:sym typeface="Calibri"/>
              </a:rPr>
              <a:t>Hence what we need to make this connection is the last arrow. we need correspondence annotations in the dataset between every shape and the template. That is to say, we need to know for every point of every training example, where it maps on the template.</a:t>
            </a:r>
          </a:p>
          <a:p>
            <a:pPr rtl="0"/>
            <a:endParaRPr lang="en-US" sz="1200" b="0" i="0" u="none" strike="noStrike" cap="none" noProof="0"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As we know this, we can make sure that a point going through our decoder is generated in the right place, and this for every point. In practice, we penalize the Euclidean distance between a generated point, and the place where it should have been generated according to the correspondence supervision.  It is nothing more than an L2 distance between the generated list of points and the input points.</a:t>
            </a:r>
          </a:p>
          <a:p>
            <a:endParaRPr lang="en-US" noProof="0" dirty="0"/>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13</a:t>
            </a:fld>
            <a:endParaRPr lang="fr-FR"/>
          </a:p>
        </p:txBody>
      </p:sp>
    </p:spTree>
    <p:extLst>
      <p:ext uri="{BB962C8B-B14F-4D97-AF65-F5344CB8AC3E}">
        <p14:creationId xmlns:p14="http://schemas.microsoft.com/office/powerpoint/2010/main" val="1857512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err="1"/>
              <a:t>Unfortunatly</a:t>
            </a:r>
            <a:r>
              <a:rPr lang="en-US" noProof="0" dirty="0"/>
              <a:t> we made a big assumption, that we could gather a dataset of 3D shapes with correspondence annotations. </a:t>
            </a:r>
          </a:p>
          <a:p>
            <a:r>
              <a:rPr lang="en-US" noProof="0" dirty="0"/>
              <a:t>1000 3D shape with 10 000 points makes About 10 millions annotations. </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14</a:t>
            </a:fld>
            <a:endParaRPr lang="fr-FR"/>
          </a:p>
        </p:txBody>
      </p:sp>
    </p:spTree>
    <p:extLst>
      <p:ext uri="{BB962C8B-B14F-4D97-AF65-F5344CB8AC3E}">
        <p14:creationId xmlns:p14="http://schemas.microsoft.com/office/powerpoint/2010/main" val="137939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sz="1200" b="0" i="0" u="none" strike="noStrike" cap="none">
                <a:solidFill>
                  <a:schemeClr val="dk1"/>
                </a:solidFill>
                <a:effectLst/>
                <a:latin typeface="+mn-lt"/>
                <a:ea typeface="Calibri"/>
                <a:cs typeface="Calibri"/>
                <a:sym typeface="Calibri"/>
              </a:rPr>
              <a:t>If we loose supervision, we loose the mapping between the template and the training example, and we can't map the generated points with the input points anymore.</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15</a:t>
            </a:fld>
            <a:endParaRPr lang="fr-FR"/>
          </a:p>
        </p:txBody>
      </p:sp>
    </p:spTree>
    <p:extLst>
      <p:ext uri="{BB962C8B-B14F-4D97-AF65-F5344CB8AC3E}">
        <p14:creationId xmlns:p14="http://schemas.microsoft.com/office/powerpoint/2010/main" val="3162927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sz="1200" b="0" i="0" u="none" strike="noStrike" cap="none" dirty="0">
                <a:solidFill>
                  <a:schemeClr val="dk1"/>
                </a:solidFill>
                <a:effectLst/>
                <a:latin typeface="+mn-lt"/>
                <a:ea typeface="Calibri"/>
                <a:cs typeface="Calibri"/>
                <a:sym typeface="Calibri"/>
              </a:rPr>
              <a:t>We'll solve this in two steps, because in fact we want two things.</a:t>
            </a:r>
          </a:p>
          <a:p>
            <a:pPr rtl="0"/>
            <a:r>
              <a:rPr lang="en-GB" sz="1200" b="0" i="0" u="none" strike="noStrike" cap="none" dirty="0">
                <a:solidFill>
                  <a:schemeClr val="dk1"/>
                </a:solidFill>
                <a:effectLst/>
                <a:latin typeface="+mn-lt"/>
                <a:ea typeface="Calibri"/>
                <a:cs typeface="Calibri"/>
                <a:sym typeface="Calibri"/>
              </a:rPr>
              <a:t> First we'll make sure that the set of generated points maps the input and worry about the semantics later.</a:t>
            </a:r>
          </a:p>
          <a:p>
            <a:pPr rtl="0"/>
            <a:r>
              <a:rPr lang="en-GB" sz="1200" b="0" i="0" u="none" strike="noStrike" cap="none" dirty="0">
                <a:solidFill>
                  <a:schemeClr val="dk1"/>
                </a:solidFill>
                <a:effectLst/>
                <a:latin typeface="+mn-lt"/>
                <a:ea typeface="Calibri"/>
                <a:cs typeface="Calibri"/>
                <a:sym typeface="Calibri"/>
              </a:rPr>
              <a:t>We use the chamfer-distance, a nearest- </a:t>
            </a:r>
            <a:r>
              <a:rPr lang="en-GB" sz="1200" b="0" i="0" u="none" strike="noStrike" cap="none" dirty="0" err="1">
                <a:solidFill>
                  <a:schemeClr val="dk1"/>
                </a:solidFill>
                <a:effectLst/>
                <a:latin typeface="+mn-lt"/>
                <a:ea typeface="Calibri"/>
                <a:cs typeface="Calibri"/>
                <a:sym typeface="Calibri"/>
              </a:rPr>
              <a:t>neighbors</a:t>
            </a:r>
            <a:r>
              <a:rPr lang="en-GB" sz="1200" b="0" i="0" u="none" strike="noStrike" cap="none" dirty="0">
                <a:solidFill>
                  <a:schemeClr val="dk1"/>
                </a:solidFill>
                <a:effectLst/>
                <a:latin typeface="+mn-lt"/>
                <a:ea typeface="Calibri"/>
                <a:cs typeface="Calibri"/>
                <a:sym typeface="Calibri"/>
              </a:rPr>
              <a:t> loss to get an approximate mapping and replace the l2 loss.</a:t>
            </a:r>
          </a:p>
          <a:p>
            <a:pPr rtl="0"/>
            <a:r>
              <a:rPr lang="en-GB" sz="1200" b="0" i="0" u="none" strike="noStrike" cap="none" dirty="0">
                <a:solidFill>
                  <a:schemeClr val="dk1"/>
                </a:solidFill>
                <a:effectLst/>
                <a:latin typeface="+mn-lt"/>
                <a:ea typeface="Calibri"/>
                <a:cs typeface="Calibri"/>
                <a:sym typeface="Calibri"/>
              </a:rPr>
              <a:t>For every generated points, we find the closest GT point and attract it. And the reverse, for every GT point, we find the closest generated point and attract it. At the end of the optimisation, the generated </a:t>
            </a:r>
            <a:r>
              <a:rPr lang="en-GB" sz="1200" b="0" i="0" u="none" strike="noStrike" cap="none" dirty="0" err="1">
                <a:solidFill>
                  <a:schemeClr val="dk1"/>
                </a:solidFill>
                <a:effectLst/>
                <a:latin typeface="+mn-lt"/>
                <a:ea typeface="Calibri"/>
                <a:cs typeface="Calibri"/>
                <a:sym typeface="Calibri"/>
              </a:rPr>
              <a:t>pointcloud</a:t>
            </a:r>
            <a:r>
              <a:rPr lang="en-GB" sz="1200" b="0" i="0" u="none" strike="noStrike" cap="none" dirty="0">
                <a:solidFill>
                  <a:schemeClr val="dk1"/>
                </a:solidFill>
                <a:effectLst/>
                <a:latin typeface="+mn-lt"/>
                <a:ea typeface="Calibri"/>
                <a:cs typeface="Calibri"/>
                <a:sym typeface="Calibri"/>
              </a:rPr>
              <a:t> aligns with the GT point cloud. </a:t>
            </a:r>
          </a:p>
          <a:p>
            <a:pPr rtl="0"/>
            <a:endParaRPr lang="en-GB" sz="1200" b="0" i="0" u="none" strike="noStrike" cap="none" dirty="0">
              <a:solidFill>
                <a:schemeClr val="dk1"/>
              </a:solidFill>
              <a:effectLst/>
              <a:latin typeface="+mn-lt"/>
              <a:ea typeface="Calibri"/>
              <a:cs typeface="Calibri"/>
              <a:sym typeface="Calibri"/>
            </a:endParaRPr>
          </a:p>
          <a:p>
            <a:pPr rtl="0"/>
            <a:r>
              <a:rPr lang="en-GB" sz="1200" b="0" i="0" u="none" strike="noStrike" cap="none" dirty="0">
                <a:solidFill>
                  <a:schemeClr val="dk1"/>
                </a:solidFill>
                <a:effectLst/>
                <a:latin typeface="+mn-lt"/>
                <a:ea typeface="Calibri"/>
                <a:cs typeface="Calibri"/>
                <a:sym typeface="Calibri"/>
              </a:rPr>
              <a:t>But that only work at the scale of the </a:t>
            </a:r>
            <a:r>
              <a:rPr lang="en-GB" sz="1200" b="0" i="0" u="none" strike="noStrike" cap="none" dirty="0" err="1">
                <a:solidFill>
                  <a:schemeClr val="dk1"/>
                </a:solidFill>
                <a:effectLst/>
                <a:latin typeface="+mn-lt"/>
                <a:ea typeface="Calibri"/>
                <a:cs typeface="Calibri"/>
                <a:sym typeface="Calibri"/>
              </a:rPr>
              <a:t>pointcloud</a:t>
            </a:r>
            <a:r>
              <a:rPr lang="en-GB" sz="1200" b="0" i="0" u="none" strike="noStrike" cap="none" dirty="0">
                <a:solidFill>
                  <a:schemeClr val="dk1"/>
                </a:solidFill>
                <a:effectLst/>
                <a:latin typeface="+mn-lt"/>
                <a:ea typeface="Calibri"/>
                <a:cs typeface="Calibri"/>
                <a:sym typeface="Calibri"/>
              </a:rPr>
              <a:t>. If you zoom in at the point level, nothing prevent a point sampled on the shoulder of the template to be mapped to the toe of the reconstructed shape. The chamfer distance only enforces globally that the generated </a:t>
            </a:r>
            <a:r>
              <a:rPr lang="en-GB" sz="1200" b="0" i="0" u="none" strike="noStrike" cap="none" dirty="0" err="1">
                <a:solidFill>
                  <a:schemeClr val="dk1"/>
                </a:solidFill>
                <a:effectLst/>
                <a:latin typeface="+mn-lt"/>
                <a:ea typeface="Calibri"/>
                <a:cs typeface="Calibri"/>
                <a:sym typeface="Calibri"/>
              </a:rPr>
              <a:t>pointcloud</a:t>
            </a:r>
            <a:r>
              <a:rPr lang="en-GB" sz="1200" b="0" i="0" u="none" strike="noStrike" cap="none" dirty="0">
                <a:solidFill>
                  <a:schemeClr val="dk1"/>
                </a:solidFill>
                <a:effectLst/>
                <a:latin typeface="+mn-lt"/>
                <a:ea typeface="Calibri"/>
                <a:cs typeface="Calibri"/>
                <a:sym typeface="Calibri"/>
              </a:rPr>
              <a:t> is close to the input point cloud. We could hope that the easiest and most efficient  way to reconstruct the input would be by preserving the semantics, but in practice, we do observe good reconstruction with high distortion of the template, likely because of a bad local minimum.</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16</a:t>
            </a:fld>
            <a:endParaRPr lang="fr-FR"/>
          </a:p>
        </p:txBody>
      </p:sp>
    </p:spTree>
    <p:extLst>
      <p:ext uri="{BB962C8B-B14F-4D97-AF65-F5344CB8AC3E}">
        <p14:creationId xmlns:p14="http://schemas.microsoft.com/office/powerpoint/2010/main" val="3376261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sz="1200" b="0" i="0" u="none" strike="noStrike" cap="none" dirty="0">
                <a:solidFill>
                  <a:schemeClr val="dk1"/>
                </a:solidFill>
                <a:effectLst/>
                <a:latin typeface="+mn-lt"/>
                <a:ea typeface="Calibri"/>
                <a:cs typeface="Calibri"/>
                <a:sym typeface="Calibri"/>
              </a:rPr>
              <a:t>To make sure our parametrization maps a hand to a hand and a toe to a toe, and a shoulder to a shoulder we need additional regularization. </a:t>
            </a:r>
          </a:p>
          <a:p>
            <a:pPr rtl="0"/>
            <a:endParaRPr lang="en-GB" sz="1200" b="0" i="0" u="none" strike="noStrike" cap="none" dirty="0">
              <a:solidFill>
                <a:schemeClr val="dk1"/>
              </a:solidFill>
              <a:effectLst/>
              <a:latin typeface="+mn-lt"/>
              <a:ea typeface="Calibri"/>
              <a:cs typeface="Calibri"/>
              <a:sym typeface="Calibri"/>
            </a:endParaRPr>
          </a:p>
          <a:p>
            <a:pPr rtl="0"/>
            <a:r>
              <a:rPr lang="en-GB" sz="1200" b="0" i="0" u="none" strike="noStrike" cap="none" dirty="0">
                <a:solidFill>
                  <a:schemeClr val="dk1"/>
                </a:solidFill>
                <a:effectLst/>
                <a:latin typeface="+mn-lt"/>
                <a:ea typeface="Calibri"/>
                <a:cs typeface="Calibri"/>
                <a:sym typeface="Calibri"/>
              </a:rPr>
              <a:t>We have two regularization methods that complete one another.</a:t>
            </a:r>
          </a:p>
          <a:p>
            <a:pPr rtl="0"/>
            <a:endParaRPr lang="en-GB" sz="1200" b="0" i="0" u="none" strike="noStrike" cap="none" dirty="0">
              <a:solidFill>
                <a:schemeClr val="dk1"/>
              </a:solidFill>
              <a:effectLst/>
              <a:latin typeface="+mn-lt"/>
              <a:ea typeface="Calibri"/>
              <a:cs typeface="Calibri"/>
              <a:sym typeface="Calibri"/>
            </a:endParaRP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17</a:t>
            </a:fld>
            <a:endParaRPr lang="fr-FR"/>
          </a:p>
        </p:txBody>
      </p:sp>
    </p:spTree>
    <p:extLst>
      <p:ext uri="{BB962C8B-B14F-4D97-AF65-F5344CB8AC3E}">
        <p14:creationId xmlns:p14="http://schemas.microsoft.com/office/powerpoint/2010/main" val="536094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It relies on the connectivity of the template.</a:t>
            </a:r>
          </a:p>
          <a:p>
            <a:endParaRPr lang="en-US" noProof="0" dirty="0"/>
          </a:p>
          <a:p>
            <a:r>
              <a:rPr lang="en-US" noProof="0" dirty="0"/>
              <a:t>The basis idea is just to say that if two points are close in the template, they should remain close in the reconstruction. Hence we simply compute the ratio of the distance between two points of the template and their reconstruction.</a:t>
            </a:r>
          </a:p>
          <a:p>
            <a:endParaRPr lang="en-US" noProof="0" dirty="0"/>
          </a:p>
          <a:p>
            <a:r>
              <a:rPr lang="en-US" noProof="0" dirty="0"/>
              <a:t>Similarly, if a group of points form a curvy region such a the tip of a finger, their reconstruction should have the same curvature. This makes sure the tip of a finger can't map to a torso. The curvature is easily computed with the Laplacian matrix of the template, and we use it make sure it is preserved by the deformation.</a:t>
            </a:r>
          </a:p>
          <a:p>
            <a:endParaRPr lang="en-US" noProof="0" dirty="0"/>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18</a:t>
            </a:fld>
            <a:endParaRPr lang="fr-FR"/>
          </a:p>
        </p:txBody>
      </p:sp>
    </p:spTree>
    <p:extLst>
      <p:ext uri="{BB962C8B-B14F-4D97-AF65-F5344CB8AC3E}">
        <p14:creationId xmlns:p14="http://schemas.microsoft.com/office/powerpoint/2010/main" val="1723507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So all the ingredients are now in the soup, and we can look at some results. How well is this autoencoder architecture we designed performing ?</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19</a:t>
            </a:fld>
            <a:endParaRPr lang="fr-FR"/>
          </a:p>
        </p:txBody>
      </p:sp>
    </p:spTree>
    <p:extLst>
      <p:ext uri="{BB962C8B-B14F-4D97-AF65-F5344CB8AC3E}">
        <p14:creationId xmlns:p14="http://schemas.microsoft.com/office/powerpoint/2010/main" val="1021870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1st shape ok, good reconstruction.</a:t>
            </a:r>
          </a:p>
          <a:p>
            <a:r>
              <a:rPr lang="en-US" noProof="0" dirty="0"/>
              <a:t>2nd / 3rd shape Check out the skinny arms, the weird arms.</a:t>
            </a:r>
          </a:p>
          <a:p>
            <a:r>
              <a:rPr lang="en-US" noProof="0" dirty="0"/>
              <a:t>Given a parametrization (the decoder), the encoder gives a fair estimate of the parameters. Can we find better ones ?</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20</a:t>
            </a:fld>
            <a:endParaRPr lang="fr-FR"/>
          </a:p>
        </p:txBody>
      </p:sp>
    </p:spTree>
    <p:extLst>
      <p:ext uri="{BB962C8B-B14F-4D97-AF65-F5344CB8AC3E}">
        <p14:creationId xmlns:p14="http://schemas.microsoft.com/office/powerpoint/2010/main" val="1156404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At test time, To find better parameters, we do local optimization with gradient descent.</a:t>
            </a:r>
          </a:p>
          <a:p>
            <a:r>
              <a:rPr lang="en-US" noProof="0" dirty="0"/>
              <a:t>We explore the parameter space, by doing gradient descent on a variable x. We  initialize with epsilon (S), arguing that the estimate given by the encoder is a good start for finding better ones.</a:t>
            </a:r>
          </a:p>
          <a:p>
            <a:r>
              <a:rPr lang="en-US" noProof="0" dirty="0"/>
              <a:t>The weights of Decoder D are fixed.</a:t>
            </a:r>
          </a:p>
          <a:p>
            <a:r>
              <a:rPr lang="en-US" noProof="0" dirty="0"/>
              <a:t>The optimization is run for each pointcloud, independently.</a:t>
            </a:r>
          </a:p>
          <a:p>
            <a:endParaRPr lang="en-US" noProof="0" dirty="0"/>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21</a:t>
            </a:fld>
            <a:endParaRPr lang="fr-FR"/>
          </a:p>
        </p:txBody>
      </p:sp>
    </p:spTree>
    <p:extLst>
      <p:ext uri="{BB962C8B-B14F-4D97-AF65-F5344CB8AC3E}">
        <p14:creationId xmlns:p14="http://schemas.microsoft.com/office/powerpoint/2010/main" val="4081506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Imagine a rigid object, pose estimation with 6 degrees of freedom is well defined given a rigid object. It's the estimation of 3 parameters for translation, and 3 parameters for rotation.</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2</a:t>
            </a:fld>
            <a:endParaRPr lang="fr-FR"/>
          </a:p>
        </p:txBody>
      </p:sp>
    </p:spTree>
    <p:extLst>
      <p:ext uri="{BB962C8B-B14F-4D97-AF65-F5344CB8AC3E}">
        <p14:creationId xmlns:p14="http://schemas.microsoft.com/office/powerpoint/2010/main" val="260838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fontAlgn="base"/>
            <a:r>
              <a:rPr lang="en-US" sz="1200" b="0" i="0" u="none" strike="noStrike" kern="1200" noProof="0" dirty="0">
                <a:solidFill>
                  <a:schemeClr val="tx1"/>
                </a:solidFill>
                <a:effectLst/>
                <a:latin typeface="+mn-lt"/>
                <a:ea typeface="+mn-ea"/>
                <a:cs typeface="+mn-cs"/>
              </a:rPr>
              <a:t>What does this mean for our parametrization ? We said the we wanted to encourage a parametrization that respects the semantics, maps a hand to a hand and a foot to a foot.</a:t>
            </a:r>
            <a:r>
              <a:rPr lang="en-US" sz="1200" b="0" i="0" kern="1200" noProof="0" dirty="0">
                <a:solidFill>
                  <a:schemeClr val="tx1"/>
                </a:solidFill>
                <a:effectLst/>
                <a:latin typeface="+mn-lt"/>
                <a:ea typeface="+mn-ea"/>
                <a:cs typeface="+mn-cs"/>
              </a:rPr>
              <a:t>​</a:t>
            </a:r>
          </a:p>
          <a:p>
            <a:pPr rtl="0" fontAlgn="base"/>
            <a:r>
              <a:rPr lang="en-US" sz="1200" b="0" i="0" u="none" strike="noStrike" kern="1200" noProof="0" dirty="0">
                <a:solidFill>
                  <a:schemeClr val="tx1"/>
                </a:solidFill>
                <a:effectLst/>
                <a:latin typeface="+mn-lt"/>
                <a:ea typeface="+mn-ea"/>
                <a:cs typeface="+mn-cs"/>
              </a:rPr>
              <a:t>We enforce that during training. But as we optimize away from the initial parameters obtained by the encoder, don't we loose this nice properties ?</a:t>
            </a:r>
          </a:p>
          <a:p>
            <a:pPr rtl="0" fontAlgn="base"/>
            <a:r>
              <a:rPr lang="en-US" sz="1200" b="0" i="0" u="none" strike="noStrike" kern="1200" noProof="0" dirty="0">
                <a:solidFill>
                  <a:schemeClr val="tx1"/>
                </a:solidFill>
                <a:effectLst/>
                <a:latin typeface="+mn-lt"/>
                <a:ea typeface="+mn-ea"/>
                <a:cs typeface="+mn-cs"/>
              </a:rPr>
              <a:t> It is an open question which we only answered by intuition. As the decoder has been trained to respect the semantics during training, it shouldn't matter whether or not  the parameters comes from the encoder or not. If the decoder generalize well the property it has been trained to respect, it should respect the semantics for just any set of parameter.</a:t>
            </a:r>
          </a:p>
          <a:p>
            <a:pPr rtl="0" fontAlgn="base"/>
            <a:r>
              <a:rPr lang="en-US" sz="1200" b="0" i="0" u="none" strike="noStrike" kern="1200" noProof="0" dirty="0">
                <a:solidFill>
                  <a:schemeClr val="tx1"/>
                </a:solidFill>
                <a:effectLst/>
                <a:latin typeface="+mn-lt"/>
                <a:ea typeface="+mn-ea"/>
                <a:cs typeface="+mn-cs"/>
              </a:rPr>
              <a:t>So it is in fact a generalization issue.</a:t>
            </a:r>
            <a:endParaRPr lang="en-US" sz="1200" b="0" i="0" kern="1200" noProof="0" dirty="0">
              <a:solidFill>
                <a:schemeClr val="tx1"/>
              </a:solidFill>
              <a:effectLst/>
              <a:latin typeface="+mn-lt"/>
              <a:ea typeface="+mn-ea"/>
              <a:cs typeface="+mn-cs"/>
            </a:endParaRPr>
          </a:p>
          <a:p>
            <a:pPr rtl="0" fontAlgn="base"/>
            <a:r>
              <a:rPr lang="en-US" sz="1200" b="0" i="0" u="none" strike="noStrike" kern="1200" noProof="0" dirty="0">
                <a:solidFill>
                  <a:schemeClr val="tx1"/>
                </a:solidFill>
                <a:effectLst/>
                <a:latin typeface="+mn-lt"/>
                <a:ea typeface="+mn-ea"/>
                <a:cs typeface="+mn-cs"/>
              </a:rPr>
              <a:t>It is true that feeding completely random parameters to the decoder, we would break the semantic property, and probably not even reconstruct a human</a:t>
            </a:r>
          </a:p>
          <a:p>
            <a:pPr rtl="0" fontAlgn="base"/>
            <a:r>
              <a:rPr lang="en-US" sz="1200" b="0" i="0" u="none" strike="noStrike" kern="1200" noProof="0" dirty="0">
                <a:solidFill>
                  <a:schemeClr val="tx1"/>
                </a:solidFill>
                <a:effectLst/>
                <a:latin typeface="+mn-lt"/>
                <a:ea typeface="+mn-ea"/>
                <a:cs typeface="+mn-cs"/>
              </a:rPr>
              <a:t> But as we only do local exploration from a point which work, that is to say, we stay close to training data, it is likely that the decoder would respect our desired property</a:t>
            </a:r>
            <a:r>
              <a:rPr lang="en-US" sz="1200" b="0" i="0" kern="1200" noProof="0" dirty="0">
                <a:solidFill>
                  <a:schemeClr val="tx1"/>
                </a:solidFill>
                <a:effectLst/>
                <a:latin typeface="+mn-lt"/>
                <a:ea typeface="+mn-ea"/>
                <a:cs typeface="+mn-cs"/>
              </a:rPr>
              <a:t>​.</a:t>
            </a:r>
          </a:p>
          <a:p>
            <a:pPr rtl="0" fontAlgn="base"/>
            <a:endParaRPr lang="en-US" sz="1200" b="0" i="0" u="none" strike="noStrike" kern="1200" noProof="0" dirty="0">
              <a:solidFill>
                <a:schemeClr val="tx1"/>
              </a:solidFill>
              <a:effectLst/>
              <a:latin typeface="+mn-lt"/>
              <a:ea typeface="+mn-ea"/>
              <a:cs typeface="+mn-cs"/>
            </a:endParaRPr>
          </a:p>
          <a:p>
            <a:pPr rtl="0" fontAlgn="base"/>
            <a:r>
              <a:rPr lang="en-US" sz="1200" b="0" i="0" u="none" strike="noStrike" kern="1200" noProof="0" dirty="0">
                <a:solidFill>
                  <a:schemeClr val="tx1"/>
                </a:solidFill>
                <a:effectLst/>
                <a:latin typeface="+mn-lt"/>
                <a:ea typeface="+mn-ea"/>
                <a:cs typeface="+mn-cs"/>
              </a:rPr>
              <a:t>It is also a new view on auto encoders. When you train an auto encoder so that the decoder reconstruct the input with an added property or constraint. If what you care about is the quality of your reconstruction, you should always perform local exploration of the parameter space, and the decoder will keep following the property it has been trained for.</a:t>
            </a:r>
            <a:r>
              <a:rPr lang="en-US" sz="1200" b="0" i="0" kern="1200" noProof="0" dirty="0">
                <a:solidFill>
                  <a:schemeClr val="tx1"/>
                </a:solidFill>
                <a:effectLst/>
                <a:latin typeface="+mn-lt"/>
                <a:ea typeface="+mn-ea"/>
                <a:cs typeface="+mn-cs"/>
              </a:rPr>
              <a:t>​</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24</a:t>
            </a:fld>
            <a:endParaRPr lang="fr-FR"/>
          </a:p>
        </p:txBody>
      </p:sp>
    </p:spTree>
    <p:extLst>
      <p:ext uri="{BB962C8B-B14F-4D97-AF65-F5344CB8AC3E}">
        <p14:creationId xmlns:p14="http://schemas.microsoft.com/office/powerpoint/2010/main" val="974711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Let's evaluate our learned parametrization with a proxy task of finding correspondences between any two pointcloud.</a:t>
            </a:r>
          </a:p>
          <a:p>
            <a:r>
              <a:rPr lang="en-US" noProof="0" dirty="0"/>
              <a:t>The task is to map each point from the left shape, to a point from the right shape, and this, for a bunch of shapes.</a:t>
            </a:r>
          </a:p>
          <a:p>
            <a:r>
              <a:rPr lang="en-US" noProof="0" dirty="0"/>
              <a:t>To do this, we simple reconstruct them with our autoencoder, and then we have everything we need.</a:t>
            </a:r>
          </a:p>
          <a:p>
            <a:r>
              <a:rPr lang="en-US" noProof="0" dirty="0"/>
              <a:t>The two reconstruction are in correspondences because they come from the deformation of the same template. And we've trained our AE to consistently respect the semantics.</a:t>
            </a:r>
          </a:p>
          <a:p>
            <a:r>
              <a:rPr lang="en-US" noProof="0" dirty="0"/>
              <a:t>We can thus use nearest neighbor to map r to q, switch shape though the template, and map back q to r.</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25</a:t>
            </a:fld>
            <a:endParaRPr lang="fr-FR"/>
          </a:p>
        </p:txBody>
      </p:sp>
    </p:spTree>
    <p:extLst>
      <p:ext uri="{BB962C8B-B14F-4D97-AF65-F5344CB8AC3E}">
        <p14:creationId xmlns:p14="http://schemas.microsoft.com/office/powerpoint/2010/main" val="1155513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26</a:t>
            </a:fld>
            <a:endParaRPr lang="fr-FR"/>
          </a:p>
        </p:txBody>
      </p:sp>
    </p:spTree>
    <p:extLst>
      <p:ext uri="{BB962C8B-B14F-4D97-AF65-F5344CB8AC3E}">
        <p14:creationId xmlns:p14="http://schemas.microsoft.com/office/powerpoint/2010/main" val="1200076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28</a:t>
            </a:fld>
            <a:endParaRPr lang="fr-FR"/>
          </a:p>
        </p:txBody>
      </p:sp>
    </p:spTree>
    <p:extLst>
      <p:ext uri="{BB962C8B-B14F-4D97-AF65-F5344CB8AC3E}">
        <p14:creationId xmlns:p14="http://schemas.microsoft.com/office/powerpoint/2010/main" val="1908056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29</a:t>
            </a:fld>
            <a:endParaRPr lang="fr-FR"/>
          </a:p>
        </p:txBody>
      </p:sp>
    </p:spTree>
    <p:extLst>
      <p:ext uri="{BB962C8B-B14F-4D97-AF65-F5344CB8AC3E}">
        <p14:creationId xmlns:p14="http://schemas.microsoft.com/office/powerpoint/2010/main" val="1277532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 We also tested robustness to a lot of noise, and surprisingly our results was very robust to many types of perturbations;</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31</a:t>
            </a:fld>
            <a:endParaRPr lang="fr-FR"/>
          </a:p>
        </p:txBody>
      </p:sp>
    </p:spTree>
    <p:extLst>
      <p:ext uri="{BB962C8B-B14F-4D97-AF65-F5344CB8AC3E}">
        <p14:creationId xmlns:p14="http://schemas.microsoft.com/office/powerpoint/2010/main" val="3168081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Our method is not just limited to humans.</a:t>
            </a:r>
          </a:p>
          <a:p>
            <a:endParaRPr lang="en-US" noProof="0" dirty="0"/>
          </a:p>
          <a:p>
            <a:r>
              <a:rPr lang="en-US" noProof="0" dirty="0"/>
              <a:t>As long as we have a deformable shape and training samples, we can do it.</a:t>
            </a:r>
          </a:p>
          <a:p>
            <a:r>
              <a:rPr lang="en-US" noProof="0" dirty="0"/>
              <a:t>What do we mean by deformable shape ? A category spawned by a template. A key aspect of the method was being able to find a template.</a:t>
            </a:r>
          </a:p>
          <a:p>
            <a:endParaRPr lang="en-US" noProof="0" dirty="0"/>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32</a:t>
            </a:fld>
            <a:endParaRPr lang="fr-FR"/>
          </a:p>
        </p:txBody>
      </p:sp>
    </p:spTree>
    <p:extLst>
      <p:ext uri="{BB962C8B-B14F-4D97-AF65-F5344CB8AC3E}">
        <p14:creationId xmlns:p14="http://schemas.microsoft.com/office/powerpoint/2010/main" val="615746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Pause. Pause. Pause.</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33</a:t>
            </a:fld>
            <a:endParaRPr lang="fr-FR"/>
          </a:p>
        </p:txBody>
      </p:sp>
    </p:spTree>
    <p:extLst>
      <p:ext uri="{BB962C8B-B14F-4D97-AF65-F5344CB8AC3E}">
        <p14:creationId xmlns:p14="http://schemas.microsoft.com/office/powerpoint/2010/main" val="4086653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PAUSE</a:t>
            </a:r>
          </a:p>
          <a:p>
            <a:endParaRPr lang="en-US" noProof="0" dirty="0"/>
          </a:p>
          <a:p>
            <a:r>
              <a:rPr lang="en-US" noProof="0" dirty="0"/>
              <a:t>What I want to discuss in the last 5 minutes, is how we can extends those results to something that is more generic.</a:t>
            </a:r>
          </a:p>
          <a:p>
            <a:endParaRPr lang="en-US" noProof="0" dirty="0"/>
          </a:p>
          <a:p>
            <a:r>
              <a:rPr lang="en-US" noProof="0" dirty="0"/>
              <a:t>We designed a method to parametrized deformable shapes. It relied on the possibility of finding a good template. What happens beyond such cases, where no template make sense ? What is a template chair ? </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36</a:t>
            </a:fld>
            <a:endParaRPr lang="fr-FR"/>
          </a:p>
        </p:txBody>
      </p:sp>
    </p:spTree>
    <p:extLst>
      <p:ext uri="{BB962C8B-B14F-4D97-AF65-F5344CB8AC3E}">
        <p14:creationId xmlns:p14="http://schemas.microsoft.com/office/powerpoint/2010/main" val="434046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What</a:t>
            </a:r>
            <a:r>
              <a:rPr lang="fr-FR" dirty="0"/>
              <a:t> </a:t>
            </a:r>
            <a:r>
              <a:rPr lang="fr-FR" dirty="0" err="1"/>
              <a:t>can</a:t>
            </a:r>
            <a:r>
              <a:rPr lang="fr-FR" dirty="0"/>
              <a:t> </a:t>
            </a:r>
            <a:r>
              <a:rPr lang="fr-FR" dirty="0" err="1"/>
              <a:t>we</a:t>
            </a:r>
            <a:r>
              <a:rPr lang="fr-FR" dirty="0"/>
              <a:t> </a:t>
            </a:r>
            <a:r>
              <a:rPr lang="fr-FR" dirty="0" err="1"/>
              <a:t>deform</a:t>
            </a:r>
            <a:r>
              <a:rPr lang="fr-FR" dirty="0"/>
              <a:t> to </a:t>
            </a:r>
            <a:r>
              <a:rPr lang="fr-FR" dirty="0" err="1"/>
              <a:t>reconstruct</a:t>
            </a:r>
            <a:r>
              <a:rPr lang="fr-FR" dirty="0"/>
              <a:t> the chair if no </a:t>
            </a:r>
            <a:r>
              <a:rPr lang="fr-FR" dirty="0" err="1"/>
              <a:t>template</a:t>
            </a:r>
            <a:r>
              <a:rPr lang="fr-FR" dirty="0"/>
              <a:t> </a:t>
            </a:r>
            <a:r>
              <a:rPr lang="fr-FR" dirty="0" err="1"/>
              <a:t>is</a:t>
            </a:r>
            <a:r>
              <a:rPr lang="fr-FR" dirty="0"/>
              <a:t> </a:t>
            </a:r>
            <a:r>
              <a:rPr lang="fr-FR" dirty="0" err="1"/>
              <a:t>available</a:t>
            </a:r>
            <a:r>
              <a:rPr lang="fr-FR" dirty="0"/>
              <a:t>?</a:t>
            </a:r>
            <a:endParaRPr dirty="0"/>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37</a:t>
            </a:fld>
            <a:endParaRPr lang="fr-FR"/>
          </a:p>
        </p:txBody>
      </p:sp>
    </p:spTree>
    <p:extLst>
      <p:ext uri="{BB962C8B-B14F-4D97-AF65-F5344CB8AC3E}">
        <p14:creationId xmlns:p14="http://schemas.microsoft.com/office/powerpoint/2010/main" val="1717482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noProof="0" dirty="0"/>
              <a:t>What happens when the object is not rigid ? For example, in the case of an articulated object such as a robot.</a:t>
            </a:r>
          </a:p>
          <a:p>
            <a:r>
              <a:rPr lang="en-GB" noProof="0" dirty="0"/>
              <a:t>In addition to global rotation and translation, the robot have an additional degree of freedom for each of his joint.</a:t>
            </a:r>
          </a:p>
          <a:p>
            <a:r>
              <a:rPr lang="en-GB" noProof="0" dirty="0"/>
              <a:t>Those are additional intrinsic parameters that we also have to estimate.</a:t>
            </a:r>
          </a:p>
          <a:p>
            <a:r>
              <a:rPr lang="en-GB" noProof="0" dirty="0"/>
              <a:t>In this case, it is easy to manually design a parametrization with N degree of freedom, when each parameters naturally encodes the angle of a given joint.</a:t>
            </a:r>
          </a:p>
          <a:p>
            <a:r>
              <a:rPr lang="en-GB" noProof="0" dirty="0"/>
              <a:t>In this particular setting, the problem of pose estimation becomes to estimate those intrinsic parameters, as well as rotation/translation.</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3</a:t>
            </a:fld>
            <a:endParaRPr lang="fr-FR"/>
          </a:p>
        </p:txBody>
      </p:sp>
    </p:spTree>
    <p:extLst>
      <p:ext uri="{BB962C8B-B14F-4D97-AF65-F5344CB8AC3E}">
        <p14:creationId xmlns:p14="http://schemas.microsoft.com/office/powerpoint/2010/main" val="3393859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Well</a:t>
            </a:r>
            <a:r>
              <a:rPr lang="fr-FR"/>
              <a:t> </a:t>
            </a:r>
            <a:r>
              <a:rPr lang="fr-FR" err="1"/>
              <a:t>we</a:t>
            </a:r>
            <a:r>
              <a:rPr lang="fr-FR"/>
              <a:t> </a:t>
            </a:r>
            <a:r>
              <a:rPr lang="fr-FR" err="1"/>
              <a:t>experimented</a:t>
            </a:r>
            <a:r>
              <a:rPr lang="fr-FR"/>
              <a:t> </a:t>
            </a:r>
            <a:r>
              <a:rPr lang="fr-FR" err="1"/>
              <a:t>with</a:t>
            </a:r>
            <a:r>
              <a:rPr lang="fr-FR"/>
              <a:t> </a:t>
            </a:r>
            <a:r>
              <a:rPr lang="fr-FR" err="1"/>
              <a:t>universal</a:t>
            </a:r>
            <a:r>
              <a:rPr lang="fr-FR"/>
              <a:t> </a:t>
            </a:r>
            <a:r>
              <a:rPr lang="fr-FR" err="1"/>
              <a:t>shapes</a:t>
            </a:r>
            <a:r>
              <a:rPr lang="fr-FR"/>
              <a:t> </a:t>
            </a:r>
            <a:r>
              <a:rPr lang="fr-FR" err="1"/>
              <a:t>such</a:t>
            </a:r>
            <a:r>
              <a:rPr lang="fr-FR"/>
              <a:t> as a simple </a:t>
            </a:r>
            <a:r>
              <a:rPr lang="fr-FR" err="1"/>
              <a:t>sheet</a:t>
            </a:r>
            <a:r>
              <a:rPr lang="fr-FR"/>
              <a:t> of </a:t>
            </a:r>
            <a:r>
              <a:rPr lang="fr-FR" err="1"/>
              <a:t>paper</a:t>
            </a:r>
            <a:r>
              <a:rPr lang="fr-FR"/>
              <a:t>.</a:t>
            </a:r>
          </a:p>
          <a:p>
            <a:endParaRP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38</a:t>
            </a:fld>
            <a:endParaRPr lang="fr-FR"/>
          </a:p>
        </p:txBody>
      </p:sp>
    </p:spTree>
    <p:extLst>
      <p:ext uri="{BB962C8B-B14F-4D97-AF65-F5344CB8AC3E}">
        <p14:creationId xmlns:p14="http://schemas.microsoft.com/office/powerpoint/2010/main" val="3473392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So </a:t>
            </a:r>
            <a:r>
              <a:rPr lang="fr-FR" dirty="0" err="1"/>
              <a:t>what</a:t>
            </a:r>
            <a:r>
              <a:rPr lang="fr-FR" dirty="0"/>
              <a:t> i </a:t>
            </a:r>
            <a:r>
              <a:rPr lang="fr-FR" dirty="0" err="1"/>
              <a:t>suggest</a:t>
            </a:r>
            <a:r>
              <a:rPr lang="fr-FR" dirty="0"/>
              <a:t> </a:t>
            </a:r>
            <a:r>
              <a:rPr lang="fr-FR" dirty="0" err="1"/>
              <a:t>is</a:t>
            </a:r>
            <a:r>
              <a:rPr lang="fr-FR" dirty="0"/>
              <a:t> </a:t>
            </a:r>
            <a:r>
              <a:rPr lang="fr-FR" dirty="0" err="1"/>
              <a:t>just</a:t>
            </a:r>
            <a:r>
              <a:rPr lang="fr-FR" dirty="0"/>
              <a:t> to </a:t>
            </a:r>
            <a:r>
              <a:rPr lang="fr-FR" dirty="0" err="1"/>
              <a:t>sample</a:t>
            </a:r>
            <a:r>
              <a:rPr lang="fr-FR" dirty="0"/>
              <a:t> points </a:t>
            </a:r>
            <a:r>
              <a:rPr lang="fr-FR" dirty="0" err="1"/>
              <a:t>from</a:t>
            </a:r>
            <a:r>
              <a:rPr lang="fr-FR" dirty="0"/>
              <a:t> a </a:t>
            </a:r>
            <a:r>
              <a:rPr lang="fr-FR" dirty="0" err="1"/>
              <a:t>sheet</a:t>
            </a:r>
            <a:r>
              <a:rPr lang="fr-FR" dirty="0"/>
              <a:t> of </a:t>
            </a:r>
            <a:r>
              <a:rPr lang="fr-FR" dirty="0" err="1"/>
              <a:t>paper</a:t>
            </a:r>
            <a:r>
              <a:rPr lang="fr-FR" dirty="0"/>
              <a:t> </a:t>
            </a:r>
            <a:r>
              <a:rPr lang="fr-FR" dirty="0" err="1"/>
              <a:t>instead</a:t>
            </a:r>
            <a:r>
              <a:rPr lang="fr-FR" dirty="0"/>
              <a:t> of a </a:t>
            </a:r>
            <a:r>
              <a:rPr lang="fr-FR" dirty="0" err="1"/>
              <a:t>human</a:t>
            </a:r>
            <a:r>
              <a:rPr lang="fr-FR" dirty="0"/>
              <a:t> in the </a:t>
            </a:r>
            <a:r>
              <a:rPr lang="fr-FR" dirty="0" err="1"/>
              <a:t>decoder</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 first </a:t>
            </a:r>
            <a:r>
              <a:rPr lang="fr-FR" dirty="0" err="1"/>
              <a:t>want</a:t>
            </a:r>
            <a:r>
              <a:rPr lang="fr-FR" dirty="0"/>
              <a:t> to show </a:t>
            </a:r>
            <a:r>
              <a:rPr lang="fr-FR" dirty="0" err="1"/>
              <a:t>you</a:t>
            </a:r>
            <a:r>
              <a:rPr lang="fr-FR" dirty="0"/>
              <a:t> </a:t>
            </a:r>
            <a:r>
              <a:rPr lang="fr-FR" dirty="0" err="1"/>
              <a:t>what</a:t>
            </a:r>
            <a:r>
              <a:rPr lang="fr-FR" dirty="0"/>
              <a:t> </a:t>
            </a:r>
            <a:r>
              <a:rPr lang="fr-FR" dirty="0" err="1"/>
              <a:t>happens</a:t>
            </a:r>
            <a:r>
              <a:rPr lang="fr-FR" dirty="0"/>
              <a:t> in the case of </a:t>
            </a:r>
            <a:r>
              <a:rPr lang="fr-FR" dirty="0" err="1"/>
              <a:t>humans</a:t>
            </a:r>
            <a:r>
              <a:rPr lang="fr-FR" dirty="0"/>
              <a:t> if </a:t>
            </a:r>
            <a:r>
              <a:rPr lang="fr-FR" dirty="0" err="1"/>
              <a:t>you</a:t>
            </a:r>
            <a:r>
              <a:rPr lang="fr-FR" dirty="0"/>
              <a:t> switch the </a:t>
            </a:r>
            <a:r>
              <a:rPr lang="fr-FR" dirty="0" err="1"/>
              <a:t>template</a:t>
            </a:r>
            <a:r>
              <a:rPr lang="fr-FR" dirty="0"/>
              <a:t> </a:t>
            </a:r>
            <a:r>
              <a:rPr lang="fr-FR" dirty="0" err="1"/>
              <a:t>from</a:t>
            </a:r>
            <a:r>
              <a:rPr lang="fr-FR" dirty="0"/>
              <a:t> a </a:t>
            </a:r>
            <a:r>
              <a:rPr lang="fr-FR" dirty="0" err="1"/>
              <a:t>reference</a:t>
            </a:r>
            <a:r>
              <a:rPr lang="fr-FR" dirty="0"/>
              <a:t> </a:t>
            </a:r>
            <a:r>
              <a:rPr lang="fr-FR" dirty="0" err="1"/>
              <a:t>human</a:t>
            </a:r>
            <a:r>
              <a:rPr lang="fr-FR" dirty="0"/>
              <a:t> to a </a:t>
            </a:r>
            <a:r>
              <a:rPr lang="fr-FR" dirty="0" err="1"/>
              <a:t>sheet</a:t>
            </a:r>
            <a:r>
              <a:rPr lang="fr-FR" dirty="0"/>
              <a:t> of </a:t>
            </a:r>
            <a:r>
              <a:rPr lang="fr-FR" dirty="0" err="1"/>
              <a:t>paper</a:t>
            </a:r>
            <a:r>
              <a:rPr lang="fr-FR" dirty="0"/>
              <a:t>, </a:t>
            </a:r>
            <a:r>
              <a:rPr lang="fr-FR" dirty="0" err="1"/>
              <a:t>then</a:t>
            </a:r>
            <a:r>
              <a:rPr lang="fr-FR" dirty="0"/>
              <a:t> </a:t>
            </a:r>
            <a:r>
              <a:rPr lang="fr-FR" dirty="0" err="1"/>
              <a:t>i'll</a:t>
            </a:r>
            <a:r>
              <a:rPr lang="fr-FR" dirty="0"/>
              <a:t> come back to </a:t>
            </a:r>
            <a:r>
              <a:rPr lang="fr-FR" dirty="0" err="1"/>
              <a:t>my</a:t>
            </a:r>
            <a:r>
              <a:rPr lang="fr-FR" dirty="0"/>
              <a:t> chair </a:t>
            </a:r>
            <a:r>
              <a:rPr lang="fr-FR" dirty="0" err="1"/>
              <a:t>example</a:t>
            </a:r>
            <a:r>
              <a:rPr lang="fr-FR" dirty="0"/>
              <a:t>.</a:t>
            </a:r>
          </a:p>
          <a:p>
            <a:endParaRPr dirty="0"/>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39</a:t>
            </a:fld>
            <a:endParaRPr lang="fr-FR"/>
          </a:p>
        </p:txBody>
      </p:sp>
    </p:spTree>
    <p:extLst>
      <p:ext uri="{BB962C8B-B14F-4D97-AF65-F5344CB8AC3E}">
        <p14:creationId xmlns:p14="http://schemas.microsoft.com/office/powerpoint/2010/main" val="1339368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endParaRPr lang="en-GB" sz="1200" b="0" i="0" u="none" strike="noStrike" cap="none">
              <a:solidFill>
                <a:schemeClr val="dk1"/>
              </a:solidFill>
              <a:effectLst/>
              <a:latin typeface="Calibri"/>
              <a:ea typeface="Calibri"/>
              <a:cs typeface="Calibri"/>
              <a:sym typeface="Calibri"/>
            </a:endParaRPr>
          </a:p>
          <a:p>
            <a:pPr rtl="0"/>
            <a:r>
              <a:rPr lang="en-GB" sz="1200" b="0" i="0" u="none" strike="noStrike" cap="none">
                <a:solidFill>
                  <a:schemeClr val="dk1"/>
                </a:solidFill>
                <a:effectLst/>
                <a:latin typeface="Calibri"/>
                <a:ea typeface="Calibri"/>
                <a:cs typeface="Calibri"/>
                <a:sym typeface="Calibri"/>
              </a:rPr>
              <a:t>The decoder is exactly the same, it takes a point as input and the parameter, and outputs a 3D point, placed of the input </a:t>
            </a:r>
            <a:r>
              <a:rPr lang="en-GB" sz="1200" b="0" i="0" u="none" strike="noStrike" cap="none" err="1">
                <a:solidFill>
                  <a:schemeClr val="dk1"/>
                </a:solidFill>
                <a:effectLst/>
                <a:latin typeface="Calibri"/>
                <a:ea typeface="Calibri"/>
                <a:cs typeface="Calibri"/>
                <a:sym typeface="Calibri"/>
              </a:rPr>
              <a:t>pointcloud</a:t>
            </a:r>
            <a:r>
              <a:rPr lang="en-GB" sz="1200" b="0" i="0" u="none" strike="noStrike" cap="none">
                <a:solidFill>
                  <a:schemeClr val="dk1"/>
                </a:solidFill>
                <a:effectLst/>
                <a:latin typeface="Calibri"/>
                <a:ea typeface="Calibri"/>
                <a:cs typeface="Calibri"/>
                <a:sym typeface="Calibri"/>
              </a:rPr>
              <a:t>.</a:t>
            </a:r>
          </a:p>
          <a:p>
            <a:pPr rtl="0"/>
            <a:endParaRPr lang="en-GB" sz="1200" b="0" i="0" u="none" strike="noStrike" cap="none">
              <a:solidFill>
                <a:schemeClr val="dk1"/>
              </a:solidFill>
              <a:effectLst/>
              <a:latin typeface="Calibri"/>
              <a:ea typeface="Calibri"/>
              <a:cs typeface="Calibri"/>
              <a:sym typeface="Calibri"/>
            </a:endParaRPr>
          </a:p>
          <a:p>
            <a:pPr rtl="0"/>
            <a:r>
              <a:rPr lang="en-GB" sz="1200" b="0" i="0" u="none" strike="noStrike" cap="none">
                <a:solidFill>
                  <a:schemeClr val="dk1"/>
                </a:solidFill>
                <a:effectLst/>
                <a:latin typeface="Calibri"/>
                <a:ea typeface="Calibri"/>
                <a:cs typeface="Calibri"/>
                <a:sym typeface="Calibri"/>
              </a:rPr>
              <a:t>However, with this approach reconstructing complex objects such as me is hard with a single deformed patch. </a:t>
            </a:r>
          </a:p>
        </p:txBody>
      </p:sp>
      <p:sp>
        <p:nvSpPr>
          <p:cNvPr id="149" name="Shape 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8699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GB" sz="1200" b="0" i="0" u="none" strike="noStrike" cap="none">
                <a:solidFill>
                  <a:schemeClr val="dk1"/>
                </a:solidFill>
                <a:effectLst/>
                <a:latin typeface="Calibri"/>
                <a:ea typeface="Calibri"/>
                <a:cs typeface="Calibri"/>
                <a:sym typeface="Calibri"/>
              </a:rPr>
              <a:t>To solve this issue, instead of learning a single deformation, we learn K deformations</a:t>
            </a:r>
          </a:p>
          <a:p>
            <a:pPr marL="0" lvl="0" indent="0">
              <a:spcBef>
                <a:spcPts val="0"/>
              </a:spcBef>
              <a:spcAft>
                <a:spcPts val="0"/>
              </a:spcAft>
              <a:buNone/>
            </a:pPr>
            <a:endParaRPr lang="en-GB" sz="1200" b="0" i="0" u="none" strike="noStrike" cap="none">
              <a:solidFill>
                <a:schemeClr val="dk1"/>
              </a:solidFill>
              <a:effectLst/>
              <a:latin typeface="Calibri"/>
              <a:cs typeface="Calibri"/>
              <a:sym typeface="Calibri"/>
            </a:endParaRPr>
          </a:p>
        </p:txBody>
      </p:sp>
      <p:sp>
        <p:nvSpPr>
          <p:cNvPr id="149" name="Shape 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2307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b="0" i="0" u="none" strike="noStrike" cap="none">
                <a:solidFill>
                  <a:schemeClr val="dk1"/>
                </a:solidFill>
                <a:effectLst/>
                <a:latin typeface="Calibri"/>
                <a:ea typeface="Calibri"/>
                <a:cs typeface="Calibri"/>
                <a:sym typeface="Calibri"/>
              </a:rPr>
              <a:t>to cover the generated object.</a:t>
            </a:r>
            <a:r>
              <a:rPr lang="en-GB" sz="1200" b="1" i="0" u="none" strike="noStrike" cap="none">
                <a:solidFill>
                  <a:schemeClr val="dk1"/>
                </a:solidFill>
                <a:effectLst/>
                <a:latin typeface="Calibri"/>
                <a:ea typeface="Calibri"/>
                <a:cs typeface="Calibri"/>
                <a:sym typeface="Calibri"/>
              </a:rPr>
              <a:t> </a:t>
            </a:r>
            <a:endParaRPr lang="en-GB" sz="1200" b="0" i="0" u="none" strike="noStrike" cap="none">
              <a:solidFill>
                <a:schemeClr val="dk1"/>
              </a:solidFill>
              <a:effectLst/>
              <a:latin typeface="Calibri"/>
              <a:ea typeface="Calibri"/>
              <a:cs typeface="Calibri"/>
              <a:sym typeface="Calibri"/>
            </a:endParaRPr>
          </a:p>
        </p:txBody>
      </p:sp>
      <p:sp>
        <p:nvSpPr>
          <p:cNvPr id="149" name="Shape 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1870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b="0" i="0" u="none" strike="noStrike" cap="none">
                <a:solidFill>
                  <a:schemeClr val="dk1"/>
                </a:solidFill>
                <a:effectLst/>
                <a:latin typeface="Calibri"/>
                <a:ea typeface="Calibri"/>
                <a:cs typeface="Calibri"/>
                <a:sym typeface="Calibri"/>
              </a:rPr>
              <a:t>And this works much better in practice.  This type of parameterization is in fact called an atlas.</a:t>
            </a:r>
          </a:p>
          <a:p>
            <a:pPr rtl="0"/>
            <a:endParaRPr lang="en-GB" sz="1200" b="0" i="0" u="none" strike="noStrike" cap="none">
              <a:solidFill>
                <a:schemeClr val="dk1"/>
              </a:solidFill>
              <a:effectLst/>
              <a:latin typeface="Calibri"/>
              <a:ea typeface="Calibri"/>
              <a:cs typeface="Calibri"/>
              <a:sym typeface="Calibri"/>
            </a:endParaRPr>
          </a:p>
          <a:p>
            <a:pPr rtl="0"/>
            <a:r>
              <a:rPr lang="en-GB" sz="1200" b="0" i="0" u="none" strike="noStrike" cap="none">
                <a:solidFill>
                  <a:schemeClr val="dk1"/>
                </a:solidFill>
                <a:effectLst/>
                <a:latin typeface="Calibri"/>
                <a:ea typeface="Calibri"/>
                <a:cs typeface="Calibri"/>
                <a:sym typeface="Calibri"/>
              </a:rPr>
              <a:t>Now using this,  we can train on more generic categories, for example we can train on </a:t>
            </a:r>
            <a:r>
              <a:rPr lang="en-GB" sz="1200" b="0" i="0" u="none" strike="noStrike" cap="none" err="1">
                <a:solidFill>
                  <a:schemeClr val="dk1"/>
                </a:solidFill>
                <a:effectLst/>
                <a:latin typeface="Calibri"/>
                <a:ea typeface="Calibri"/>
                <a:cs typeface="Calibri"/>
                <a:sym typeface="Calibri"/>
              </a:rPr>
              <a:t>ShapeNet</a:t>
            </a:r>
            <a:r>
              <a:rPr lang="en-GB" sz="1200" b="0" i="0" u="none" strike="noStrike" cap="none">
                <a:solidFill>
                  <a:schemeClr val="dk1"/>
                </a:solidFill>
                <a:effectLst/>
                <a:latin typeface="Calibri"/>
                <a:ea typeface="Calibri"/>
                <a:cs typeface="Calibri"/>
                <a:sym typeface="Calibri"/>
              </a:rPr>
              <a:t>. It's a dataset of about 30 thousand shapes coming from 13 categories, among which the chairs.</a:t>
            </a:r>
          </a:p>
          <a:p>
            <a:pPr rtl="0"/>
            <a:endParaRPr lang="en-GB" sz="1200" b="0" i="0" u="none" strike="noStrike" cap="none">
              <a:solidFill>
                <a:schemeClr val="dk1"/>
              </a:solidFill>
              <a:effectLst/>
              <a:latin typeface="Calibri"/>
              <a:ea typeface="Calibri"/>
              <a:cs typeface="Calibri"/>
              <a:sym typeface="Calibri"/>
            </a:endParaRPr>
          </a:p>
          <a:p>
            <a:pPr rtl="0"/>
            <a:r>
              <a:rPr lang="en-GB" sz="1200" b="0" i="0" u="none" strike="noStrike" cap="none">
                <a:solidFill>
                  <a:schemeClr val="dk1"/>
                </a:solidFill>
                <a:effectLst/>
                <a:latin typeface="Calibri"/>
                <a:ea typeface="Calibri"/>
                <a:cs typeface="Calibri"/>
                <a:sym typeface="Calibri"/>
              </a:rPr>
              <a:t>To evaluate our proposed parameterization, we evaluate the quality of the autoencoder.</a:t>
            </a:r>
          </a:p>
        </p:txBody>
      </p:sp>
      <p:sp>
        <p:nvSpPr>
          <p:cNvPr id="149" name="Shape 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1718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Shape 22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GB" sz="1200" b="0" i="0" u="none" strike="noStrike" cap="none" dirty="0">
                <a:solidFill>
                  <a:schemeClr val="dk1"/>
                </a:solidFill>
                <a:effectLst/>
                <a:latin typeface="Calibri"/>
                <a:ea typeface="Calibri"/>
                <a:cs typeface="Calibri"/>
                <a:sym typeface="Calibri"/>
              </a:rPr>
              <a:t>We try to reconstruct the object on the left with our approach and  compare with voxels, octrees and point cloud methods. Our results, on the right, outputs a surface representation. In the paper, we show quantitative comparisons but what’s important is the properties of the 3D representation.</a:t>
            </a:r>
          </a:p>
        </p:txBody>
      </p:sp>
      <p:sp>
        <p:nvSpPr>
          <p:cNvPr id="226" name="Shape 22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6384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a:r>
              <a:rPr lang="en-GB" sz="1200" b="0" i="0" u="none" strike="noStrike" cap="none">
                <a:solidFill>
                  <a:schemeClr val="dk1"/>
                </a:solidFill>
                <a:effectLst/>
                <a:latin typeface="Calibri"/>
                <a:ea typeface="Calibri"/>
                <a:cs typeface="Calibri"/>
                <a:sym typeface="Calibri"/>
              </a:rPr>
              <a:t>Obtaining an Atlas is also useful for many applications.</a:t>
            </a:r>
          </a:p>
          <a:p>
            <a:pPr rtl="0"/>
            <a:r>
              <a:rPr lang="en-GB" sz="1200" b="0" i="0" u="none" strike="noStrike" cap="none">
                <a:solidFill>
                  <a:schemeClr val="dk1"/>
                </a:solidFill>
                <a:effectLst/>
                <a:latin typeface="Calibri"/>
                <a:ea typeface="Calibri"/>
                <a:cs typeface="Calibri"/>
                <a:sym typeface="Calibri"/>
              </a:rPr>
              <a:t>For example, atlases are natural texture coordinates, and can be optimized by existing methods to apply new textures on 3D objects.</a:t>
            </a:r>
          </a:p>
        </p:txBody>
      </p:sp>
      <p:sp>
        <p:nvSpPr>
          <p:cNvPr id="312" name="Shape 3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5091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Before concluding, let me emphasize that we didn't actually estimated the translation rotation of the object, but we just learned a parametrization for those shapes.</a:t>
            </a:r>
          </a:p>
          <a:p>
            <a:endParaRPr lang="en-US" noProof="0" dirty="0"/>
          </a:p>
          <a:p>
            <a:r>
              <a:rPr lang="en-US" noProof="0" dirty="0"/>
              <a:t>In this presentation, we saw how we can extend the concept of pose estimation to non rigid objects. </a:t>
            </a:r>
          </a:p>
          <a:p>
            <a:r>
              <a:rPr lang="en-US" noProof="0" dirty="0"/>
              <a:t>And, the key point was to learn a parametrization.</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46</a:t>
            </a:fld>
            <a:endParaRPr lang="fr-FR"/>
          </a:p>
        </p:txBody>
      </p:sp>
    </p:spTree>
    <p:extLst>
      <p:ext uri="{BB962C8B-B14F-4D97-AF65-F5344CB8AC3E}">
        <p14:creationId xmlns:p14="http://schemas.microsoft.com/office/powerpoint/2010/main" val="33369605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2" name="Shape 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2546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A broader class of shapes are deformable objects such as humans. Humans can make different movements using their muscles, similar to a robot but much harder to parameterized. </a:t>
            </a:r>
          </a:p>
          <a:p>
            <a:r>
              <a:rPr lang="en-US" noProof="0" dirty="0"/>
              <a:t>To make things worse, the category of human is diverse. Some are tall, slim, fat or short. We need additional parameters for all of this.</a:t>
            </a:r>
          </a:p>
          <a:p>
            <a:endParaRPr lang="en-US" noProof="0" dirty="0"/>
          </a:p>
          <a:p>
            <a:r>
              <a:rPr lang="en-US" noProof="0" dirty="0"/>
              <a:t>Pose estimation is not well define anymore in this context because there are no more natural parameterization as we had for robots. - &gt; either manually design it or  We have to learn it.</a:t>
            </a:r>
          </a:p>
          <a:p>
            <a:endParaRPr lang="en-US" noProof="0" dirty="0"/>
          </a:p>
          <a:p>
            <a:r>
              <a:rPr lang="en-US" noProof="0" dirty="0"/>
              <a:t>The first I want to discuss today is how to learn a parametrization for such deformable objects.</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4</a:t>
            </a:fld>
            <a:endParaRPr lang="fr-FR"/>
          </a:p>
        </p:txBody>
      </p:sp>
    </p:spTree>
    <p:extLst>
      <p:ext uri="{BB962C8B-B14F-4D97-AF65-F5344CB8AC3E}">
        <p14:creationId xmlns:p14="http://schemas.microsoft.com/office/powerpoint/2010/main" val="1737215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a:r>
              <a:rPr lang="en-GB" sz="1200" b="0" i="0" u="none" strike="noStrike" cap="none" dirty="0">
                <a:solidFill>
                  <a:schemeClr val="dk1"/>
                </a:solidFill>
                <a:effectLst/>
                <a:latin typeface="Calibri"/>
                <a:ea typeface="Calibri"/>
                <a:cs typeface="Calibri"/>
                <a:sym typeface="Calibri"/>
              </a:rPr>
              <a:t>The code for all this is available.</a:t>
            </a:r>
          </a:p>
          <a:p>
            <a:pPr rtl="0"/>
            <a:r>
              <a:rPr lang="en-GB" sz="1200" b="0" i="0" u="none" strike="noStrike" cap="none" dirty="0">
                <a:solidFill>
                  <a:schemeClr val="dk1"/>
                </a:solidFill>
                <a:effectLst/>
                <a:latin typeface="Calibri"/>
                <a:ea typeface="Calibri"/>
                <a:cs typeface="Calibri"/>
                <a:sym typeface="Calibri"/>
              </a:rPr>
              <a:t> You can stop by the poster tomorrow morning if you want to discuss the details more in </a:t>
            </a:r>
            <a:r>
              <a:rPr lang="en-GB" sz="1200" b="0" i="0" u="none" strike="noStrike" cap="none" dirty="0">
                <a:solidFill>
                  <a:schemeClr val="dk1"/>
                </a:solidFill>
                <a:effectLst/>
                <a:latin typeface="+mn-lt"/>
                <a:ea typeface="Calibri"/>
                <a:cs typeface="Calibri"/>
                <a:sym typeface="Calibri"/>
              </a:rPr>
              <a:t>depth. </a:t>
            </a:r>
          </a:p>
          <a:p>
            <a:pPr rtl="0"/>
            <a:r>
              <a:rPr lang="en-GB" sz="1200" b="0" i="0" u="none" strike="noStrike" cap="none" dirty="0">
                <a:solidFill>
                  <a:schemeClr val="dk1"/>
                </a:solidFill>
                <a:effectLst/>
                <a:latin typeface="+mn-lt"/>
                <a:ea typeface="Calibri"/>
                <a:cs typeface="Calibri"/>
                <a:sym typeface="Calibri"/>
              </a:rPr>
              <a:t>Thank you for your attention. </a:t>
            </a:r>
          </a:p>
          <a:p>
            <a:pPr rtl="0"/>
            <a:endParaRPr lang="en-GB" sz="1200" b="0" i="0" u="none" strike="noStrike" cap="none" dirty="0">
              <a:solidFill>
                <a:schemeClr val="dk1"/>
              </a:solidFill>
              <a:effectLst/>
              <a:latin typeface="+mn-lt"/>
              <a:ea typeface="Calibri"/>
              <a:cs typeface="Calibri"/>
              <a:sym typeface="Calibri"/>
            </a:endParaRPr>
          </a:p>
          <a:p>
            <a:pPr rtl="0"/>
            <a:r>
              <a:rPr lang="en-GB" sz="1200" b="0" i="0" u="none" strike="noStrike" cap="none" dirty="0">
                <a:solidFill>
                  <a:schemeClr val="dk1"/>
                </a:solidFill>
                <a:effectLst/>
                <a:latin typeface="+mn-lt"/>
                <a:ea typeface="Calibri"/>
                <a:cs typeface="Calibri"/>
                <a:sym typeface="Calibri"/>
              </a:rPr>
              <a:t>Thibault </a:t>
            </a:r>
            <a:r>
              <a:rPr lang="en-GB" sz="1200" b="0" i="0" u="none" strike="noStrike" cap="none" dirty="0" err="1">
                <a:solidFill>
                  <a:schemeClr val="dk1"/>
                </a:solidFill>
                <a:effectLst/>
                <a:latin typeface="+mn-lt"/>
                <a:ea typeface="Calibri"/>
                <a:cs typeface="Calibri"/>
                <a:sym typeface="Calibri"/>
              </a:rPr>
              <a:t>Groueix</a:t>
            </a:r>
            <a:r>
              <a:rPr lang="en-GB" sz="1200" b="0" i="0" u="none" strike="noStrike" cap="none" dirty="0">
                <a:solidFill>
                  <a:schemeClr val="dk1"/>
                </a:solidFill>
                <a:effectLst/>
                <a:latin typeface="+mn-lt"/>
                <a:ea typeface="Calibri"/>
                <a:cs typeface="Calibri"/>
                <a:sym typeface="Calibri"/>
              </a:rPr>
              <a:t> </a:t>
            </a:r>
            <a:r>
              <a:rPr lang="en-GB" sz="1200" b="0" i="0" u="none" strike="noStrike" cap="none">
                <a:solidFill>
                  <a:schemeClr val="dk1"/>
                </a:solidFill>
                <a:effectLst/>
                <a:latin typeface="+mn-lt"/>
                <a:ea typeface="Calibri"/>
                <a:cs typeface="Calibri"/>
                <a:sym typeface="Calibri"/>
              </a:rPr>
              <a:t>11 September 2018</a:t>
            </a:r>
            <a:endParaRPr lang="en-GB" sz="1200" b="0" i="0" u="none" strike="noStrike" cap="none" dirty="0">
              <a:solidFill>
                <a:schemeClr val="dk1"/>
              </a:solidFill>
              <a:effectLst/>
              <a:latin typeface="Calibri"/>
              <a:ea typeface="Calibri"/>
              <a:cs typeface="Calibri"/>
              <a:sym typeface="Calibri"/>
            </a:endParaRPr>
          </a:p>
        </p:txBody>
      </p:sp>
      <p:sp>
        <p:nvSpPr>
          <p:cNvPr id="319" name="Shape 3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4026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To learn a parametrization, we want to be able to find the parameters of an input shape S.</a:t>
            </a:r>
          </a:p>
          <a:p>
            <a:r>
              <a:rPr lang="en-US" noProof="0" dirty="0"/>
              <a:t>input : point cloud S (list of 3D points), </a:t>
            </a:r>
          </a:p>
          <a:p>
            <a:endParaRPr lang="en-US" noProof="0" dirty="0"/>
          </a:p>
          <a:p>
            <a:r>
              <a:rPr lang="en-US" noProof="0" dirty="0"/>
              <a:t>Parameters : Epsilon (S).</a:t>
            </a:r>
          </a:p>
          <a:p>
            <a:endParaRPr lang="en-US" noProof="0" dirty="0"/>
          </a:p>
          <a:p>
            <a:r>
              <a:rPr lang="en-US" noProof="0" dirty="0"/>
              <a:t>to reconstruct the input pointcloud S from Epsilon (S)</a:t>
            </a:r>
          </a:p>
          <a:p>
            <a:endParaRPr lang="en-US" noProof="0" dirty="0"/>
          </a:p>
          <a:p>
            <a:r>
              <a:rPr lang="en-US" noProof="0" dirty="0"/>
              <a:t>We leverage the prior on deformable shapes that they come from the deformation of a neutral example that we call template.</a:t>
            </a:r>
          </a:p>
          <a:p>
            <a:endParaRPr lang="en-US" noProof="0" dirty="0"/>
          </a:p>
          <a:p>
            <a:r>
              <a:rPr lang="en-US" noProof="0" dirty="0"/>
              <a:t>It will be easier to learn a deformation on the template, because a lot of information is already there, rather than reconstruct a human from scratch.</a:t>
            </a:r>
          </a:p>
          <a:p>
            <a:r>
              <a:rPr lang="en-US" noProof="0" dirty="0"/>
              <a:t>You'll know already that eyebrows are above the eye, a head is on the shoulders, and , even more fancy stuff like the fact that the ration between the tip of your finger to your elbow, and your wrist to your elbow is the golden number. </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5</a:t>
            </a:fld>
            <a:endParaRPr lang="fr-FR"/>
          </a:p>
        </p:txBody>
      </p:sp>
    </p:spTree>
    <p:extLst>
      <p:ext uri="{BB962C8B-B14F-4D97-AF65-F5344CB8AC3E}">
        <p14:creationId xmlns:p14="http://schemas.microsoft.com/office/powerpoint/2010/main" val="778055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To learn a parameterization, we are going to use neural networks and a structure of type autoencoder. </a:t>
            </a:r>
          </a:p>
          <a:p>
            <a:r>
              <a:rPr lang="en-US" noProof="0" dirty="0"/>
              <a:t>The encoder Epsilon maps the input pointcloud S to the parameter space and outputs Epsilon (S)</a:t>
            </a:r>
          </a:p>
          <a:p>
            <a:r>
              <a:rPr lang="en-US" noProof="0" dirty="0"/>
              <a:t>The Decoder take the template A and the parameters Epsilon (S) as input, and reconstruct the input S.</a:t>
            </a:r>
          </a:p>
          <a:p>
            <a:endParaRPr lang="en-US" noProof="0" dirty="0"/>
          </a:p>
          <a:p>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parameterization is the mapping between  parameters space to pointcloud space. </a:t>
            </a:r>
          </a:p>
          <a:p>
            <a:r>
              <a:rPr lang="en-US" noProof="0" dirty="0"/>
              <a:t>By learning the decoder, we're learning the parametrization.</a:t>
            </a:r>
          </a:p>
          <a:p>
            <a:endParaRPr lang="en-US" noProof="0" dirty="0"/>
          </a:p>
          <a:p>
            <a:r>
              <a:rPr lang="en-US" noProof="0" dirty="0"/>
              <a:t>At test time, we can estimate the parameters associated to this parametrization using the encoder.</a:t>
            </a:r>
          </a:p>
          <a:p>
            <a:endParaRPr lang="en-US" noProof="0" dirty="0"/>
          </a:p>
          <a:p>
            <a:r>
              <a:rPr lang="en-US" noProof="0" dirty="0"/>
              <a:t>Let's see how we can learn such an architecture. I first want to explain how to design a simple encoder on pointcloud data, then we'll see how to use this encoding to deform the template and reconstruct the input.</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6</a:t>
            </a:fld>
            <a:endParaRPr lang="fr-FR"/>
          </a:p>
        </p:txBody>
      </p:sp>
    </p:spTree>
    <p:extLst>
      <p:ext uri="{BB962C8B-B14F-4D97-AF65-F5344CB8AC3E}">
        <p14:creationId xmlns:p14="http://schemas.microsoft.com/office/powerpoint/2010/main" val="869296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The input of the encoder is a list of 3D points S. The key aspect of designing an encoder is to make sure it is invariant to a permutation of the input points</a:t>
            </a:r>
          </a:p>
          <a:p>
            <a:r>
              <a:rPr lang="en-US" noProof="0" dirty="0"/>
              <a:t>A simple and well-performing way to achieve this, introduced by </a:t>
            </a:r>
            <a:r>
              <a:rPr lang="en-US" noProof="0" dirty="0" err="1"/>
              <a:t>PointNet</a:t>
            </a:r>
            <a:r>
              <a:rPr lang="en-US" noProof="0" dirty="0"/>
              <a:t>, is to </a:t>
            </a:r>
          </a:p>
          <a:p>
            <a:r>
              <a:rPr lang="en-US" noProof="0" dirty="0"/>
              <a:t>- first embed each point x1, x2, ..., </a:t>
            </a:r>
            <a:r>
              <a:rPr lang="en-US" noProof="0" dirty="0" err="1"/>
              <a:t>xN</a:t>
            </a:r>
            <a:r>
              <a:rPr lang="en-US" noProof="0" dirty="0"/>
              <a:t> independently to a higher dimensional space with an MLP h,</a:t>
            </a:r>
          </a:p>
          <a:p>
            <a:r>
              <a:rPr lang="en-US" noProof="0" dirty="0"/>
              <a:t>- then apply a </a:t>
            </a:r>
            <a:r>
              <a:rPr lang="en-US" noProof="0" dirty="0" err="1"/>
              <a:t>maxpooling</a:t>
            </a:r>
            <a:r>
              <a:rPr lang="en-US" noProof="0" dirty="0"/>
              <a:t>. The result becomes invariant to permutation of x1, ... </a:t>
            </a:r>
            <a:r>
              <a:rPr lang="en-US" noProof="0" dirty="0" err="1"/>
              <a:t>xN</a:t>
            </a:r>
            <a:r>
              <a:rPr lang="en-US" noProof="0" dirty="0"/>
              <a:t>, precisely because the max operation is completely impervious to the order of the points x1, ..., </a:t>
            </a:r>
            <a:r>
              <a:rPr lang="en-US" noProof="0" dirty="0" err="1"/>
              <a:t>xN</a:t>
            </a:r>
            <a:r>
              <a:rPr lang="en-US" noProof="0" dirty="0"/>
              <a:t>.</a:t>
            </a:r>
          </a:p>
          <a:p>
            <a:r>
              <a:rPr lang="en-US" noProof="0" dirty="0"/>
              <a:t>- Then we further encode the resulting feature vector with an MLP in the parameter Epsilon of S</a:t>
            </a:r>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7</a:t>
            </a:fld>
            <a:endParaRPr lang="fr-FR"/>
          </a:p>
        </p:txBody>
      </p:sp>
    </p:spTree>
    <p:extLst>
      <p:ext uri="{BB962C8B-B14F-4D97-AF65-F5344CB8AC3E}">
        <p14:creationId xmlns:p14="http://schemas.microsoft.com/office/powerpoint/2010/main" val="820775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noProof="0" dirty="0">
                <a:solidFill>
                  <a:schemeClr val="dk1"/>
                </a:solidFill>
                <a:effectLst/>
                <a:latin typeface="+mn-lt"/>
                <a:ea typeface="Calibri"/>
                <a:cs typeface="Calibri"/>
                <a:sym typeface="Calibri"/>
              </a:rPr>
              <a:t>Let's take it from the decoder. The decoder encodes input shape S into a set of parameters Epsilon (S), from which we aim at reconstructing S, by deforming the template.</a:t>
            </a:r>
          </a:p>
          <a:p>
            <a:pPr rtl="0"/>
            <a:r>
              <a:rPr lang="en-US" sz="1200" b="0" i="0" u="none" strike="noStrike" cap="none" noProof="0" dirty="0">
                <a:solidFill>
                  <a:schemeClr val="dk1"/>
                </a:solidFill>
                <a:effectLst/>
                <a:latin typeface="+mn-lt"/>
                <a:ea typeface="Calibri"/>
                <a:cs typeface="Calibri"/>
                <a:sym typeface="Calibri"/>
              </a:rPr>
              <a:t>To achieve this, the decoder works at the point level.</a:t>
            </a:r>
          </a:p>
          <a:p>
            <a:pPr rtl="0"/>
            <a:r>
              <a:rPr lang="en-US" sz="1200" b="0" i="0" u="none" strike="noStrike" cap="none" noProof="0" dirty="0">
                <a:solidFill>
                  <a:schemeClr val="dk1"/>
                </a:solidFill>
                <a:effectLst/>
                <a:latin typeface="+mn-lt"/>
                <a:ea typeface="Calibri"/>
                <a:cs typeface="Calibri"/>
                <a:sym typeface="Calibri"/>
              </a:rPr>
              <a:t> A point p is sampled from the template and concatenated with the parameters</a:t>
            </a:r>
          </a:p>
          <a:p>
            <a:pPr rtl="0"/>
            <a:r>
              <a:rPr lang="en-US" sz="1200" b="0" i="0" u="none" strike="noStrike" cap="none" noProof="0" dirty="0">
                <a:solidFill>
                  <a:schemeClr val="dk1"/>
                </a:solidFill>
                <a:effectLst/>
                <a:latin typeface="+mn-lt"/>
                <a:ea typeface="Calibri"/>
                <a:cs typeface="Calibri"/>
                <a:sym typeface="Calibri"/>
              </a:rPr>
              <a:t>The resulting vector is fed the decoder, an simple MLP, which output a 3 dimensional vector : one point.</a:t>
            </a:r>
          </a:p>
          <a:p>
            <a:pPr rtl="0"/>
            <a:r>
              <a:rPr lang="en-US" sz="1200" b="0" i="0" u="none" strike="noStrike" cap="none" noProof="0" dirty="0">
                <a:solidFill>
                  <a:schemeClr val="dk1"/>
                </a:solidFill>
                <a:effectLst/>
                <a:latin typeface="+mn-lt"/>
                <a:ea typeface="Calibri"/>
                <a:cs typeface="Calibri"/>
                <a:sym typeface="Calibri"/>
              </a:rPr>
              <a:t>We can repeat this process for other points from the template.</a:t>
            </a:r>
          </a:p>
          <a:p>
            <a:pPr rtl="0"/>
            <a:r>
              <a:rPr lang="en-US" sz="1200" b="0" i="0" u="none" strike="noStrike" cap="none" noProof="0" dirty="0">
                <a:solidFill>
                  <a:schemeClr val="dk1"/>
                </a:solidFill>
                <a:effectLst/>
                <a:latin typeface="+mn-lt"/>
                <a:ea typeface="Calibri"/>
                <a:cs typeface="Calibri"/>
                <a:sym typeface="Calibri"/>
              </a:rPr>
              <a:t>As we do this for all the points in the template, we transform the template pointcloud in another pointcloud with the same number of points.</a:t>
            </a:r>
            <a:endParaRPr lang="en-US" sz="1200" b="0" i="0" u="none" strike="noStrike" cap="none" noProof="0" dirty="0">
              <a:solidFill>
                <a:schemeClr val="dk1"/>
              </a:solidFill>
              <a:effectLst/>
              <a:latin typeface="Calibri"/>
              <a:ea typeface="Calibri"/>
              <a:cs typeface="Calibri"/>
              <a:sym typeface="Calibri"/>
            </a:endParaRPr>
          </a:p>
        </p:txBody>
      </p:sp>
      <p:sp>
        <p:nvSpPr>
          <p:cNvPr id="149" name="Shape 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7132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b="0" i="0" u="none" strike="noStrike" cap="none" dirty="0">
                <a:solidFill>
                  <a:schemeClr val="dk1"/>
                </a:solidFill>
                <a:effectLst/>
                <a:latin typeface="+mn-lt"/>
                <a:ea typeface="Calibri"/>
                <a:cs typeface="Calibri"/>
                <a:sym typeface="Calibri"/>
              </a:rPr>
              <a:t>Furthermore, since the decoder only works one point at a time, we have a mapping between each point p of the template, and its reconstruction q.</a:t>
            </a:r>
          </a:p>
        </p:txBody>
      </p:sp>
      <p:sp>
        <p:nvSpPr>
          <p:cNvPr id="149" name="Shape 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4669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C12A0F-84E6-1544-AEC9-EDF99A52E67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a:p>
        </p:txBody>
      </p:sp>
      <p:sp>
        <p:nvSpPr>
          <p:cNvPr id="3" name="Sous-titre 2">
            <a:extLst>
              <a:ext uri="{FF2B5EF4-FFF2-40B4-BE49-F238E27FC236}">
                <a16:creationId xmlns:a16="http://schemas.microsoft.com/office/drawing/2014/main" id="{BAC2C6C6-589D-7C49-9596-504F705C46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a:p>
        </p:txBody>
      </p:sp>
      <p:sp>
        <p:nvSpPr>
          <p:cNvPr id="4" name="Espace réservé de la date 3">
            <a:extLst>
              <a:ext uri="{FF2B5EF4-FFF2-40B4-BE49-F238E27FC236}">
                <a16:creationId xmlns:a16="http://schemas.microsoft.com/office/drawing/2014/main" id="{D4CA74E9-7FBD-4B44-BE6B-F989EAAE1517}"/>
              </a:ext>
            </a:extLst>
          </p:cNvPr>
          <p:cNvSpPr>
            <a:spLocks noGrp="1"/>
          </p:cNvSpPr>
          <p:nvPr>
            <p:ph type="dt" sz="half" idx="10"/>
          </p:nvPr>
        </p:nvSpPr>
        <p:spPr/>
        <p:txBody>
          <a:bodyPr/>
          <a:lstStyle/>
          <a:p>
            <a:fld id="{EC65DDC6-B52E-C648-9BAF-9B507BF8BD1C}" type="datetime1">
              <a:rPr lang="fr-FR" smtClean="0"/>
              <a:t>11/09/2018</a:t>
            </a:fld>
            <a:endParaRPr lang="fr-FR"/>
          </a:p>
        </p:txBody>
      </p:sp>
      <p:sp>
        <p:nvSpPr>
          <p:cNvPr id="5" name="Espace réservé du pied de page 4">
            <a:extLst>
              <a:ext uri="{FF2B5EF4-FFF2-40B4-BE49-F238E27FC236}">
                <a16:creationId xmlns:a16="http://schemas.microsoft.com/office/drawing/2014/main" id="{DD0AAF51-700E-A140-B205-1BE9D60C498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CAC2BF-8731-A141-A12E-FD923B7B7189}"/>
              </a:ext>
            </a:extLst>
          </p:cNvPr>
          <p:cNvSpPr>
            <a:spLocks noGrp="1"/>
          </p:cNvSpPr>
          <p:nvPr>
            <p:ph type="sldNum" sz="quarter" idx="12"/>
          </p:nvPr>
        </p:nvSpPr>
        <p:spPr/>
        <p:txBody>
          <a:bodyPr/>
          <a:lstStyle/>
          <a:p>
            <a:fld id="{611224AE-60B8-A04C-BAB5-7045A9C2B360}" type="slidenum">
              <a:rPr lang="fr-FR" smtClean="0"/>
              <a:t>‹N°›</a:t>
            </a:fld>
            <a:endParaRPr lang="fr-FR"/>
          </a:p>
        </p:txBody>
      </p:sp>
    </p:spTree>
    <p:extLst>
      <p:ext uri="{BB962C8B-B14F-4D97-AF65-F5344CB8AC3E}">
        <p14:creationId xmlns:p14="http://schemas.microsoft.com/office/powerpoint/2010/main" val="589771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265905-C267-CF45-A08F-E0440E9AB39E}"/>
              </a:ext>
            </a:extLst>
          </p:cNvPr>
          <p:cNvSpPr>
            <a:spLocks noGrp="1"/>
          </p:cNvSpPr>
          <p:nvPr>
            <p:ph type="title"/>
          </p:nvPr>
        </p:nvSpPr>
        <p:spPr/>
        <p:txBody>
          <a:bodyPr/>
          <a:lstStyle/>
          <a:p>
            <a:r>
              <a:rPr lang="fr-FR"/>
              <a:t>Modifiez le style du titre</a:t>
            </a:r>
            <a:endParaRPr/>
          </a:p>
        </p:txBody>
      </p:sp>
      <p:sp>
        <p:nvSpPr>
          <p:cNvPr id="3" name="Espace réservé du texte vertical 2">
            <a:extLst>
              <a:ext uri="{FF2B5EF4-FFF2-40B4-BE49-F238E27FC236}">
                <a16:creationId xmlns:a16="http://schemas.microsoft.com/office/drawing/2014/main" id="{5BFF96F9-987C-8B44-9407-818906C3CF5D}"/>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endParaRPr/>
          </a:p>
        </p:txBody>
      </p:sp>
      <p:sp>
        <p:nvSpPr>
          <p:cNvPr id="4" name="Espace réservé de la date 3">
            <a:extLst>
              <a:ext uri="{FF2B5EF4-FFF2-40B4-BE49-F238E27FC236}">
                <a16:creationId xmlns:a16="http://schemas.microsoft.com/office/drawing/2014/main" id="{DFBA48CA-B4E3-8843-87EE-43025DC0153E}"/>
              </a:ext>
            </a:extLst>
          </p:cNvPr>
          <p:cNvSpPr>
            <a:spLocks noGrp="1"/>
          </p:cNvSpPr>
          <p:nvPr>
            <p:ph type="dt" sz="half" idx="10"/>
          </p:nvPr>
        </p:nvSpPr>
        <p:spPr/>
        <p:txBody>
          <a:bodyPr/>
          <a:lstStyle/>
          <a:p>
            <a:fld id="{94B147BF-CAF3-3349-9B16-61D4E5FD15DA}" type="datetime1">
              <a:rPr lang="fr-FR" smtClean="0"/>
              <a:t>11/09/2018</a:t>
            </a:fld>
            <a:endParaRPr lang="fr-FR"/>
          </a:p>
        </p:txBody>
      </p:sp>
      <p:sp>
        <p:nvSpPr>
          <p:cNvPr id="5" name="Espace réservé du pied de page 4">
            <a:extLst>
              <a:ext uri="{FF2B5EF4-FFF2-40B4-BE49-F238E27FC236}">
                <a16:creationId xmlns:a16="http://schemas.microsoft.com/office/drawing/2014/main" id="{91D28597-21F2-054F-B240-63E1AAF0D75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D68179-B7A3-6C4A-ADB9-76BE6F5F7F9F}"/>
              </a:ext>
            </a:extLst>
          </p:cNvPr>
          <p:cNvSpPr>
            <a:spLocks noGrp="1"/>
          </p:cNvSpPr>
          <p:nvPr>
            <p:ph type="sldNum" sz="quarter" idx="12"/>
          </p:nvPr>
        </p:nvSpPr>
        <p:spPr/>
        <p:txBody>
          <a:bodyPr/>
          <a:lstStyle/>
          <a:p>
            <a:fld id="{611224AE-60B8-A04C-BAB5-7045A9C2B360}" type="slidenum">
              <a:rPr lang="fr-FR" smtClean="0"/>
              <a:t>‹N°›</a:t>
            </a:fld>
            <a:endParaRPr lang="fr-FR"/>
          </a:p>
        </p:txBody>
      </p:sp>
    </p:spTree>
    <p:extLst>
      <p:ext uri="{BB962C8B-B14F-4D97-AF65-F5344CB8AC3E}">
        <p14:creationId xmlns:p14="http://schemas.microsoft.com/office/powerpoint/2010/main" val="2494517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B4A3491-E46D-C942-871F-86283754DD7E}"/>
              </a:ext>
            </a:extLst>
          </p:cNvPr>
          <p:cNvSpPr>
            <a:spLocks noGrp="1"/>
          </p:cNvSpPr>
          <p:nvPr>
            <p:ph type="title" orient="vert"/>
          </p:nvPr>
        </p:nvSpPr>
        <p:spPr>
          <a:xfrm>
            <a:off x="8724900" y="365125"/>
            <a:ext cx="2628900" cy="5811838"/>
          </a:xfrm>
        </p:spPr>
        <p:txBody>
          <a:bodyPr vert="eaVert"/>
          <a:lstStyle/>
          <a:p>
            <a:r>
              <a:rPr lang="fr-FR"/>
              <a:t>Modifiez le style du titre</a:t>
            </a:r>
            <a:endParaRPr/>
          </a:p>
        </p:txBody>
      </p:sp>
      <p:sp>
        <p:nvSpPr>
          <p:cNvPr id="3" name="Espace réservé du texte vertical 2">
            <a:extLst>
              <a:ext uri="{FF2B5EF4-FFF2-40B4-BE49-F238E27FC236}">
                <a16:creationId xmlns:a16="http://schemas.microsoft.com/office/drawing/2014/main" id="{C36189FF-18F3-854D-AF26-6711A4046D0F}"/>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endParaRPr/>
          </a:p>
        </p:txBody>
      </p:sp>
      <p:sp>
        <p:nvSpPr>
          <p:cNvPr id="4" name="Espace réservé de la date 3">
            <a:extLst>
              <a:ext uri="{FF2B5EF4-FFF2-40B4-BE49-F238E27FC236}">
                <a16:creationId xmlns:a16="http://schemas.microsoft.com/office/drawing/2014/main" id="{4304859E-C2B0-BA43-B385-4B4E225EB760}"/>
              </a:ext>
            </a:extLst>
          </p:cNvPr>
          <p:cNvSpPr>
            <a:spLocks noGrp="1"/>
          </p:cNvSpPr>
          <p:nvPr>
            <p:ph type="dt" sz="half" idx="10"/>
          </p:nvPr>
        </p:nvSpPr>
        <p:spPr/>
        <p:txBody>
          <a:bodyPr/>
          <a:lstStyle/>
          <a:p>
            <a:fld id="{8F3DE87D-D01B-354E-BD72-6FE793D45D03}" type="datetime1">
              <a:rPr lang="fr-FR" smtClean="0"/>
              <a:t>11/09/2018</a:t>
            </a:fld>
            <a:endParaRPr lang="fr-FR"/>
          </a:p>
        </p:txBody>
      </p:sp>
      <p:sp>
        <p:nvSpPr>
          <p:cNvPr id="5" name="Espace réservé du pied de page 4">
            <a:extLst>
              <a:ext uri="{FF2B5EF4-FFF2-40B4-BE49-F238E27FC236}">
                <a16:creationId xmlns:a16="http://schemas.microsoft.com/office/drawing/2014/main" id="{462C750A-849C-8342-9838-B371A5F3E7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61E25E-F20D-9C44-B9B3-A50701C543CE}"/>
              </a:ext>
            </a:extLst>
          </p:cNvPr>
          <p:cNvSpPr>
            <a:spLocks noGrp="1"/>
          </p:cNvSpPr>
          <p:nvPr>
            <p:ph type="sldNum" sz="quarter" idx="12"/>
          </p:nvPr>
        </p:nvSpPr>
        <p:spPr/>
        <p:txBody>
          <a:bodyPr/>
          <a:lstStyle/>
          <a:p>
            <a:fld id="{611224AE-60B8-A04C-BAB5-7045A9C2B360}" type="slidenum">
              <a:rPr lang="fr-FR" smtClean="0"/>
              <a:t>‹N°›</a:t>
            </a:fld>
            <a:endParaRPr lang="fr-FR"/>
          </a:p>
        </p:txBody>
      </p:sp>
    </p:spTree>
    <p:extLst>
      <p:ext uri="{BB962C8B-B14F-4D97-AF65-F5344CB8AC3E}">
        <p14:creationId xmlns:p14="http://schemas.microsoft.com/office/powerpoint/2010/main" val="251390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3429B3-DD88-B045-9903-D907CE8316A6}"/>
              </a:ext>
            </a:extLst>
          </p:cNvPr>
          <p:cNvSpPr>
            <a:spLocks noGrp="1"/>
          </p:cNvSpPr>
          <p:nvPr>
            <p:ph type="title"/>
          </p:nvPr>
        </p:nvSpPr>
        <p:spPr/>
        <p:txBody>
          <a:bodyPr/>
          <a:lstStyle/>
          <a:p>
            <a:r>
              <a:rPr lang="fr-FR"/>
              <a:t>Modifiez le style du titre</a:t>
            </a:r>
            <a:endParaRPr/>
          </a:p>
        </p:txBody>
      </p:sp>
      <p:sp>
        <p:nvSpPr>
          <p:cNvPr id="3" name="Espace réservé du contenu 2">
            <a:extLst>
              <a:ext uri="{FF2B5EF4-FFF2-40B4-BE49-F238E27FC236}">
                <a16:creationId xmlns:a16="http://schemas.microsoft.com/office/drawing/2014/main" id="{6230F782-ED0D-A640-90F5-D1ECC8C38B40}"/>
              </a:ext>
            </a:extLst>
          </p:cNvPr>
          <p:cNvSpPr>
            <a:spLocks noGrp="1"/>
          </p:cNvSpPr>
          <p:nvPr>
            <p:ph idx="1"/>
          </p:nvPr>
        </p:nvSpPr>
        <p:spPr/>
        <p:txBody>
          <a:bodyPr/>
          <a:lstStyle/>
          <a:p>
            <a:r>
              <a:rPr lang="fr-FR"/>
              <a:t>Modifier les styles du texte du masque
Deuxième niveau
Troisième niveau
Quatrième niveau
Cinquième niveau</a:t>
            </a:r>
            <a:endParaRPr/>
          </a:p>
        </p:txBody>
      </p:sp>
      <p:sp>
        <p:nvSpPr>
          <p:cNvPr id="4" name="Espace réservé de la date 3">
            <a:extLst>
              <a:ext uri="{FF2B5EF4-FFF2-40B4-BE49-F238E27FC236}">
                <a16:creationId xmlns:a16="http://schemas.microsoft.com/office/drawing/2014/main" id="{44518A5C-5B48-094E-A3EB-55225E04ED8C}"/>
              </a:ext>
            </a:extLst>
          </p:cNvPr>
          <p:cNvSpPr>
            <a:spLocks noGrp="1"/>
          </p:cNvSpPr>
          <p:nvPr>
            <p:ph type="dt" sz="half" idx="10"/>
          </p:nvPr>
        </p:nvSpPr>
        <p:spPr/>
        <p:txBody>
          <a:bodyPr/>
          <a:lstStyle/>
          <a:p>
            <a:fld id="{4E60C900-8E7D-D944-9C10-35F205E665F6}" type="datetime1">
              <a:rPr lang="fr-FR" smtClean="0"/>
              <a:t>11/09/2018</a:t>
            </a:fld>
            <a:endParaRPr lang="fr-FR"/>
          </a:p>
        </p:txBody>
      </p:sp>
      <p:sp>
        <p:nvSpPr>
          <p:cNvPr id="5" name="Espace réservé du pied de page 4">
            <a:extLst>
              <a:ext uri="{FF2B5EF4-FFF2-40B4-BE49-F238E27FC236}">
                <a16:creationId xmlns:a16="http://schemas.microsoft.com/office/drawing/2014/main" id="{AB1B5525-B3F6-CB4A-ADB1-99714ECE644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BA1386-5EA7-EA46-A5CF-89708C60BACA}"/>
              </a:ext>
            </a:extLst>
          </p:cNvPr>
          <p:cNvSpPr>
            <a:spLocks noGrp="1"/>
          </p:cNvSpPr>
          <p:nvPr>
            <p:ph type="sldNum" sz="quarter" idx="12"/>
          </p:nvPr>
        </p:nvSpPr>
        <p:spPr/>
        <p:txBody>
          <a:bodyPr/>
          <a:lstStyle/>
          <a:p>
            <a:fld id="{611224AE-60B8-A04C-BAB5-7045A9C2B360}" type="slidenum">
              <a:rPr lang="fr-FR" smtClean="0"/>
              <a:t>‹N°›</a:t>
            </a:fld>
            <a:endParaRPr lang="fr-FR"/>
          </a:p>
        </p:txBody>
      </p:sp>
    </p:spTree>
    <p:extLst>
      <p:ext uri="{BB962C8B-B14F-4D97-AF65-F5344CB8AC3E}">
        <p14:creationId xmlns:p14="http://schemas.microsoft.com/office/powerpoint/2010/main" val="3769701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B728F5-2C43-6943-A990-9649733E304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a:p>
        </p:txBody>
      </p:sp>
      <p:sp>
        <p:nvSpPr>
          <p:cNvPr id="3" name="Espace réservé du texte 2">
            <a:extLst>
              <a:ext uri="{FF2B5EF4-FFF2-40B4-BE49-F238E27FC236}">
                <a16:creationId xmlns:a16="http://schemas.microsoft.com/office/drawing/2014/main" id="{83C165AD-F439-B84C-9155-48F87D3029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endParaRPr/>
          </a:p>
        </p:txBody>
      </p:sp>
      <p:sp>
        <p:nvSpPr>
          <p:cNvPr id="4" name="Espace réservé de la date 3">
            <a:extLst>
              <a:ext uri="{FF2B5EF4-FFF2-40B4-BE49-F238E27FC236}">
                <a16:creationId xmlns:a16="http://schemas.microsoft.com/office/drawing/2014/main" id="{97C2E964-1DFD-CC42-B26B-902C8E34FC85}"/>
              </a:ext>
            </a:extLst>
          </p:cNvPr>
          <p:cNvSpPr>
            <a:spLocks noGrp="1"/>
          </p:cNvSpPr>
          <p:nvPr>
            <p:ph type="dt" sz="half" idx="10"/>
          </p:nvPr>
        </p:nvSpPr>
        <p:spPr/>
        <p:txBody>
          <a:bodyPr/>
          <a:lstStyle/>
          <a:p>
            <a:fld id="{9396AA6B-3A7B-E341-ADB1-CBDA8D4389B3}" type="datetime1">
              <a:rPr lang="fr-FR" smtClean="0"/>
              <a:t>11/09/2018</a:t>
            </a:fld>
            <a:endParaRPr lang="fr-FR"/>
          </a:p>
        </p:txBody>
      </p:sp>
      <p:sp>
        <p:nvSpPr>
          <p:cNvPr id="5" name="Espace réservé du pied de page 4">
            <a:extLst>
              <a:ext uri="{FF2B5EF4-FFF2-40B4-BE49-F238E27FC236}">
                <a16:creationId xmlns:a16="http://schemas.microsoft.com/office/drawing/2014/main" id="{39692339-A1FB-3541-8F9D-8DF2A0F092F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C8808E-AB68-5742-ADA0-B8AC0802598B}"/>
              </a:ext>
            </a:extLst>
          </p:cNvPr>
          <p:cNvSpPr>
            <a:spLocks noGrp="1"/>
          </p:cNvSpPr>
          <p:nvPr>
            <p:ph type="sldNum" sz="quarter" idx="12"/>
          </p:nvPr>
        </p:nvSpPr>
        <p:spPr/>
        <p:txBody>
          <a:bodyPr/>
          <a:lstStyle/>
          <a:p>
            <a:fld id="{611224AE-60B8-A04C-BAB5-7045A9C2B360}" type="slidenum">
              <a:rPr lang="fr-FR" smtClean="0"/>
              <a:t>‹N°›</a:t>
            </a:fld>
            <a:endParaRPr lang="fr-FR"/>
          </a:p>
        </p:txBody>
      </p:sp>
    </p:spTree>
    <p:extLst>
      <p:ext uri="{BB962C8B-B14F-4D97-AF65-F5344CB8AC3E}">
        <p14:creationId xmlns:p14="http://schemas.microsoft.com/office/powerpoint/2010/main" val="1968690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E9ECA-C31D-DC4E-9AD3-B378493BA4A2}"/>
              </a:ext>
            </a:extLst>
          </p:cNvPr>
          <p:cNvSpPr>
            <a:spLocks noGrp="1"/>
          </p:cNvSpPr>
          <p:nvPr>
            <p:ph type="title"/>
          </p:nvPr>
        </p:nvSpPr>
        <p:spPr/>
        <p:txBody>
          <a:bodyPr/>
          <a:lstStyle/>
          <a:p>
            <a:r>
              <a:rPr lang="fr-FR"/>
              <a:t>Modifiez le style du titre</a:t>
            </a:r>
            <a:endParaRPr/>
          </a:p>
        </p:txBody>
      </p:sp>
      <p:sp>
        <p:nvSpPr>
          <p:cNvPr id="3" name="Espace réservé du contenu 2">
            <a:extLst>
              <a:ext uri="{FF2B5EF4-FFF2-40B4-BE49-F238E27FC236}">
                <a16:creationId xmlns:a16="http://schemas.microsoft.com/office/drawing/2014/main" id="{F1A239F7-635A-6045-9E9D-2C070888647E}"/>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endParaRPr/>
          </a:p>
        </p:txBody>
      </p:sp>
      <p:sp>
        <p:nvSpPr>
          <p:cNvPr id="4" name="Espace réservé du contenu 3">
            <a:extLst>
              <a:ext uri="{FF2B5EF4-FFF2-40B4-BE49-F238E27FC236}">
                <a16:creationId xmlns:a16="http://schemas.microsoft.com/office/drawing/2014/main" id="{8BEF03C8-5CE0-D94D-8A9E-6876E2A12FC5}"/>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endParaRPr/>
          </a:p>
        </p:txBody>
      </p:sp>
      <p:sp>
        <p:nvSpPr>
          <p:cNvPr id="5" name="Espace réservé de la date 4">
            <a:extLst>
              <a:ext uri="{FF2B5EF4-FFF2-40B4-BE49-F238E27FC236}">
                <a16:creationId xmlns:a16="http://schemas.microsoft.com/office/drawing/2014/main" id="{2078ED4F-F793-6C44-8145-12FF8F82897A}"/>
              </a:ext>
            </a:extLst>
          </p:cNvPr>
          <p:cNvSpPr>
            <a:spLocks noGrp="1"/>
          </p:cNvSpPr>
          <p:nvPr>
            <p:ph type="dt" sz="half" idx="10"/>
          </p:nvPr>
        </p:nvSpPr>
        <p:spPr/>
        <p:txBody>
          <a:bodyPr/>
          <a:lstStyle/>
          <a:p>
            <a:fld id="{E9A3A44F-DD8F-904C-8C68-3B61EF1F8F6B}" type="datetime1">
              <a:rPr lang="fr-FR" smtClean="0"/>
              <a:t>11/09/2018</a:t>
            </a:fld>
            <a:endParaRPr lang="fr-FR"/>
          </a:p>
        </p:txBody>
      </p:sp>
      <p:sp>
        <p:nvSpPr>
          <p:cNvPr id="6" name="Espace réservé du pied de page 5">
            <a:extLst>
              <a:ext uri="{FF2B5EF4-FFF2-40B4-BE49-F238E27FC236}">
                <a16:creationId xmlns:a16="http://schemas.microsoft.com/office/drawing/2014/main" id="{4889BC3D-6BF5-8042-ABEA-1AEFED97D9F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99CB2B3-4F2A-F947-9084-CCCE46E9C81F}"/>
              </a:ext>
            </a:extLst>
          </p:cNvPr>
          <p:cNvSpPr>
            <a:spLocks noGrp="1"/>
          </p:cNvSpPr>
          <p:nvPr>
            <p:ph type="sldNum" sz="quarter" idx="12"/>
          </p:nvPr>
        </p:nvSpPr>
        <p:spPr/>
        <p:txBody>
          <a:bodyPr/>
          <a:lstStyle/>
          <a:p>
            <a:fld id="{611224AE-60B8-A04C-BAB5-7045A9C2B360}" type="slidenum">
              <a:rPr lang="fr-FR" smtClean="0"/>
              <a:t>‹N°›</a:t>
            </a:fld>
            <a:endParaRPr lang="fr-FR"/>
          </a:p>
        </p:txBody>
      </p:sp>
    </p:spTree>
    <p:extLst>
      <p:ext uri="{BB962C8B-B14F-4D97-AF65-F5344CB8AC3E}">
        <p14:creationId xmlns:p14="http://schemas.microsoft.com/office/powerpoint/2010/main" val="1598450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51C344-1CB8-0948-A53C-B778D443D853}"/>
              </a:ext>
            </a:extLst>
          </p:cNvPr>
          <p:cNvSpPr>
            <a:spLocks noGrp="1"/>
          </p:cNvSpPr>
          <p:nvPr>
            <p:ph type="title"/>
          </p:nvPr>
        </p:nvSpPr>
        <p:spPr>
          <a:xfrm>
            <a:off x="839788" y="365125"/>
            <a:ext cx="10515600" cy="1325563"/>
          </a:xfrm>
        </p:spPr>
        <p:txBody>
          <a:bodyPr/>
          <a:lstStyle/>
          <a:p>
            <a:r>
              <a:rPr lang="fr-FR"/>
              <a:t>Modifiez le style du titre</a:t>
            </a:r>
            <a:endParaRPr/>
          </a:p>
        </p:txBody>
      </p:sp>
      <p:sp>
        <p:nvSpPr>
          <p:cNvPr id="3" name="Espace réservé du texte 2">
            <a:extLst>
              <a:ext uri="{FF2B5EF4-FFF2-40B4-BE49-F238E27FC236}">
                <a16:creationId xmlns:a16="http://schemas.microsoft.com/office/drawing/2014/main" id="{2ECA64D2-C3E0-4745-A1A3-6677A94530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endParaRPr/>
          </a:p>
        </p:txBody>
      </p:sp>
      <p:sp>
        <p:nvSpPr>
          <p:cNvPr id="4" name="Espace réservé du contenu 3">
            <a:extLst>
              <a:ext uri="{FF2B5EF4-FFF2-40B4-BE49-F238E27FC236}">
                <a16:creationId xmlns:a16="http://schemas.microsoft.com/office/drawing/2014/main" id="{27EF24A0-AE76-7D4B-83B6-4BE1E9D15E3C}"/>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endParaRPr/>
          </a:p>
        </p:txBody>
      </p:sp>
      <p:sp>
        <p:nvSpPr>
          <p:cNvPr id="5" name="Espace réservé du texte 4">
            <a:extLst>
              <a:ext uri="{FF2B5EF4-FFF2-40B4-BE49-F238E27FC236}">
                <a16:creationId xmlns:a16="http://schemas.microsoft.com/office/drawing/2014/main" id="{221AAB35-2E29-1D41-A7C3-FDC38E5F56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endParaRPr/>
          </a:p>
        </p:txBody>
      </p:sp>
      <p:sp>
        <p:nvSpPr>
          <p:cNvPr id="6" name="Espace réservé du contenu 5">
            <a:extLst>
              <a:ext uri="{FF2B5EF4-FFF2-40B4-BE49-F238E27FC236}">
                <a16:creationId xmlns:a16="http://schemas.microsoft.com/office/drawing/2014/main" id="{96427D82-DF53-EA48-A6E8-CAF405A9C879}"/>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endParaRPr/>
          </a:p>
        </p:txBody>
      </p:sp>
      <p:sp>
        <p:nvSpPr>
          <p:cNvPr id="7" name="Espace réservé de la date 6">
            <a:extLst>
              <a:ext uri="{FF2B5EF4-FFF2-40B4-BE49-F238E27FC236}">
                <a16:creationId xmlns:a16="http://schemas.microsoft.com/office/drawing/2014/main" id="{B705129E-482C-8F41-AF6E-00570B839F67}"/>
              </a:ext>
            </a:extLst>
          </p:cNvPr>
          <p:cNvSpPr>
            <a:spLocks noGrp="1"/>
          </p:cNvSpPr>
          <p:nvPr>
            <p:ph type="dt" sz="half" idx="10"/>
          </p:nvPr>
        </p:nvSpPr>
        <p:spPr/>
        <p:txBody>
          <a:bodyPr/>
          <a:lstStyle/>
          <a:p>
            <a:fld id="{08CBBA65-6CC0-794F-B17A-B7502D5D2C81}" type="datetime1">
              <a:rPr lang="fr-FR" smtClean="0"/>
              <a:t>11/09/2018</a:t>
            </a:fld>
            <a:endParaRPr lang="fr-FR"/>
          </a:p>
        </p:txBody>
      </p:sp>
      <p:sp>
        <p:nvSpPr>
          <p:cNvPr id="8" name="Espace réservé du pied de page 7">
            <a:extLst>
              <a:ext uri="{FF2B5EF4-FFF2-40B4-BE49-F238E27FC236}">
                <a16:creationId xmlns:a16="http://schemas.microsoft.com/office/drawing/2014/main" id="{680B1864-D6B7-8341-B129-1A177B59F54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F5C2D80-0655-E44E-B65F-AD8D6635F9BF}"/>
              </a:ext>
            </a:extLst>
          </p:cNvPr>
          <p:cNvSpPr>
            <a:spLocks noGrp="1"/>
          </p:cNvSpPr>
          <p:nvPr>
            <p:ph type="sldNum" sz="quarter" idx="12"/>
          </p:nvPr>
        </p:nvSpPr>
        <p:spPr/>
        <p:txBody>
          <a:bodyPr/>
          <a:lstStyle/>
          <a:p>
            <a:fld id="{611224AE-60B8-A04C-BAB5-7045A9C2B360}" type="slidenum">
              <a:rPr lang="fr-FR" smtClean="0"/>
              <a:t>‹N°›</a:t>
            </a:fld>
            <a:endParaRPr lang="fr-FR"/>
          </a:p>
        </p:txBody>
      </p:sp>
    </p:spTree>
    <p:extLst>
      <p:ext uri="{BB962C8B-B14F-4D97-AF65-F5344CB8AC3E}">
        <p14:creationId xmlns:p14="http://schemas.microsoft.com/office/powerpoint/2010/main" val="572833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28CDE-A31E-0A42-9A70-591C3FD9B8CE}"/>
              </a:ext>
            </a:extLst>
          </p:cNvPr>
          <p:cNvSpPr>
            <a:spLocks noGrp="1"/>
          </p:cNvSpPr>
          <p:nvPr>
            <p:ph type="title"/>
          </p:nvPr>
        </p:nvSpPr>
        <p:spPr/>
        <p:txBody>
          <a:bodyPr/>
          <a:lstStyle/>
          <a:p>
            <a:r>
              <a:rPr lang="fr-FR"/>
              <a:t>Modifiez le style du titre</a:t>
            </a:r>
            <a:endParaRPr/>
          </a:p>
        </p:txBody>
      </p:sp>
      <p:sp>
        <p:nvSpPr>
          <p:cNvPr id="3" name="Espace réservé de la date 2">
            <a:extLst>
              <a:ext uri="{FF2B5EF4-FFF2-40B4-BE49-F238E27FC236}">
                <a16:creationId xmlns:a16="http://schemas.microsoft.com/office/drawing/2014/main" id="{C239265B-7591-F145-973E-9C227AC6FA0B}"/>
              </a:ext>
            </a:extLst>
          </p:cNvPr>
          <p:cNvSpPr>
            <a:spLocks noGrp="1"/>
          </p:cNvSpPr>
          <p:nvPr>
            <p:ph type="dt" sz="half" idx="10"/>
          </p:nvPr>
        </p:nvSpPr>
        <p:spPr/>
        <p:txBody>
          <a:bodyPr/>
          <a:lstStyle/>
          <a:p>
            <a:fld id="{9EF427B6-56C6-524C-9173-7FACD8394ACE}" type="datetime1">
              <a:rPr lang="fr-FR" smtClean="0"/>
              <a:t>11/09/2018</a:t>
            </a:fld>
            <a:endParaRPr lang="fr-FR"/>
          </a:p>
        </p:txBody>
      </p:sp>
      <p:sp>
        <p:nvSpPr>
          <p:cNvPr id="4" name="Espace réservé du pied de page 3">
            <a:extLst>
              <a:ext uri="{FF2B5EF4-FFF2-40B4-BE49-F238E27FC236}">
                <a16:creationId xmlns:a16="http://schemas.microsoft.com/office/drawing/2014/main" id="{6BA358D7-516A-8344-AA6C-524D1260004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194F87F-D67A-1440-A5D2-71BF3E207D9A}"/>
              </a:ext>
            </a:extLst>
          </p:cNvPr>
          <p:cNvSpPr>
            <a:spLocks noGrp="1"/>
          </p:cNvSpPr>
          <p:nvPr>
            <p:ph type="sldNum" sz="quarter" idx="12"/>
          </p:nvPr>
        </p:nvSpPr>
        <p:spPr/>
        <p:txBody>
          <a:bodyPr/>
          <a:lstStyle/>
          <a:p>
            <a:fld id="{611224AE-60B8-A04C-BAB5-7045A9C2B360}" type="slidenum">
              <a:rPr lang="fr-FR" smtClean="0"/>
              <a:t>‹N°›</a:t>
            </a:fld>
            <a:endParaRPr lang="fr-FR"/>
          </a:p>
        </p:txBody>
      </p:sp>
    </p:spTree>
    <p:extLst>
      <p:ext uri="{BB962C8B-B14F-4D97-AF65-F5344CB8AC3E}">
        <p14:creationId xmlns:p14="http://schemas.microsoft.com/office/powerpoint/2010/main" val="938578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3129E60-EE5F-DE46-B46C-71DB60B6377B}"/>
              </a:ext>
            </a:extLst>
          </p:cNvPr>
          <p:cNvSpPr>
            <a:spLocks noGrp="1"/>
          </p:cNvSpPr>
          <p:nvPr>
            <p:ph type="dt" sz="half" idx="10"/>
          </p:nvPr>
        </p:nvSpPr>
        <p:spPr/>
        <p:txBody>
          <a:bodyPr/>
          <a:lstStyle/>
          <a:p>
            <a:fld id="{16D819E0-8FD6-AF48-A603-F228AB54591B}" type="datetime1">
              <a:rPr lang="fr-FR" smtClean="0"/>
              <a:t>11/09/2018</a:t>
            </a:fld>
            <a:endParaRPr lang="fr-FR"/>
          </a:p>
        </p:txBody>
      </p:sp>
      <p:sp>
        <p:nvSpPr>
          <p:cNvPr id="3" name="Espace réservé du pied de page 2">
            <a:extLst>
              <a:ext uri="{FF2B5EF4-FFF2-40B4-BE49-F238E27FC236}">
                <a16:creationId xmlns:a16="http://schemas.microsoft.com/office/drawing/2014/main" id="{FA5A2385-FB38-544D-B0CB-4E73A8CBE52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67D878A-494A-894B-BBE8-0F74925D715F}"/>
              </a:ext>
            </a:extLst>
          </p:cNvPr>
          <p:cNvSpPr>
            <a:spLocks noGrp="1"/>
          </p:cNvSpPr>
          <p:nvPr>
            <p:ph type="sldNum" sz="quarter" idx="12"/>
          </p:nvPr>
        </p:nvSpPr>
        <p:spPr/>
        <p:txBody>
          <a:bodyPr/>
          <a:lstStyle/>
          <a:p>
            <a:fld id="{611224AE-60B8-A04C-BAB5-7045A9C2B360}" type="slidenum">
              <a:rPr lang="fr-FR" smtClean="0"/>
              <a:t>‹N°›</a:t>
            </a:fld>
            <a:endParaRPr lang="fr-FR"/>
          </a:p>
        </p:txBody>
      </p:sp>
    </p:spTree>
    <p:extLst>
      <p:ext uri="{BB962C8B-B14F-4D97-AF65-F5344CB8AC3E}">
        <p14:creationId xmlns:p14="http://schemas.microsoft.com/office/powerpoint/2010/main" val="18061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654174-B25D-2048-A585-92E867C0903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a:p>
        </p:txBody>
      </p:sp>
      <p:sp>
        <p:nvSpPr>
          <p:cNvPr id="3" name="Espace réservé du contenu 2">
            <a:extLst>
              <a:ext uri="{FF2B5EF4-FFF2-40B4-BE49-F238E27FC236}">
                <a16:creationId xmlns:a16="http://schemas.microsoft.com/office/drawing/2014/main" id="{2CC50C91-D79B-2345-BB62-34261D0C35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endParaRPr/>
          </a:p>
        </p:txBody>
      </p:sp>
      <p:sp>
        <p:nvSpPr>
          <p:cNvPr id="4" name="Espace réservé du texte 3">
            <a:extLst>
              <a:ext uri="{FF2B5EF4-FFF2-40B4-BE49-F238E27FC236}">
                <a16:creationId xmlns:a16="http://schemas.microsoft.com/office/drawing/2014/main" id="{124BE67D-60E9-5343-9D8A-31822DBB2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endParaRPr/>
          </a:p>
        </p:txBody>
      </p:sp>
      <p:sp>
        <p:nvSpPr>
          <p:cNvPr id="5" name="Espace réservé de la date 4">
            <a:extLst>
              <a:ext uri="{FF2B5EF4-FFF2-40B4-BE49-F238E27FC236}">
                <a16:creationId xmlns:a16="http://schemas.microsoft.com/office/drawing/2014/main" id="{84BFB274-4DDC-D64C-B0A7-41F16C718B0C}"/>
              </a:ext>
            </a:extLst>
          </p:cNvPr>
          <p:cNvSpPr>
            <a:spLocks noGrp="1"/>
          </p:cNvSpPr>
          <p:nvPr>
            <p:ph type="dt" sz="half" idx="10"/>
          </p:nvPr>
        </p:nvSpPr>
        <p:spPr/>
        <p:txBody>
          <a:bodyPr/>
          <a:lstStyle/>
          <a:p>
            <a:fld id="{A8D9ED58-57B4-B649-9443-E84CBFB22343}" type="datetime1">
              <a:rPr lang="fr-FR" smtClean="0"/>
              <a:t>11/09/2018</a:t>
            </a:fld>
            <a:endParaRPr lang="fr-FR"/>
          </a:p>
        </p:txBody>
      </p:sp>
      <p:sp>
        <p:nvSpPr>
          <p:cNvPr id="6" name="Espace réservé du pied de page 5">
            <a:extLst>
              <a:ext uri="{FF2B5EF4-FFF2-40B4-BE49-F238E27FC236}">
                <a16:creationId xmlns:a16="http://schemas.microsoft.com/office/drawing/2014/main" id="{AF15DABD-590E-7747-93DE-6044CCAF966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13321F9-80D3-8F46-A40C-B5A22BF84B1E}"/>
              </a:ext>
            </a:extLst>
          </p:cNvPr>
          <p:cNvSpPr>
            <a:spLocks noGrp="1"/>
          </p:cNvSpPr>
          <p:nvPr>
            <p:ph type="sldNum" sz="quarter" idx="12"/>
          </p:nvPr>
        </p:nvSpPr>
        <p:spPr/>
        <p:txBody>
          <a:bodyPr/>
          <a:lstStyle/>
          <a:p>
            <a:fld id="{611224AE-60B8-A04C-BAB5-7045A9C2B360}" type="slidenum">
              <a:rPr lang="fr-FR" smtClean="0"/>
              <a:t>‹N°›</a:t>
            </a:fld>
            <a:endParaRPr lang="fr-FR"/>
          </a:p>
        </p:txBody>
      </p:sp>
    </p:spTree>
    <p:extLst>
      <p:ext uri="{BB962C8B-B14F-4D97-AF65-F5344CB8AC3E}">
        <p14:creationId xmlns:p14="http://schemas.microsoft.com/office/powerpoint/2010/main" val="2676202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46484-A333-894D-8DCD-7CA14A9BA7C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a:p>
        </p:txBody>
      </p:sp>
      <p:sp>
        <p:nvSpPr>
          <p:cNvPr id="3" name="Espace réservé pour une image  2">
            <a:extLst>
              <a:ext uri="{FF2B5EF4-FFF2-40B4-BE49-F238E27FC236}">
                <a16:creationId xmlns:a16="http://schemas.microsoft.com/office/drawing/2014/main" id="{0A824919-C1B8-8444-A96C-2A103EB119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Espace réservé du texte 3">
            <a:extLst>
              <a:ext uri="{FF2B5EF4-FFF2-40B4-BE49-F238E27FC236}">
                <a16:creationId xmlns:a16="http://schemas.microsoft.com/office/drawing/2014/main" id="{CA36C778-2B38-A347-A6B7-2A655D755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endParaRPr/>
          </a:p>
        </p:txBody>
      </p:sp>
      <p:sp>
        <p:nvSpPr>
          <p:cNvPr id="5" name="Espace réservé de la date 4">
            <a:extLst>
              <a:ext uri="{FF2B5EF4-FFF2-40B4-BE49-F238E27FC236}">
                <a16:creationId xmlns:a16="http://schemas.microsoft.com/office/drawing/2014/main" id="{FE7BB638-DE8F-F141-9055-907A99CF8A39}"/>
              </a:ext>
            </a:extLst>
          </p:cNvPr>
          <p:cNvSpPr>
            <a:spLocks noGrp="1"/>
          </p:cNvSpPr>
          <p:nvPr>
            <p:ph type="dt" sz="half" idx="10"/>
          </p:nvPr>
        </p:nvSpPr>
        <p:spPr/>
        <p:txBody>
          <a:bodyPr/>
          <a:lstStyle/>
          <a:p>
            <a:fld id="{86FE5D6D-5655-A94E-95AF-4BB13A374F00}" type="datetime1">
              <a:rPr lang="fr-FR" smtClean="0"/>
              <a:t>11/09/2018</a:t>
            </a:fld>
            <a:endParaRPr lang="fr-FR"/>
          </a:p>
        </p:txBody>
      </p:sp>
      <p:sp>
        <p:nvSpPr>
          <p:cNvPr id="6" name="Espace réservé du pied de page 5">
            <a:extLst>
              <a:ext uri="{FF2B5EF4-FFF2-40B4-BE49-F238E27FC236}">
                <a16:creationId xmlns:a16="http://schemas.microsoft.com/office/drawing/2014/main" id="{2DB1D8ED-DE4D-134D-AC23-A04C053B63A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177079A-346E-5C4A-B13F-D70636836C0E}"/>
              </a:ext>
            </a:extLst>
          </p:cNvPr>
          <p:cNvSpPr>
            <a:spLocks noGrp="1"/>
          </p:cNvSpPr>
          <p:nvPr>
            <p:ph type="sldNum" sz="quarter" idx="12"/>
          </p:nvPr>
        </p:nvSpPr>
        <p:spPr/>
        <p:txBody>
          <a:bodyPr/>
          <a:lstStyle/>
          <a:p>
            <a:fld id="{611224AE-60B8-A04C-BAB5-7045A9C2B360}" type="slidenum">
              <a:rPr lang="fr-FR" smtClean="0"/>
              <a:t>‹N°›</a:t>
            </a:fld>
            <a:endParaRPr lang="fr-FR"/>
          </a:p>
        </p:txBody>
      </p:sp>
    </p:spTree>
    <p:extLst>
      <p:ext uri="{BB962C8B-B14F-4D97-AF65-F5344CB8AC3E}">
        <p14:creationId xmlns:p14="http://schemas.microsoft.com/office/powerpoint/2010/main" val="2806025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B28D8EC-7A2E-EA4B-94B3-5C48AC1E64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a:p>
        </p:txBody>
      </p:sp>
      <p:sp>
        <p:nvSpPr>
          <p:cNvPr id="3" name="Espace réservé du texte 2">
            <a:extLst>
              <a:ext uri="{FF2B5EF4-FFF2-40B4-BE49-F238E27FC236}">
                <a16:creationId xmlns:a16="http://schemas.microsoft.com/office/drawing/2014/main" id="{FFCBF3B1-282A-2444-8EEA-F16930C6E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endParaRPr/>
          </a:p>
        </p:txBody>
      </p:sp>
      <p:sp>
        <p:nvSpPr>
          <p:cNvPr id="4" name="Espace réservé de la date 3">
            <a:extLst>
              <a:ext uri="{FF2B5EF4-FFF2-40B4-BE49-F238E27FC236}">
                <a16:creationId xmlns:a16="http://schemas.microsoft.com/office/drawing/2014/main" id="{7D0C894F-EC67-3A47-9B57-2175ABE933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E20CD-6408-414C-B1BB-C4C22DEE4EEE}" type="datetime1">
              <a:rPr lang="fr-FR" smtClean="0"/>
              <a:t>11/09/2018</a:t>
            </a:fld>
            <a:endParaRPr/>
          </a:p>
        </p:txBody>
      </p:sp>
      <p:sp>
        <p:nvSpPr>
          <p:cNvPr id="5" name="Espace réservé du pied de page 4">
            <a:extLst>
              <a:ext uri="{FF2B5EF4-FFF2-40B4-BE49-F238E27FC236}">
                <a16:creationId xmlns:a16="http://schemas.microsoft.com/office/drawing/2014/main" id="{463B2240-F5A4-C24B-9149-88F8FAF992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Espace réservé du numéro de diapositive 5">
            <a:extLst>
              <a:ext uri="{FF2B5EF4-FFF2-40B4-BE49-F238E27FC236}">
                <a16:creationId xmlns:a16="http://schemas.microsoft.com/office/drawing/2014/main" id="{CC5D8996-75CE-A94E-888B-4113CD906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1224AE-60B8-A04C-BAB5-7045A9C2B360}" type="slidenum">
              <a:rPr lang="fr-FR" smtClean="0"/>
              <a:t>‹N°›</a:t>
            </a:fld>
            <a:endParaRPr/>
          </a:p>
        </p:txBody>
      </p:sp>
    </p:spTree>
    <p:extLst>
      <p:ext uri="{BB962C8B-B14F-4D97-AF65-F5344CB8AC3E}">
        <p14:creationId xmlns:p14="http://schemas.microsoft.com/office/powerpoint/2010/main" val="12095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comments" Target="../comments/comment1.xml"/><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8.xml"/><Relationship Id="rId7"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4.emf"/><Relationship Id="rId5" Type="http://schemas.openxmlformats.org/officeDocument/2006/relationships/image" Target="../media/image42.png"/><Relationship Id="rId10" Type="http://schemas.openxmlformats.org/officeDocument/2006/relationships/comments" Target="../comments/comment9.xml"/><Relationship Id="rId4" Type="http://schemas.openxmlformats.org/officeDocument/2006/relationships/image" Target="../media/image4.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9.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2.emf"/><Relationship Id="rId5" Type="http://schemas.openxmlformats.org/officeDocument/2006/relationships/image" Target="../media/image34.emf"/><Relationship Id="rId10" Type="http://schemas.openxmlformats.org/officeDocument/2006/relationships/comments" Target="../comments/comment10.xml"/><Relationship Id="rId4" Type="http://schemas.openxmlformats.org/officeDocument/2006/relationships/image" Target="../media/image42.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2.emf"/><Relationship Id="rId12" Type="http://schemas.openxmlformats.org/officeDocument/2006/relationships/comments" Target="../comments/comment1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emf"/><Relationship Id="rId11" Type="http://schemas.openxmlformats.org/officeDocument/2006/relationships/image" Target="../media/image4.png"/><Relationship Id="rId5" Type="http://schemas.openxmlformats.org/officeDocument/2006/relationships/image" Target="../media/image34.emf"/><Relationship Id="rId10" Type="http://schemas.openxmlformats.org/officeDocument/2006/relationships/image" Target="../media/image24.png"/><Relationship Id="rId4" Type="http://schemas.openxmlformats.org/officeDocument/2006/relationships/image" Target="../media/image33.emf"/><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comments" Target="../comments/comment12.xml"/><Relationship Id="rId3" Type="http://schemas.openxmlformats.org/officeDocument/2006/relationships/image" Target="../media/image24.png"/><Relationship Id="rId7" Type="http://schemas.openxmlformats.org/officeDocument/2006/relationships/image" Target="../media/image35.emf"/><Relationship Id="rId12"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emf"/><Relationship Id="rId11" Type="http://schemas.openxmlformats.org/officeDocument/2006/relationships/image" Target="../media/image4.png"/><Relationship Id="rId5" Type="http://schemas.openxmlformats.org/officeDocument/2006/relationships/image" Target="../media/image33.emf"/><Relationship Id="rId10" Type="http://schemas.openxmlformats.org/officeDocument/2006/relationships/image" Target="../media/image30.png"/><Relationship Id="rId4" Type="http://schemas.openxmlformats.org/officeDocument/2006/relationships/image" Target="../media/image31.emf"/><Relationship Id="rId9"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omments" Target="../comments/commen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comments" Target="../comments/comment14.xml"/><Relationship Id="rId3" Type="http://schemas.openxmlformats.org/officeDocument/2006/relationships/image" Target="../media/image24.png"/><Relationship Id="rId7" Type="http://schemas.openxmlformats.org/officeDocument/2006/relationships/image" Target="../media/image35.emf"/><Relationship Id="rId12" Type="http://schemas.openxmlformats.org/officeDocument/2006/relationships/image" Target="../media/image43.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emf"/><Relationship Id="rId11" Type="http://schemas.openxmlformats.org/officeDocument/2006/relationships/image" Target="../media/image4.png"/><Relationship Id="rId5" Type="http://schemas.openxmlformats.org/officeDocument/2006/relationships/image" Target="../media/image33.emf"/><Relationship Id="rId10" Type="http://schemas.openxmlformats.org/officeDocument/2006/relationships/image" Target="../media/image30.png"/><Relationship Id="rId4" Type="http://schemas.openxmlformats.org/officeDocument/2006/relationships/image" Target="../media/image31.emf"/><Relationship Id="rId9" Type="http://schemas.openxmlformats.org/officeDocument/2006/relationships/image" Target="../media/image36.emf"/></Relationships>
</file>

<file path=ppt/slides/_rels/slide16.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comments" Target="../comments/comment15.xml"/><Relationship Id="rId3" Type="http://schemas.openxmlformats.org/officeDocument/2006/relationships/image" Target="../media/image24.png"/><Relationship Id="rId7" Type="http://schemas.openxmlformats.org/officeDocument/2006/relationships/image" Target="../media/image35.emf"/><Relationship Id="rId12"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emf"/><Relationship Id="rId11" Type="http://schemas.openxmlformats.org/officeDocument/2006/relationships/image" Target="../media/image4.png"/><Relationship Id="rId5" Type="http://schemas.openxmlformats.org/officeDocument/2006/relationships/image" Target="../media/image33.emf"/><Relationship Id="rId10" Type="http://schemas.openxmlformats.org/officeDocument/2006/relationships/image" Target="../media/image30.png"/><Relationship Id="rId4" Type="http://schemas.openxmlformats.org/officeDocument/2006/relationships/image" Target="../media/image31.emf"/><Relationship Id="rId9" Type="http://schemas.openxmlformats.org/officeDocument/2006/relationships/image" Target="../media/image36.emf"/></Relationships>
</file>

<file path=ppt/slides/_rels/slide17.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comments" Target="../comments/comment16.xml"/><Relationship Id="rId3" Type="http://schemas.openxmlformats.org/officeDocument/2006/relationships/image" Target="../media/image24.png"/><Relationship Id="rId7" Type="http://schemas.openxmlformats.org/officeDocument/2006/relationships/image" Target="../media/image35.emf"/><Relationship Id="rId12" Type="http://schemas.openxmlformats.org/officeDocument/2006/relationships/image" Target="../media/image45.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emf"/><Relationship Id="rId11" Type="http://schemas.openxmlformats.org/officeDocument/2006/relationships/image" Target="../media/image4.png"/><Relationship Id="rId5" Type="http://schemas.openxmlformats.org/officeDocument/2006/relationships/image" Target="../media/image33.emf"/><Relationship Id="rId10" Type="http://schemas.openxmlformats.org/officeDocument/2006/relationships/image" Target="../media/image30.png"/><Relationship Id="rId4" Type="http://schemas.openxmlformats.org/officeDocument/2006/relationships/image" Target="../media/image31.emf"/><Relationship Id="rId9" Type="http://schemas.openxmlformats.org/officeDocument/2006/relationships/image" Target="../media/image36.emf"/></Relationships>
</file>

<file path=ppt/slides/_rels/slide18.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5.emf"/><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47.emf"/><Relationship Id="rId10" Type="http://schemas.openxmlformats.org/officeDocument/2006/relationships/comments" Target="../comments/comment17.xml"/><Relationship Id="rId4" Type="http://schemas.openxmlformats.org/officeDocument/2006/relationships/image" Target="../media/image46.emf"/><Relationship Id="rId9" Type="http://schemas.openxmlformats.org/officeDocument/2006/relationships/image" Target="../media/image44.emf"/></Relationships>
</file>

<file path=ppt/slides/_rels/slide1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50.png"/><Relationship Id="rId7"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4.emf"/><Relationship Id="rId11" Type="http://schemas.openxmlformats.org/officeDocument/2006/relationships/image" Target="../media/image51.png"/><Relationship Id="rId5" Type="http://schemas.openxmlformats.org/officeDocument/2006/relationships/image" Target="../media/image33.emf"/><Relationship Id="rId10" Type="http://schemas.openxmlformats.org/officeDocument/2006/relationships/image" Target="../media/image30.png"/><Relationship Id="rId4" Type="http://schemas.openxmlformats.org/officeDocument/2006/relationships/image" Target="../media/image31.emf"/><Relationship Id="rId9" Type="http://schemas.openxmlformats.org/officeDocument/2006/relationships/image" Target="../media/image36.emf"/></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comments" Target="../comments/commen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32.emf"/><Relationship Id="rId12"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5.emf"/><Relationship Id="rId11" Type="http://schemas.openxmlformats.org/officeDocument/2006/relationships/image" Target="../media/image53.png"/><Relationship Id="rId5" Type="http://schemas.openxmlformats.org/officeDocument/2006/relationships/image" Target="../media/image34.emf"/><Relationship Id="rId10" Type="http://schemas.openxmlformats.org/officeDocument/2006/relationships/image" Target="../media/image51.png"/><Relationship Id="rId4" Type="http://schemas.openxmlformats.org/officeDocument/2006/relationships/image" Target="../media/image33.emf"/><Relationship Id="rId9" Type="http://schemas.openxmlformats.org/officeDocument/2006/relationships/image" Target="../media/image52.png"/><Relationship Id="rId14" Type="http://schemas.openxmlformats.org/officeDocument/2006/relationships/comments" Target="../comments/comment18.xml"/></Relationships>
</file>

<file path=ppt/slides/_rels/slide21.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2.png"/><Relationship Id="rId7"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emf"/><Relationship Id="rId11" Type="http://schemas.openxmlformats.org/officeDocument/2006/relationships/comments" Target="../comments/comment19.xml"/><Relationship Id="rId5" Type="http://schemas.openxmlformats.org/officeDocument/2006/relationships/image" Target="../media/image31.emf"/><Relationship Id="rId10" Type="http://schemas.openxmlformats.org/officeDocument/2006/relationships/image" Target="../media/image59.emf"/><Relationship Id="rId4" Type="http://schemas.openxmlformats.org/officeDocument/2006/relationships/image" Target="../media/image27.png"/><Relationship Id="rId9" Type="http://schemas.openxmlformats.org/officeDocument/2006/relationships/image" Target="../media/image58.emf"/></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1.png"/><Relationship Id="rId7"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1.png"/><Relationship Id="rId10" Type="http://schemas.openxmlformats.org/officeDocument/2006/relationships/image" Target="../media/image60.png"/><Relationship Id="rId4" Type="http://schemas.openxmlformats.org/officeDocument/2006/relationships/image" Target="../media/image50.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2.png"/><Relationship Id="rId7"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6.emf"/><Relationship Id="rId11" Type="http://schemas.openxmlformats.org/officeDocument/2006/relationships/comments" Target="../comments/comment20.xml"/><Relationship Id="rId5" Type="http://schemas.openxmlformats.org/officeDocument/2006/relationships/image" Target="../media/image31.emf"/><Relationship Id="rId10" Type="http://schemas.openxmlformats.org/officeDocument/2006/relationships/image" Target="../media/image59.emf"/><Relationship Id="rId4" Type="http://schemas.openxmlformats.org/officeDocument/2006/relationships/image" Target="../media/image27.png"/><Relationship Id="rId9" Type="http://schemas.openxmlformats.org/officeDocument/2006/relationships/image" Target="../media/image58.emf"/></Relationships>
</file>

<file path=ppt/slides/_rels/slide25.xml.rels><?xml version="1.0" encoding="UTF-8" standalone="yes"?>
<Relationships xmlns="http://schemas.openxmlformats.org/package/2006/relationships"><Relationship Id="rId8" Type="http://schemas.openxmlformats.org/officeDocument/2006/relationships/image" Target="../media/image64.emf"/><Relationship Id="rId13" Type="http://schemas.openxmlformats.org/officeDocument/2006/relationships/image" Target="../media/image67.emf"/><Relationship Id="rId3" Type="http://schemas.openxmlformats.org/officeDocument/2006/relationships/image" Target="../media/image2.png"/><Relationship Id="rId7" Type="http://schemas.openxmlformats.org/officeDocument/2006/relationships/image" Target="../media/image63.emf"/><Relationship Id="rId12" Type="http://schemas.openxmlformats.org/officeDocument/2006/relationships/image" Target="../media/image30.png"/><Relationship Id="rId17" Type="http://schemas.openxmlformats.org/officeDocument/2006/relationships/comments" Target="../comments/comment21.xml"/><Relationship Id="rId2" Type="http://schemas.openxmlformats.org/officeDocument/2006/relationships/notesSlide" Target="../notesSlides/notesSlide21.xml"/><Relationship Id="rId16" Type="http://schemas.openxmlformats.org/officeDocument/2006/relationships/image" Target="../media/image70.emf"/><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3.emf"/><Relationship Id="rId5" Type="http://schemas.openxmlformats.org/officeDocument/2006/relationships/image" Target="../media/image25.png"/><Relationship Id="rId15" Type="http://schemas.openxmlformats.org/officeDocument/2006/relationships/image" Target="../media/image69.emf"/><Relationship Id="rId10" Type="http://schemas.openxmlformats.org/officeDocument/2006/relationships/image" Target="../media/image66.emf"/><Relationship Id="rId4" Type="http://schemas.openxmlformats.org/officeDocument/2006/relationships/image" Target="../media/image5.png"/><Relationship Id="rId9" Type="http://schemas.openxmlformats.org/officeDocument/2006/relationships/image" Target="../media/image65.emf"/><Relationship Id="rId14" Type="http://schemas.openxmlformats.org/officeDocument/2006/relationships/image" Target="../media/image68.emf"/></Relationships>
</file>

<file path=ppt/slides/_rels/slide2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22.xml"/><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3.emf"/><Relationship Id="rId13" Type="http://schemas.openxmlformats.org/officeDocument/2006/relationships/image" Target="../media/image75.emf"/><Relationship Id="rId18" Type="http://schemas.openxmlformats.org/officeDocument/2006/relationships/image" Target="../media/image54.png"/><Relationship Id="rId3" Type="http://schemas.openxmlformats.org/officeDocument/2006/relationships/image" Target="../media/image2.png"/><Relationship Id="rId7" Type="http://schemas.openxmlformats.org/officeDocument/2006/relationships/image" Target="../media/image63.emf"/><Relationship Id="rId12" Type="http://schemas.openxmlformats.org/officeDocument/2006/relationships/image" Target="../media/image66.emf"/><Relationship Id="rId17" Type="http://schemas.openxmlformats.org/officeDocument/2006/relationships/image" Target="../media/image53.png"/><Relationship Id="rId2" Type="http://schemas.openxmlformats.org/officeDocument/2006/relationships/notesSlide" Target="../notesSlides/notesSlide23.xml"/><Relationship Id="rId16" Type="http://schemas.openxmlformats.org/officeDocument/2006/relationships/image" Target="../media/image30.png"/><Relationship Id="rId20" Type="http://schemas.openxmlformats.org/officeDocument/2006/relationships/comments" Target="../comments/comment23.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5.emf"/><Relationship Id="rId5" Type="http://schemas.openxmlformats.org/officeDocument/2006/relationships/image" Target="../media/image25.png"/><Relationship Id="rId15" Type="http://schemas.openxmlformats.org/officeDocument/2006/relationships/image" Target="../media/image33.emf"/><Relationship Id="rId10" Type="http://schemas.openxmlformats.org/officeDocument/2006/relationships/image" Target="../media/image74.emf"/><Relationship Id="rId19" Type="http://schemas.openxmlformats.org/officeDocument/2006/relationships/image" Target="../media/image62.png"/><Relationship Id="rId4" Type="http://schemas.openxmlformats.org/officeDocument/2006/relationships/image" Target="../media/image5.png"/><Relationship Id="rId9" Type="http://schemas.openxmlformats.org/officeDocument/2006/relationships/image" Target="../media/image64.emf"/><Relationship Id="rId14" Type="http://schemas.openxmlformats.org/officeDocument/2006/relationships/image" Target="../media/image76.emf"/></Relationships>
</file>

<file path=ppt/slides/_rels/slide2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omments" Target="../comments/comment2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21.jpg"/><Relationship Id="rId4" Type="http://schemas.openxmlformats.org/officeDocument/2006/relationships/image" Target="../media/image20.jpg"/></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25.xml"/><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comments" Target="../comments/comment26.xml"/></Relationships>
</file>

<file path=ppt/slides/_rels/slide3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comments" Target="../comments/comment27.xml"/></Relationships>
</file>

<file path=ppt/slides/_rels/slide3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28.xm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82.png"/><Relationship Id="rId18" Type="http://schemas.openxmlformats.org/officeDocument/2006/relationships/image" Target="../media/image86.jpg"/><Relationship Id="rId3" Type="http://schemas.openxmlformats.org/officeDocument/2006/relationships/image" Target="../media/image22.png"/><Relationship Id="rId21" Type="http://schemas.openxmlformats.org/officeDocument/2006/relationships/image" Target="../media/image89.jpg"/><Relationship Id="rId7" Type="http://schemas.openxmlformats.org/officeDocument/2006/relationships/image" Target="../media/image25.png"/><Relationship Id="rId12" Type="http://schemas.openxmlformats.org/officeDocument/2006/relationships/image" Target="../media/image81.png"/><Relationship Id="rId17" Type="http://schemas.openxmlformats.org/officeDocument/2006/relationships/image" Target="../media/image19.png"/><Relationship Id="rId2" Type="http://schemas.openxmlformats.org/officeDocument/2006/relationships/notesSlide" Target="../notesSlides/notesSlide28.xml"/><Relationship Id="rId16" Type="http://schemas.openxmlformats.org/officeDocument/2006/relationships/image" Target="../media/image85.jpg"/><Relationship Id="rId20" Type="http://schemas.openxmlformats.org/officeDocument/2006/relationships/image" Target="../media/image88.jp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80.png"/><Relationship Id="rId5" Type="http://schemas.openxmlformats.org/officeDocument/2006/relationships/image" Target="../media/image23.png"/><Relationship Id="rId15" Type="http://schemas.openxmlformats.org/officeDocument/2006/relationships/image" Target="../media/image84.png"/><Relationship Id="rId23" Type="http://schemas.openxmlformats.org/officeDocument/2006/relationships/comments" Target="../comments/comment29.xml"/><Relationship Id="rId10" Type="http://schemas.openxmlformats.org/officeDocument/2006/relationships/image" Target="../media/image28.png"/><Relationship Id="rId19" Type="http://schemas.openxmlformats.org/officeDocument/2006/relationships/image" Target="../media/image87.jpg"/><Relationship Id="rId4" Type="http://schemas.openxmlformats.org/officeDocument/2006/relationships/image" Target="../media/image79.tiff"/><Relationship Id="rId9" Type="http://schemas.openxmlformats.org/officeDocument/2006/relationships/image" Target="../media/image27.png"/><Relationship Id="rId14" Type="http://schemas.openxmlformats.org/officeDocument/2006/relationships/image" Target="../media/image83.png"/><Relationship Id="rId22" Type="http://schemas.openxmlformats.org/officeDocument/2006/relationships/image" Target="../media/image90.jpe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1.emf"/><Relationship Id="rId5" Type="http://schemas.openxmlformats.org/officeDocument/2006/relationships/image" Target="../media/image32.emf"/><Relationship Id="rId4" Type="http://schemas.openxmlformats.org/officeDocument/2006/relationships/image" Target="../media/image31.emf"/></Relationships>
</file>

<file path=ppt/slides/_rels/slide3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1.emf"/><Relationship Id="rId4" Type="http://schemas.openxmlformats.org/officeDocument/2006/relationships/image" Target="../media/image32.emf"/></Relationships>
</file>

<file path=ppt/slides/_rels/slide3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2.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 Id="rId9" Type="http://schemas.openxmlformats.org/officeDocument/2006/relationships/image" Target="../media/image91.emf"/></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0.jpg"/><Relationship Id="rId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comments" Target="../comments/commen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comments" Target="../comments/comment30.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8" Type="http://schemas.openxmlformats.org/officeDocument/2006/relationships/comments" Target="../comments/comment31.xml"/><Relationship Id="rId3" Type="http://schemas.openxmlformats.org/officeDocument/2006/relationships/slideLayout" Target="../slideLayouts/slideLayout2.xml"/><Relationship Id="rId7" Type="http://schemas.openxmlformats.org/officeDocument/2006/relationships/image" Target="../media/image9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2.JPG"/><Relationship Id="rId5" Type="http://schemas.openxmlformats.org/officeDocument/2006/relationships/image" Target="../media/image42.png"/><Relationship Id="rId4"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8" Type="http://schemas.openxmlformats.org/officeDocument/2006/relationships/comments" Target="../comments/comment32.xml"/><Relationship Id="rId3" Type="http://schemas.openxmlformats.org/officeDocument/2006/relationships/slideLayout" Target="../slideLayouts/slideLayout2.xml"/><Relationship Id="rId7" Type="http://schemas.openxmlformats.org/officeDocument/2006/relationships/image" Target="../media/image9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2.JPG"/><Relationship Id="rId5" Type="http://schemas.openxmlformats.org/officeDocument/2006/relationships/image" Target="../media/image42.png"/><Relationship Id="rId4"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2.xml"/><Relationship Id="rId7" Type="http://schemas.openxmlformats.org/officeDocument/2006/relationships/image" Target="../media/image95.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2.JPG"/><Relationship Id="rId5" Type="http://schemas.openxmlformats.org/officeDocument/2006/relationships/image" Target="../media/image42.png"/><Relationship Id="rId4" Type="http://schemas.openxmlformats.org/officeDocument/2006/relationships/notesSlide" Target="../notesSlides/notesSlide35.xml"/><Relationship Id="rId9" Type="http://schemas.openxmlformats.org/officeDocument/2006/relationships/comments" Target="../comments/comment3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3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4.png"/><Relationship Id="rId5" Type="http://schemas.openxmlformats.org/officeDocument/2006/relationships/image" Target="../media/image96.png"/><Relationship Id="rId4"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3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4.png"/><Relationship Id="rId5" Type="http://schemas.openxmlformats.org/officeDocument/2006/relationships/image" Target="../media/image97.png"/><Relationship Id="rId4"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82.png"/><Relationship Id="rId18" Type="http://schemas.openxmlformats.org/officeDocument/2006/relationships/image" Target="../media/image87.jpg"/><Relationship Id="rId3" Type="http://schemas.openxmlformats.org/officeDocument/2006/relationships/image" Target="../media/image22.png"/><Relationship Id="rId21" Type="http://schemas.openxmlformats.org/officeDocument/2006/relationships/image" Target="../media/image90.jpeg"/><Relationship Id="rId7" Type="http://schemas.openxmlformats.org/officeDocument/2006/relationships/image" Target="../media/image25.png"/><Relationship Id="rId12" Type="http://schemas.openxmlformats.org/officeDocument/2006/relationships/image" Target="../media/image81.png"/><Relationship Id="rId17" Type="http://schemas.openxmlformats.org/officeDocument/2006/relationships/image" Target="../media/image86.jpg"/><Relationship Id="rId2" Type="http://schemas.openxmlformats.org/officeDocument/2006/relationships/notesSlide" Target="../notesSlides/notesSlide38.xml"/><Relationship Id="rId16" Type="http://schemas.openxmlformats.org/officeDocument/2006/relationships/image" Target="../media/image85.jpg"/><Relationship Id="rId20"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80.png"/><Relationship Id="rId5" Type="http://schemas.openxmlformats.org/officeDocument/2006/relationships/image" Target="../media/image23.png"/><Relationship Id="rId15" Type="http://schemas.openxmlformats.org/officeDocument/2006/relationships/image" Target="../media/image84.png"/><Relationship Id="rId10" Type="http://schemas.openxmlformats.org/officeDocument/2006/relationships/image" Target="../media/image28.png"/><Relationship Id="rId19" Type="http://schemas.openxmlformats.org/officeDocument/2006/relationships/image" Target="../media/image88.jpg"/><Relationship Id="rId4" Type="http://schemas.openxmlformats.org/officeDocument/2006/relationships/image" Target="../media/image79.tiff"/><Relationship Id="rId9" Type="http://schemas.openxmlformats.org/officeDocument/2006/relationships/image" Target="../media/image27.png"/><Relationship Id="rId14" Type="http://schemas.openxmlformats.org/officeDocument/2006/relationships/image" Target="../media/image83.png"/><Relationship Id="rId22" Type="http://schemas.openxmlformats.org/officeDocument/2006/relationships/image" Target="../media/image98.png"/></Relationships>
</file>

<file path=ppt/slides/_rels/slide4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slideLayout" Target="../slideLayouts/slideLayout1.xml"/><Relationship Id="rId7" Type="http://schemas.openxmlformats.org/officeDocument/2006/relationships/image" Target="../media/image10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comments" Target="../comments/comment36.xml"/><Relationship Id="rId4" Type="http://schemas.openxmlformats.org/officeDocument/2006/relationships/notesSlide" Target="../notesSlides/notesSlide39.xml"/><Relationship Id="rId9" Type="http://schemas.openxmlformats.org/officeDocument/2006/relationships/image" Target="../media/image94.png"/></Relationships>
</file>

<file path=ppt/slides/_rels/slide48.xml.rels><?xml version="1.0" encoding="UTF-8" standalone="yes"?>
<Relationships xmlns="http://schemas.openxmlformats.org/package/2006/relationships"><Relationship Id="rId8" Type="http://schemas.openxmlformats.org/officeDocument/2006/relationships/audio" Target="../media/media10.m4a"/><Relationship Id="rId13" Type="http://schemas.openxmlformats.org/officeDocument/2006/relationships/image" Target="../media/image104.png"/><Relationship Id="rId18" Type="http://schemas.openxmlformats.org/officeDocument/2006/relationships/image" Target="../media/image108.gif"/><Relationship Id="rId3" Type="http://schemas.microsoft.com/office/2007/relationships/media" Target="../media/media8.mp4"/><Relationship Id="rId21" Type="http://schemas.openxmlformats.org/officeDocument/2006/relationships/image" Target="../media/image111.gif"/><Relationship Id="rId7" Type="http://schemas.microsoft.com/office/2007/relationships/media" Target="../media/media10.m4a"/><Relationship Id="rId12" Type="http://schemas.openxmlformats.org/officeDocument/2006/relationships/image" Target="../media/image103.png"/><Relationship Id="rId17" Type="http://schemas.openxmlformats.org/officeDocument/2006/relationships/image" Target="../media/image107.gif"/><Relationship Id="rId2" Type="http://schemas.openxmlformats.org/officeDocument/2006/relationships/video" Target="../media/media7.mp4"/><Relationship Id="rId16" Type="http://schemas.openxmlformats.org/officeDocument/2006/relationships/image" Target="../media/image106.gif"/><Relationship Id="rId20" Type="http://schemas.openxmlformats.org/officeDocument/2006/relationships/image" Target="../media/image110.gif"/><Relationship Id="rId1" Type="http://schemas.microsoft.com/office/2007/relationships/media" Target="../media/media7.mp4"/><Relationship Id="rId6" Type="http://schemas.openxmlformats.org/officeDocument/2006/relationships/video" Target="../media/media9.m4v"/><Relationship Id="rId11" Type="http://schemas.openxmlformats.org/officeDocument/2006/relationships/hyperlink" Target="http://imagine.enpc.fr/~groueixt/atlasnet/" TargetMode="External"/><Relationship Id="rId24" Type="http://schemas.openxmlformats.org/officeDocument/2006/relationships/comments" Target="../comments/comment37.xml"/><Relationship Id="rId5" Type="http://schemas.microsoft.com/office/2007/relationships/media" Target="../media/media9.m4v"/><Relationship Id="rId15" Type="http://schemas.openxmlformats.org/officeDocument/2006/relationships/image" Target="../media/image94.png"/><Relationship Id="rId23" Type="http://schemas.openxmlformats.org/officeDocument/2006/relationships/image" Target="../media/image113.png"/><Relationship Id="rId10" Type="http://schemas.openxmlformats.org/officeDocument/2006/relationships/notesSlide" Target="../notesSlides/notesSlide40.xml"/><Relationship Id="rId19" Type="http://schemas.openxmlformats.org/officeDocument/2006/relationships/image" Target="../media/image109.gif"/><Relationship Id="rId4" Type="http://schemas.openxmlformats.org/officeDocument/2006/relationships/video" Target="../media/media8.mp4"/><Relationship Id="rId9" Type="http://schemas.openxmlformats.org/officeDocument/2006/relationships/slideLayout" Target="../slideLayouts/slideLayout2.xml"/><Relationship Id="rId14" Type="http://schemas.openxmlformats.org/officeDocument/2006/relationships/image" Target="../media/image105.png"/><Relationship Id="rId22" Type="http://schemas.openxmlformats.org/officeDocument/2006/relationships/image" Target="../media/image112.gif"/></Relationships>
</file>

<file path=ppt/slides/_rels/slide5.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4.png"/><Relationship Id="rId7"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comments" Target="../comments/comment5.xml"/></Relationships>
</file>

<file path=ppt/slides/_rels/slide6.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emf"/><Relationship Id="rId11" Type="http://schemas.openxmlformats.org/officeDocument/2006/relationships/image" Target="../media/image4.png"/><Relationship Id="rId5" Type="http://schemas.openxmlformats.org/officeDocument/2006/relationships/image" Target="../media/image34.emf"/><Relationship Id="rId10" Type="http://schemas.openxmlformats.org/officeDocument/2006/relationships/image" Target="../media/image24.png"/><Relationship Id="rId4" Type="http://schemas.openxmlformats.org/officeDocument/2006/relationships/image" Target="../media/image33.emf"/><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emf"/><Relationship Id="rId7" Type="http://schemas.openxmlformats.org/officeDocument/2006/relationships/image" Target="../media/image38.png"/><Relationship Id="rId12" Type="http://schemas.openxmlformats.org/officeDocument/2006/relationships/comments" Target="../comments/comment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31.emf"/><Relationship Id="rId5" Type="http://schemas.openxmlformats.org/officeDocument/2006/relationships/image" Target="../media/image24.png"/><Relationship Id="rId10" Type="http://schemas.openxmlformats.org/officeDocument/2006/relationships/image" Target="../media/image41.png"/><Relationship Id="rId4" Type="http://schemas.openxmlformats.org/officeDocument/2006/relationships/image" Target="../media/image35.emf"/><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3.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slideLayout" Target="../slideLayouts/slideLayout7.xml"/><Relationship Id="rId6" Type="http://schemas.openxmlformats.org/officeDocument/2006/relationships/image" Target="../media/image32.emf"/><Relationship Id="rId11" Type="http://schemas.openxmlformats.org/officeDocument/2006/relationships/comments" Target="../comments/comment7.xml"/><Relationship Id="rId5" Type="http://schemas.openxmlformats.org/officeDocument/2006/relationships/image" Target="../media/image35.emf"/><Relationship Id="rId10" Type="http://schemas.openxmlformats.org/officeDocument/2006/relationships/image" Target="../media/image4.png"/><Relationship Id="rId4" Type="http://schemas.openxmlformats.org/officeDocument/2006/relationships/image" Target="../media/image34.emf"/><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3.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slideLayout" Target="../slideLayouts/slideLayout7.xml"/><Relationship Id="rId6" Type="http://schemas.openxmlformats.org/officeDocument/2006/relationships/image" Target="../media/image32.emf"/><Relationship Id="rId11" Type="http://schemas.openxmlformats.org/officeDocument/2006/relationships/comments" Target="../comments/comment8.xml"/><Relationship Id="rId5" Type="http://schemas.openxmlformats.org/officeDocument/2006/relationships/image" Target="../media/image35.emf"/><Relationship Id="rId10" Type="http://schemas.openxmlformats.org/officeDocument/2006/relationships/image" Target="../media/image4.png"/><Relationship Id="rId4" Type="http://schemas.openxmlformats.org/officeDocument/2006/relationships/image" Target="../media/image34.emf"/><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11A098-B27C-E346-BC32-0772026AC2FF}"/>
              </a:ext>
            </a:extLst>
          </p:cNvPr>
          <p:cNvSpPr>
            <a:spLocks noGrp="1"/>
          </p:cNvSpPr>
          <p:nvPr>
            <p:ph type="ctrTitle"/>
          </p:nvPr>
        </p:nvSpPr>
        <p:spPr/>
        <p:txBody>
          <a:bodyPr>
            <a:normAutofit fontScale="90000"/>
          </a:bodyPr>
          <a:lstStyle/>
          <a:p>
            <a:r>
              <a:rPr lang="en-GB" dirty="0"/>
              <a:t>Parametric estimation of 3D surfaces and correspondences</a:t>
            </a:r>
          </a:p>
        </p:txBody>
      </p:sp>
      <p:sp>
        <p:nvSpPr>
          <p:cNvPr id="3" name="Sous-titre 2">
            <a:extLst>
              <a:ext uri="{FF2B5EF4-FFF2-40B4-BE49-F238E27FC236}">
                <a16:creationId xmlns:a16="http://schemas.microsoft.com/office/drawing/2014/main" id="{691D26A4-544E-CC4D-8B08-8312DE0E4D8C}"/>
              </a:ext>
            </a:extLst>
          </p:cNvPr>
          <p:cNvSpPr>
            <a:spLocks noGrp="1"/>
          </p:cNvSpPr>
          <p:nvPr>
            <p:ph type="subTitle" idx="1"/>
          </p:nvPr>
        </p:nvSpPr>
        <p:spPr/>
        <p:txBody>
          <a:bodyPr/>
          <a:lstStyle/>
          <a:p>
            <a:r>
              <a:rPr lang="fr-FR" dirty="0"/>
              <a:t> Thibault </a:t>
            </a:r>
            <a:r>
              <a:rPr lang="fr-FR" dirty="0" err="1"/>
              <a:t>Groueix</a:t>
            </a:r>
            <a:r>
              <a:rPr lang="fr-FR" dirty="0"/>
              <a:t> (Ecole Nationale des Ponts et Chaussées)</a:t>
            </a:r>
            <a:endParaRPr dirty="0"/>
          </a:p>
        </p:txBody>
      </p:sp>
      <p:pic>
        <p:nvPicPr>
          <p:cNvPr id="4" name="Shape 54">
            <a:extLst>
              <a:ext uri="{FF2B5EF4-FFF2-40B4-BE49-F238E27FC236}">
                <a16:creationId xmlns:a16="http://schemas.microsoft.com/office/drawing/2014/main" id="{D13C2A89-5132-4A4F-AEA6-EEDA0AB93515}"/>
              </a:ext>
            </a:extLst>
          </p:cNvPr>
          <p:cNvPicPr preferRelativeResize="0"/>
          <p:nvPr/>
        </p:nvPicPr>
        <p:blipFill>
          <a:blip r:embed="rId3">
            <a:alphaModFix/>
          </a:blip>
          <a:stretch>
            <a:fillRect/>
          </a:stretch>
        </p:blipFill>
        <p:spPr>
          <a:xfrm>
            <a:off x="6537821" y="4696698"/>
            <a:ext cx="1442224" cy="1526264"/>
          </a:xfrm>
          <a:prstGeom prst="rect">
            <a:avLst/>
          </a:prstGeom>
          <a:noFill/>
          <a:ln>
            <a:noFill/>
          </a:ln>
        </p:spPr>
      </p:pic>
      <p:pic>
        <p:nvPicPr>
          <p:cNvPr id="6" name="Shape 56">
            <a:extLst>
              <a:ext uri="{FF2B5EF4-FFF2-40B4-BE49-F238E27FC236}">
                <a16:creationId xmlns:a16="http://schemas.microsoft.com/office/drawing/2014/main" id="{F0B021FC-E0A1-0645-A52C-2C48E73B009B}"/>
              </a:ext>
            </a:extLst>
          </p:cNvPr>
          <p:cNvPicPr preferRelativeResize="0"/>
          <p:nvPr/>
        </p:nvPicPr>
        <p:blipFill>
          <a:blip r:embed="rId4">
            <a:alphaModFix/>
          </a:blip>
          <a:stretch>
            <a:fillRect/>
          </a:stretch>
        </p:blipFill>
        <p:spPr>
          <a:xfrm>
            <a:off x="419360" y="4199113"/>
            <a:ext cx="957525" cy="1198183"/>
          </a:xfrm>
          <a:prstGeom prst="rect">
            <a:avLst/>
          </a:prstGeom>
          <a:noFill/>
          <a:ln>
            <a:noFill/>
          </a:ln>
        </p:spPr>
      </p:pic>
      <p:pic>
        <p:nvPicPr>
          <p:cNvPr id="7" name="Shape 57">
            <a:extLst>
              <a:ext uri="{FF2B5EF4-FFF2-40B4-BE49-F238E27FC236}">
                <a16:creationId xmlns:a16="http://schemas.microsoft.com/office/drawing/2014/main" id="{F64D1DFD-1B8B-2F44-A49C-1F190DCCB16C}"/>
              </a:ext>
            </a:extLst>
          </p:cNvPr>
          <p:cNvPicPr preferRelativeResize="0"/>
          <p:nvPr/>
        </p:nvPicPr>
        <p:blipFill>
          <a:blip r:embed="rId5">
            <a:alphaModFix/>
          </a:blip>
          <a:stretch>
            <a:fillRect/>
          </a:stretch>
        </p:blipFill>
        <p:spPr>
          <a:xfrm>
            <a:off x="8787400" y="4604346"/>
            <a:ext cx="1220200" cy="1513430"/>
          </a:xfrm>
          <a:prstGeom prst="rect">
            <a:avLst/>
          </a:prstGeom>
          <a:noFill/>
          <a:ln>
            <a:noFill/>
          </a:ln>
        </p:spPr>
      </p:pic>
      <p:pic>
        <p:nvPicPr>
          <p:cNvPr id="9" name="Shape 59">
            <a:extLst>
              <a:ext uri="{FF2B5EF4-FFF2-40B4-BE49-F238E27FC236}">
                <a16:creationId xmlns:a16="http://schemas.microsoft.com/office/drawing/2014/main" id="{2A42BF92-E3F7-ED41-AA66-BFD9ABC042A9}"/>
              </a:ext>
            </a:extLst>
          </p:cNvPr>
          <p:cNvPicPr preferRelativeResize="0"/>
          <p:nvPr/>
        </p:nvPicPr>
        <p:blipFill>
          <a:blip r:embed="rId6">
            <a:alphaModFix/>
          </a:blip>
          <a:stretch>
            <a:fillRect/>
          </a:stretch>
        </p:blipFill>
        <p:spPr>
          <a:xfrm>
            <a:off x="4729639" y="157201"/>
            <a:ext cx="1261867" cy="1573958"/>
          </a:xfrm>
          <a:prstGeom prst="rect">
            <a:avLst/>
          </a:prstGeom>
          <a:noFill/>
          <a:ln>
            <a:noFill/>
          </a:ln>
        </p:spPr>
      </p:pic>
      <p:pic>
        <p:nvPicPr>
          <p:cNvPr id="10" name="Shape 60">
            <a:extLst>
              <a:ext uri="{FF2B5EF4-FFF2-40B4-BE49-F238E27FC236}">
                <a16:creationId xmlns:a16="http://schemas.microsoft.com/office/drawing/2014/main" id="{9EAA9C77-2F2D-0D41-8D28-2797DEA95440}"/>
              </a:ext>
            </a:extLst>
          </p:cNvPr>
          <p:cNvPicPr preferRelativeResize="0"/>
          <p:nvPr/>
        </p:nvPicPr>
        <p:blipFill>
          <a:blip r:embed="rId7">
            <a:alphaModFix/>
          </a:blip>
          <a:stretch>
            <a:fillRect/>
          </a:stretch>
        </p:blipFill>
        <p:spPr>
          <a:xfrm>
            <a:off x="6881833" y="66195"/>
            <a:ext cx="1261867" cy="1719450"/>
          </a:xfrm>
          <a:prstGeom prst="rect">
            <a:avLst/>
          </a:prstGeom>
          <a:noFill/>
          <a:ln>
            <a:noFill/>
          </a:ln>
        </p:spPr>
      </p:pic>
      <p:pic>
        <p:nvPicPr>
          <p:cNvPr id="12" name="Shape 62">
            <a:extLst>
              <a:ext uri="{FF2B5EF4-FFF2-40B4-BE49-F238E27FC236}">
                <a16:creationId xmlns:a16="http://schemas.microsoft.com/office/drawing/2014/main" id="{BBB2ECD2-89CB-0443-9D7B-C90085B1666C}"/>
              </a:ext>
            </a:extLst>
          </p:cNvPr>
          <p:cNvPicPr preferRelativeResize="0"/>
          <p:nvPr/>
        </p:nvPicPr>
        <p:blipFill>
          <a:blip r:embed="rId8">
            <a:alphaModFix/>
          </a:blip>
          <a:stretch>
            <a:fillRect/>
          </a:stretch>
        </p:blipFill>
        <p:spPr>
          <a:xfrm>
            <a:off x="1937529" y="4529412"/>
            <a:ext cx="1143339" cy="1636708"/>
          </a:xfrm>
          <a:prstGeom prst="rect">
            <a:avLst/>
          </a:prstGeom>
          <a:noFill/>
          <a:ln>
            <a:noFill/>
          </a:ln>
        </p:spPr>
      </p:pic>
      <p:pic>
        <p:nvPicPr>
          <p:cNvPr id="13" name="Shape 63">
            <a:extLst>
              <a:ext uri="{FF2B5EF4-FFF2-40B4-BE49-F238E27FC236}">
                <a16:creationId xmlns:a16="http://schemas.microsoft.com/office/drawing/2014/main" id="{75644E56-7849-4447-996A-5B4E22F351FC}"/>
              </a:ext>
            </a:extLst>
          </p:cNvPr>
          <p:cNvPicPr preferRelativeResize="0"/>
          <p:nvPr/>
        </p:nvPicPr>
        <p:blipFill>
          <a:blip r:embed="rId9">
            <a:alphaModFix/>
          </a:blip>
          <a:stretch>
            <a:fillRect/>
          </a:stretch>
        </p:blipFill>
        <p:spPr>
          <a:xfrm>
            <a:off x="2616834" y="157201"/>
            <a:ext cx="1142114" cy="1634588"/>
          </a:xfrm>
          <a:prstGeom prst="rect">
            <a:avLst/>
          </a:prstGeom>
          <a:noFill/>
          <a:ln>
            <a:noFill/>
          </a:ln>
        </p:spPr>
      </p:pic>
      <p:pic>
        <p:nvPicPr>
          <p:cNvPr id="14" name="Shape 64">
            <a:extLst>
              <a:ext uri="{FF2B5EF4-FFF2-40B4-BE49-F238E27FC236}">
                <a16:creationId xmlns:a16="http://schemas.microsoft.com/office/drawing/2014/main" id="{93C6F660-5558-9F45-A7AC-59BF1163F58F}"/>
              </a:ext>
            </a:extLst>
          </p:cNvPr>
          <p:cNvPicPr preferRelativeResize="0"/>
          <p:nvPr/>
        </p:nvPicPr>
        <p:blipFill>
          <a:blip r:embed="rId10">
            <a:alphaModFix/>
          </a:blip>
          <a:stretch>
            <a:fillRect/>
          </a:stretch>
        </p:blipFill>
        <p:spPr>
          <a:xfrm>
            <a:off x="4420380" y="4529412"/>
            <a:ext cx="844763" cy="1693550"/>
          </a:xfrm>
          <a:prstGeom prst="rect">
            <a:avLst/>
          </a:prstGeom>
          <a:noFill/>
          <a:ln>
            <a:noFill/>
          </a:ln>
        </p:spPr>
      </p:pic>
      <p:pic>
        <p:nvPicPr>
          <p:cNvPr id="15" name="Shape 65">
            <a:extLst>
              <a:ext uri="{FF2B5EF4-FFF2-40B4-BE49-F238E27FC236}">
                <a16:creationId xmlns:a16="http://schemas.microsoft.com/office/drawing/2014/main" id="{77644FC1-FD8C-CE45-B3DD-5E8E69663B5D}"/>
              </a:ext>
            </a:extLst>
          </p:cNvPr>
          <p:cNvPicPr preferRelativeResize="0"/>
          <p:nvPr/>
        </p:nvPicPr>
        <p:blipFill>
          <a:blip r:embed="rId11">
            <a:alphaModFix/>
          </a:blip>
          <a:stretch>
            <a:fillRect/>
          </a:stretch>
        </p:blipFill>
        <p:spPr>
          <a:xfrm>
            <a:off x="554604" y="268050"/>
            <a:ext cx="1220210" cy="1708625"/>
          </a:xfrm>
          <a:prstGeom prst="rect">
            <a:avLst/>
          </a:prstGeom>
          <a:noFill/>
          <a:ln>
            <a:noFill/>
          </a:ln>
        </p:spPr>
      </p:pic>
      <p:pic>
        <p:nvPicPr>
          <p:cNvPr id="16" name="Shape 66">
            <a:extLst>
              <a:ext uri="{FF2B5EF4-FFF2-40B4-BE49-F238E27FC236}">
                <a16:creationId xmlns:a16="http://schemas.microsoft.com/office/drawing/2014/main" id="{1E68ADE5-2B64-FB4F-BDDD-83604E030A4A}"/>
              </a:ext>
            </a:extLst>
          </p:cNvPr>
          <p:cNvPicPr preferRelativeResize="0"/>
          <p:nvPr/>
        </p:nvPicPr>
        <p:blipFill>
          <a:blip r:embed="rId12">
            <a:alphaModFix/>
          </a:blip>
          <a:stretch>
            <a:fillRect/>
          </a:stretch>
        </p:blipFill>
        <p:spPr>
          <a:xfrm>
            <a:off x="62484" y="2373252"/>
            <a:ext cx="1102225" cy="936275"/>
          </a:xfrm>
          <a:prstGeom prst="rect">
            <a:avLst/>
          </a:prstGeom>
          <a:noFill/>
          <a:ln>
            <a:noFill/>
          </a:ln>
        </p:spPr>
      </p:pic>
      <p:pic>
        <p:nvPicPr>
          <p:cNvPr id="18" name="Shape 58">
            <a:extLst>
              <a:ext uri="{FF2B5EF4-FFF2-40B4-BE49-F238E27FC236}">
                <a16:creationId xmlns:a16="http://schemas.microsoft.com/office/drawing/2014/main" id="{40392873-6119-0F4E-85CC-AA5D1C5FEC87}"/>
              </a:ext>
            </a:extLst>
          </p:cNvPr>
          <p:cNvPicPr preferRelativeResize="0"/>
          <p:nvPr/>
        </p:nvPicPr>
        <p:blipFill>
          <a:blip r:embed="rId13">
            <a:alphaModFix/>
          </a:blip>
          <a:stretch>
            <a:fillRect/>
          </a:stretch>
        </p:blipFill>
        <p:spPr>
          <a:xfrm>
            <a:off x="10361695" y="3854170"/>
            <a:ext cx="1142125" cy="1605660"/>
          </a:xfrm>
          <a:prstGeom prst="rect">
            <a:avLst/>
          </a:prstGeom>
          <a:noFill/>
          <a:ln>
            <a:noFill/>
          </a:ln>
        </p:spPr>
      </p:pic>
      <p:pic>
        <p:nvPicPr>
          <p:cNvPr id="19" name="Shape 61">
            <a:extLst>
              <a:ext uri="{FF2B5EF4-FFF2-40B4-BE49-F238E27FC236}">
                <a16:creationId xmlns:a16="http://schemas.microsoft.com/office/drawing/2014/main" id="{087170D7-5803-0D4B-8296-D09A6EFED8AB}"/>
              </a:ext>
            </a:extLst>
          </p:cNvPr>
          <p:cNvPicPr preferRelativeResize="0"/>
          <p:nvPr/>
        </p:nvPicPr>
        <p:blipFill>
          <a:blip r:embed="rId14">
            <a:alphaModFix/>
          </a:blip>
          <a:stretch>
            <a:fillRect/>
          </a:stretch>
        </p:blipFill>
        <p:spPr>
          <a:xfrm>
            <a:off x="9214659" y="66195"/>
            <a:ext cx="820102" cy="1719447"/>
          </a:xfrm>
          <a:prstGeom prst="rect">
            <a:avLst/>
          </a:prstGeom>
          <a:noFill/>
          <a:ln>
            <a:noFill/>
          </a:ln>
        </p:spPr>
      </p:pic>
      <p:pic>
        <p:nvPicPr>
          <p:cNvPr id="20" name="Shape 58">
            <a:extLst>
              <a:ext uri="{FF2B5EF4-FFF2-40B4-BE49-F238E27FC236}">
                <a16:creationId xmlns:a16="http://schemas.microsoft.com/office/drawing/2014/main" id="{E77FEAE7-84C7-1543-B152-37C36D5E9ACC}"/>
              </a:ext>
            </a:extLst>
          </p:cNvPr>
          <p:cNvPicPr preferRelativeResize="0"/>
          <p:nvPr/>
        </p:nvPicPr>
        <p:blipFill>
          <a:blip r:embed="rId13">
            <a:alphaModFix/>
          </a:blip>
          <a:stretch>
            <a:fillRect/>
          </a:stretch>
        </p:blipFill>
        <p:spPr>
          <a:xfrm>
            <a:off x="10406997" y="1235730"/>
            <a:ext cx="1142125" cy="1605660"/>
          </a:xfrm>
          <a:prstGeom prst="rect">
            <a:avLst/>
          </a:prstGeom>
          <a:noFill/>
          <a:ln>
            <a:noFill/>
          </a:ln>
        </p:spPr>
      </p:pic>
    </p:spTree>
    <p:extLst>
      <p:ext uri="{BB962C8B-B14F-4D97-AF65-F5344CB8AC3E}">
        <p14:creationId xmlns:p14="http://schemas.microsoft.com/office/powerpoint/2010/main" val="919916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85" name="Shape 77">
            <a:extLst>
              <a:ext uri="{FF2B5EF4-FFF2-40B4-BE49-F238E27FC236}">
                <a16:creationId xmlns:a16="http://schemas.microsoft.com/office/drawing/2014/main" id="{B45C75E3-76C5-9641-8637-D3AAAFE4EC0B}"/>
              </a:ext>
            </a:extLst>
          </p:cNvPr>
          <p:cNvPicPr preferRelativeResize="0">
            <a:picLocks/>
          </p:cNvPicPr>
          <p:nvPr/>
        </p:nvPicPr>
        <p:blipFill>
          <a:blip r:embed="rId4">
            <a:alphaModFix/>
          </a:blip>
          <a:stretch>
            <a:fillRect/>
          </a:stretch>
        </p:blipFill>
        <p:spPr>
          <a:xfrm>
            <a:off x="8908995" y="1524180"/>
            <a:ext cx="2193949" cy="4039061"/>
          </a:xfrm>
          <a:prstGeom prst="rect">
            <a:avLst/>
          </a:prstGeom>
          <a:noFill/>
          <a:ln>
            <a:noFill/>
          </a:ln>
        </p:spPr>
      </p:pic>
      <p:sp>
        <p:nvSpPr>
          <p:cNvPr id="82" name="Shape 157">
            <a:extLst>
              <a:ext uri="{FF2B5EF4-FFF2-40B4-BE49-F238E27FC236}">
                <a16:creationId xmlns:a16="http://schemas.microsoft.com/office/drawing/2014/main" id="{8E778F30-CE1F-804C-8986-6CD7F572D579}"/>
              </a:ext>
            </a:extLst>
          </p:cNvPr>
          <p:cNvSpPr txBox="1"/>
          <p:nvPr/>
        </p:nvSpPr>
        <p:spPr>
          <a:xfrm>
            <a:off x="2321553" y="4696423"/>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Sample </a:t>
            </a:r>
            <a:endParaRPr/>
          </a:p>
          <a:p>
            <a:pPr marL="0" marR="0" lvl="0" indent="0" algn="l" rtl="0">
              <a:spcBef>
                <a:spcPts val="0"/>
              </a:spcBef>
              <a:spcAft>
                <a:spcPts val="0"/>
              </a:spcAft>
              <a:buNone/>
            </a:pPr>
            <a:r>
              <a:rPr lang="en-US">
                <a:solidFill>
                  <a:schemeClr val="dk1"/>
                </a:solidFill>
                <a:latin typeface="Calibri"/>
                <a:ea typeface="Calibri"/>
                <a:cs typeface="Calibri"/>
                <a:sym typeface="Calibri"/>
              </a:rPr>
              <a:t>a</a:t>
            </a:r>
            <a:r>
              <a:rPr lang="en-US" sz="1800">
                <a:solidFill>
                  <a:schemeClr val="dk1"/>
                </a:solidFill>
                <a:latin typeface="Calibri"/>
                <a:ea typeface="Calibri"/>
                <a:cs typeface="Calibri"/>
                <a:sym typeface="Calibri"/>
              </a:rPr>
              <a:t> point </a:t>
            </a:r>
            <a:r>
              <a:rPr lang="en-US" b="1">
                <a:solidFill>
                  <a:schemeClr val="dk1"/>
                </a:solidFill>
                <a:latin typeface="Calibri"/>
                <a:ea typeface="Calibri"/>
                <a:cs typeface="Calibri"/>
                <a:sym typeface="Calibri"/>
              </a:rPr>
              <a:t>p</a:t>
            </a:r>
            <a:endParaRPr sz="1800" b="1">
              <a:solidFill>
                <a:schemeClr val="dk1"/>
              </a:solidFill>
              <a:latin typeface="Calibri"/>
              <a:ea typeface="Calibri"/>
              <a:cs typeface="Calibri"/>
              <a:sym typeface="Calibri"/>
            </a:endParaRPr>
          </a:p>
        </p:txBody>
      </p:sp>
      <p:sp>
        <p:nvSpPr>
          <p:cNvPr id="163" name="Shape 163"/>
          <p:cNvSpPr/>
          <p:nvPr/>
        </p:nvSpPr>
        <p:spPr>
          <a:xfrm>
            <a:off x="4067282" y="3534589"/>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56" name="Shape 156"/>
          <p:cNvSpPr txBox="1"/>
          <p:nvPr/>
        </p:nvSpPr>
        <p:spPr>
          <a:xfrm>
            <a:off x="2237683" y="2107852"/>
            <a:ext cx="2429968"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Parameters</a:t>
            </a:r>
            <a:endParaRPr sz="1800">
              <a:solidFill>
                <a:schemeClr val="dk1"/>
              </a:solidFill>
              <a:latin typeface="Calibri"/>
              <a:ea typeface="Calibri"/>
              <a:cs typeface="Calibri"/>
              <a:sym typeface="Calibri"/>
            </a:endParaRPr>
          </a:p>
        </p:txBody>
      </p:sp>
      <p:sp>
        <p:nvSpPr>
          <p:cNvPr id="162" name="Shape 162"/>
          <p:cNvSpPr/>
          <p:nvPr/>
        </p:nvSpPr>
        <p:spPr>
          <a:xfrm>
            <a:off x="4067283" y="3283548"/>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4" name="Shape 164"/>
          <p:cNvSpPr txBox="1">
            <a:spLocks noGrp="1"/>
          </p:cNvSpPr>
          <p:nvPr>
            <p:ph type="title"/>
          </p:nvPr>
        </p:nvSpPr>
        <p:spPr>
          <a:xfrm>
            <a:off x="4040159" y="3196190"/>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x</a:t>
            </a:r>
            <a:endParaRPr sz="1600" b="1" i="0" u="none" strike="noStrike" cap="none">
              <a:solidFill>
                <a:schemeClr val="dk1"/>
              </a:solidFill>
              <a:latin typeface="Calibri"/>
              <a:ea typeface="Calibri"/>
              <a:cs typeface="Calibri"/>
              <a:sym typeface="Calibri"/>
            </a:endParaRPr>
          </a:p>
        </p:txBody>
      </p:sp>
      <p:cxnSp>
        <p:nvCxnSpPr>
          <p:cNvPr id="166" name="Shape 166"/>
          <p:cNvCxnSpPr>
            <a:endCxn id="165" idx="1"/>
          </p:cNvCxnSpPr>
          <p:nvPr/>
        </p:nvCxnSpPr>
        <p:spPr>
          <a:xfrm rot="5400000" flipH="1" flipV="1">
            <a:off x="3641856" y="4024413"/>
            <a:ext cx="530772" cy="278425"/>
          </a:xfrm>
          <a:prstGeom prst="bentConnector2">
            <a:avLst/>
          </a:prstGeom>
          <a:noFill/>
          <a:ln w="9525" cap="flat" cmpd="sng">
            <a:solidFill>
              <a:schemeClr val="accent1"/>
            </a:solidFill>
            <a:prstDash val="solid"/>
            <a:miter lim="800000"/>
            <a:headEnd type="none" w="sm" len="sm"/>
            <a:tailEnd type="triangle" w="med" len="med"/>
          </a:ln>
        </p:spPr>
      </p:cxnSp>
      <p:pic>
        <p:nvPicPr>
          <p:cNvPr id="102" name="Image 101"/>
          <p:cNvPicPr>
            <a:picLocks noChangeAspect="1"/>
          </p:cNvPicPr>
          <p:nvPr/>
        </p:nvPicPr>
        <p:blipFill>
          <a:blip r:embed="rId5"/>
          <a:stretch>
            <a:fillRect/>
          </a:stretch>
        </p:blipFill>
        <p:spPr>
          <a:xfrm>
            <a:off x="4390020" y="3279276"/>
            <a:ext cx="800100" cy="330200"/>
          </a:xfrm>
          <a:prstGeom prst="rect">
            <a:avLst/>
          </a:prstGeom>
        </p:spPr>
      </p:pic>
      <p:pic>
        <p:nvPicPr>
          <p:cNvPr id="103" name="Image 102"/>
          <p:cNvPicPr>
            <a:picLocks noChangeAspect="1"/>
          </p:cNvPicPr>
          <p:nvPr/>
        </p:nvPicPr>
        <p:blipFill>
          <a:blip r:embed="rId5"/>
          <a:stretch>
            <a:fillRect/>
          </a:stretch>
        </p:blipFill>
        <p:spPr>
          <a:xfrm>
            <a:off x="7284813" y="3303284"/>
            <a:ext cx="800100" cy="330200"/>
          </a:xfrm>
          <a:prstGeom prst="rect">
            <a:avLst/>
          </a:prstGeom>
        </p:spPr>
      </p:pic>
      <p:pic>
        <p:nvPicPr>
          <p:cNvPr id="118" name="Image 117"/>
          <p:cNvPicPr>
            <a:picLocks noChangeAspect="1"/>
          </p:cNvPicPr>
          <p:nvPr/>
        </p:nvPicPr>
        <p:blipFill>
          <a:blip r:embed="rId5"/>
          <a:stretch>
            <a:fillRect/>
          </a:stretch>
        </p:blipFill>
        <p:spPr>
          <a:xfrm>
            <a:off x="2419827" y="3287401"/>
            <a:ext cx="800100" cy="330200"/>
          </a:xfrm>
          <a:prstGeom prst="rect">
            <a:avLst/>
          </a:prstGeom>
        </p:spPr>
      </p:pic>
      <p:sp>
        <p:nvSpPr>
          <p:cNvPr id="213" name="Shape 181"/>
          <p:cNvSpPr txBox="1">
            <a:spLocks/>
          </p:cNvSpPr>
          <p:nvPr/>
        </p:nvSpPr>
        <p:spPr>
          <a:xfrm>
            <a:off x="305493" y="-25220"/>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Key idea 1: deform a surface</a:t>
            </a:r>
          </a:p>
        </p:txBody>
      </p:sp>
      <p:sp>
        <p:nvSpPr>
          <p:cNvPr id="3" name="Espace réservé du numéro de diapositive 2">
            <a:extLst>
              <a:ext uri="{FF2B5EF4-FFF2-40B4-BE49-F238E27FC236}">
                <a16:creationId xmlns:a16="http://schemas.microsoft.com/office/drawing/2014/main" id="{93210B56-818E-844C-A16A-08383251E8E1}"/>
              </a:ext>
            </a:extLst>
          </p:cNvPr>
          <p:cNvSpPr>
            <a:spLocks noGrp="1"/>
          </p:cNvSpPr>
          <p:nvPr>
            <p:ph type="sldNum" sz="quarter" idx="12"/>
          </p:nvPr>
        </p:nvSpPr>
        <p:spPr/>
        <p:txBody>
          <a:bodyPr/>
          <a:lstStyle/>
          <a:p>
            <a:fld id="{611224AE-60B8-A04C-BAB5-7045A9C2B360}" type="slidenum">
              <a:rPr lang="fr-FR" smtClean="0"/>
              <a:t>10</a:t>
            </a:fld>
            <a:endParaRPr lang="fr-FR"/>
          </a:p>
        </p:txBody>
      </p:sp>
      <p:sp>
        <p:nvSpPr>
          <p:cNvPr id="55" name="Shape 101">
            <a:extLst>
              <a:ext uri="{FF2B5EF4-FFF2-40B4-BE49-F238E27FC236}">
                <a16:creationId xmlns:a16="http://schemas.microsoft.com/office/drawing/2014/main" id="{59CA45F5-913C-294E-9DEC-9AE794E9ED32}"/>
              </a:ext>
            </a:extLst>
          </p:cNvPr>
          <p:cNvSpPr/>
          <p:nvPr/>
        </p:nvSpPr>
        <p:spPr>
          <a:xfrm rot="16200000">
            <a:off x="5723075" y="2775543"/>
            <a:ext cx="1350115"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pic>
        <p:nvPicPr>
          <p:cNvPr id="56" name="Image 55">
            <a:extLst>
              <a:ext uri="{FF2B5EF4-FFF2-40B4-BE49-F238E27FC236}">
                <a16:creationId xmlns:a16="http://schemas.microsoft.com/office/drawing/2014/main" id="{F159EAC6-AC08-3747-B345-6807F0332D6C}"/>
              </a:ext>
            </a:extLst>
          </p:cNvPr>
          <p:cNvPicPr>
            <a:picLocks noChangeAspect="1"/>
          </p:cNvPicPr>
          <p:nvPr/>
        </p:nvPicPr>
        <p:blipFill>
          <a:blip r:embed="rId6"/>
          <a:stretch>
            <a:fillRect/>
          </a:stretch>
        </p:blipFill>
        <p:spPr>
          <a:xfrm>
            <a:off x="6553276" y="3117722"/>
            <a:ext cx="390283" cy="361374"/>
          </a:xfrm>
          <a:prstGeom prst="rect">
            <a:avLst/>
          </a:prstGeom>
        </p:spPr>
      </p:pic>
      <p:sp>
        <p:nvSpPr>
          <p:cNvPr id="57" name="Shape 113">
            <a:extLst>
              <a:ext uri="{FF2B5EF4-FFF2-40B4-BE49-F238E27FC236}">
                <a16:creationId xmlns:a16="http://schemas.microsoft.com/office/drawing/2014/main" id="{3B788B8C-2399-3444-BF19-C1558D575EDD}"/>
              </a:ext>
            </a:extLst>
          </p:cNvPr>
          <p:cNvSpPr txBox="1"/>
          <p:nvPr/>
        </p:nvSpPr>
        <p:spPr>
          <a:xfrm rot="20046033">
            <a:off x="5921252" y="2687982"/>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Decoder</a:t>
            </a:r>
            <a:endParaRPr sz="2000" b="1">
              <a:solidFill>
                <a:srgbClr val="FF0000"/>
              </a:solidFill>
              <a:latin typeface="Times" charset="0"/>
              <a:ea typeface="Times" charset="0"/>
              <a:cs typeface="Times" charset="0"/>
            </a:endParaRPr>
          </a:p>
        </p:txBody>
      </p:sp>
      <p:sp>
        <p:nvSpPr>
          <p:cNvPr id="4" name="ZoneTexte 3">
            <a:extLst>
              <a:ext uri="{FF2B5EF4-FFF2-40B4-BE49-F238E27FC236}">
                <a16:creationId xmlns:a16="http://schemas.microsoft.com/office/drawing/2014/main" id="{1858D0C2-1B89-C44B-8B5F-8DA5AD326235}"/>
              </a:ext>
            </a:extLst>
          </p:cNvPr>
          <p:cNvSpPr txBox="1"/>
          <p:nvPr/>
        </p:nvSpPr>
        <p:spPr>
          <a:xfrm>
            <a:off x="6390091" y="3502146"/>
            <a:ext cx="711998" cy="369332"/>
          </a:xfrm>
          <a:prstGeom prst="rect">
            <a:avLst/>
          </a:prstGeom>
          <a:noFill/>
        </p:spPr>
        <p:txBody>
          <a:bodyPr wrap="square" rtlCol="0">
            <a:spAutoFit/>
          </a:bodyPr>
          <a:lstStyle/>
          <a:p>
            <a:r>
              <a:rPr lang="fr-FR" b="1"/>
              <a:t>MLP</a:t>
            </a:r>
            <a:endParaRPr b="1"/>
          </a:p>
        </p:txBody>
      </p:sp>
      <p:sp>
        <p:nvSpPr>
          <p:cNvPr id="59" name="Shape 99">
            <a:extLst>
              <a:ext uri="{FF2B5EF4-FFF2-40B4-BE49-F238E27FC236}">
                <a16:creationId xmlns:a16="http://schemas.microsoft.com/office/drawing/2014/main" id="{8B48870D-A3B7-4F49-A0E1-D19CDBC9DABE}"/>
              </a:ext>
            </a:extLst>
          </p:cNvPr>
          <p:cNvSpPr/>
          <p:nvPr/>
        </p:nvSpPr>
        <p:spPr>
          <a:xfrm>
            <a:off x="4042586" y="1572521"/>
            <a:ext cx="232578" cy="1663077"/>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pic>
        <p:nvPicPr>
          <p:cNvPr id="60" name="Picture 5">
            <a:extLst>
              <a:ext uri="{FF2B5EF4-FFF2-40B4-BE49-F238E27FC236}">
                <a16:creationId xmlns:a16="http://schemas.microsoft.com/office/drawing/2014/main" id="{DD2C6410-DDEE-9445-A68A-597EEAD65DCC}"/>
              </a:ext>
            </a:extLst>
          </p:cNvPr>
          <p:cNvPicPr>
            <a:picLocks noChangeAspect="1"/>
          </p:cNvPicPr>
          <p:nvPr/>
        </p:nvPicPr>
        <p:blipFill>
          <a:blip r:embed="rId7"/>
          <a:stretch>
            <a:fillRect/>
          </a:stretch>
        </p:blipFill>
        <p:spPr>
          <a:xfrm>
            <a:off x="3103287" y="2442303"/>
            <a:ext cx="765065" cy="398696"/>
          </a:xfrm>
          <a:prstGeom prst="rect">
            <a:avLst/>
          </a:prstGeom>
        </p:spPr>
      </p:pic>
      <p:pic>
        <p:nvPicPr>
          <p:cNvPr id="61" name="Image 60">
            <a:extLst>
              <a:ext uri="{FF2B5EF4-FFF2-40B4-BE49-F238E27FC236}">
                <a16:creationId xmlns:a16="http://schemas.microsoft.com/office/drawing/2014/main" id="{93AC736E-3045-C146-BDBA-89E5331CF4DB}"/>
              </a:ext>
            </a:extLst>
          </p:cNvPr>
          <p:cNvPicPr>
            <a:picLocks noChangeAspect="1"/>
          </p:cNvPicPr>
          <p:nvPr/>
        </p:nvPicPr>
        <p:blipFill>
          <a:blip r:embed="rId8"/>
          <a:stretch>
            <a:fillRect/>
          </a:stretch>
        </p:blipFill>
        <p:spPr>
          <a:xfrm>
            <a:off x="3296393" y="4134435"/>
            <a:ext cx="803275" cy="1666875"/>
          </a:xfrm>
          <a:prstGeom prst="rect">
            <a:avLst/>
          </a:prstGeom>
        </p:spPr>
      </p:pic>
      <p:sp>
        <p:nvSpPr>
          <p:cNvPr id="62" name="Shape 160">
            <a:extLst>
              <a:ext uri="{FF2B5EF4-FFF2-40B4-BE49-F238E27FC236}">
                <a16:creationId xmlns:a16="http://schemas.microsoft.com/office/drawing/2014/main" id="{508B501D-DECD-4841-B71A-2C7F24E101BB}"/>
              </a:ext>
            </a:extLst>
          </p:cNvPr>
          <p:cNvSpPr/>
          <p:nvPr/>
        </p:nvSpPr>
        <p:spPr>
          <a:xfrm>
            <a:off x="3697191" y="4716315"/>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 name="Shape 165">
            <a:extLst>
              <a:ext uri="{FF2B5EF4-FFF2-40B4-BE49-F238E27FC236}">
                <a16:creationId xmlns:a16="http://schemas.microsoft.com/office/drawing/2014/main" id="{48AF28A1-83D1-374E-A890-8C5FD706DD76}"/>
              </a:ext>
            </a:extLst>
          </p:cNvPr>
          <p:cNvSpPr txBox="1"/>
          <p:nvPr/>
        </p:nvSpPr>
        <p:spPr>
          <a:xfrm>
            <a:off x="5941320" y="4137097"/>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endParaRPr sz="1600" b="1">
              <a:solidFill>
                <a:schemeClr val="dk1"/>
              </a:solidFill>
              <a:latin typeface="Calibri"/>
              <a:ea typeface="Calibri"/>
              <a:cs typeface="Calibri"/>
              <a:sym typeface="Calibri"/>
            </a:endParaRPr>
          </a:p>
        </p:txBody>
      </p:sp>
      <p:sp>
        <p:nvSpPr>
          <p:cNvPr id="65" name="Shape 163">
            <a:extLst>
              <a:ext uri="{FF2B5EF4-FFF2-40B4-BE49-F238E27FC236}">
                <a16:creationId xmlns:a16="http://schemas.microsoft.com/office/drawing/2014/main" id="{9E24B589-528F-7E4E-B250-2FF300F2B30E}"/>
              </a:ext>
            </a:extLst>
          </p:cNvPr>
          <p:cNvSpPr/>
          <p:nvPr/>
        </p:nvSpPr>
        <p:spPr>
          <a:xfrm>
            <a:off x="4067282" y="3785630"/>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67" name="Shape 165">
            <a:extLst>
              <a:ext uri="{FF2B5EF4-FFF2-40B4-BE49-F238E27FC236}">
                <a16:creationId xmlns:a16="http://schemas.microsoft.com/office/drawing/2014/main" id="{B5AEF23A-B0DB-9F45-B112-143872D8EC19}"/>
              </a:ext>
            </a:extLst>
          </p:cNvPr>
          <p:cNvSpPr txBox="1"/>
          <p:nvPr/>
        </p:nvSpPr>
        <p:spPr>
          <a:xfrm>
            <a:off x="4044791" y="3487201"/>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y</a:t>
            </a:r>
            <a:endParaRPr sz="1600" b="1">
              <a:solidFill>
                <a:schemeClr val="dk1"/>
              </a:solidFill>
              <a:latin typeface="Calibri"/>
              <a:ea typeface="Calibri"/>
              <a:cs typeface="Calibri"/>
              <a:sym typeface="Calibri"/>
            </a:endParaRPr>
          </a:p>
        </p:txBody>
      </p:sp>
      <p:sp>
        <p:nvSpPr>
          <p:cNvPr id="165" name="Shape 165"/>
          <p:cNvSpPr txBox="1"/>
          <p:nvPr/>
        </p:nvSpPr>
        <p:spPr>
          <a:xfrm>
            <a:off x="4046455" y="3727502"/>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z</a:t>
            </a:r>
            <a:endParaRPr sz="1600" b="1">
              <a:solidFill>
                <a:schemeClr val="dk1"/>
              </a:solidFill>
              <a:latin typeface="Calibri"/>
              <a:ea typeface="Calibri"/>
              <a:cs typeface="Calibri"/>
              <a:sym typeface="Calibri"/>
            </a:endParaRPr>
          </a:p>
        </p:txBody>
      </p:sp>
      <p:sp>
        <p:nvSpPr>
          <p:cNvPr id="68" name="Shape 163">
            <a:extLst>
              <a:ext uri="{FF2B5EF4-FFF2-40B4-BE49-F238E27FC236}">
                <a16:creationId xmlns:a16="http://schemas.microsoft.com/office/drawing/2014/main" id="{309A8CAA-453D-1447-B5BF-2C6F2E4A153C}"/>
              </a:ext>
            </a:extLst>
          </p:cNvPr>
          <p:cNvSpPr/>
          <p:nvPr/>
        </p:nvSpPr>
        <p:spPr>
          <a:xfrm>
            <a:off x="8347970" y="3386736"/>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0" name="Shape 162">
            <a:extLst>
              <a:ext uri="{FF2B5EF4-FFF2-40B4-BE49-F238E27FC236}">
                <a16:creationId xmlns:a16="http://schemas.microsoft.com/office/drawing/2014/main" id="{34FC4B54-B7F3-434A-82FB-0B76CA9056AB}"/>
              </a:ext>
            </a:extLst>
          </p:cNvPr>
          <p:cNvSpPr/>
          <p:nvPr/>
        </p:nvSpPr>
        <p:spPr>
          <a:xfrm>
            <a:off x="8347971" y="3135695"/>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1" name="Shape 163">
            <a:extLst>
              <a:ext uri="{FF2B5EF4-FFF2-40B4-BE49-F238E27FC236}">
                <a16:creationId xmlns:a16="http://schemas.microsoft.com/office/drawing/2014/main" id="{CE0819AF-E44E-524C-B348-D73CFAA9CAD1}"/>
              </a:ext>
            </a:extLst>
          </p:cNvPr>
          <p:cNvSpPr/>
          <p:nvPr/>
        </p:nvSpPr>
        <p:spPr>
          <a:xfrm>
            <a:off x="8347970" y="3637777"/>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3" name="Shape 165">
            <a:extLst>
              <a:ext uri="{FF2B5EF4-FFF2-40B4-BE49-F238E27FC236}">
                <a16:creationId xmlns:a16="http://schemas.microsoft.com/office/drawing/2014/main" id="{C611DD04-215E-CB4B-B1AC-517E5D5D27BD}"/>
              </a:ext>
            </a:extLst>
          </p:cNvPr>
          <p:cNvSpPr txBox="1"/>
          <p:nvPr/>
        </p:nvSpPr>
        <p:spPr>
          <a:xfrm>
            <a:off x="8325479" y="3339348"/>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y</a:t>
            </a:r>
            <a:endParaRPr sz="1600" b="1">
              <a:solidFill>
                <a:schemeClr val="dk1"/>
              </a:solidFill>
              <a:latin typeface="Calibri"/>
              <a:ea typeface="Calibri"/>
              <a:cs typeface="Calibri"/>
              <a:sym typeface="Calibri"/>
            </a:endParaRPr>
          </a:p>
        </p:txBody>
      </p:sp>
      <p:sp>
        <p:nvSpPr>
          <p:cNvPr id="74" name="Shape 165">
            <a:extLst>
              <a:ext uri="{FF2B5EF4-FFF2-40B4-BE49-F238E27FC236}">
                <a16:creationId xmlns:a16="http://schemas.microsoft.com/office/drawing/2014/main" id="{5755910F-1ABC-5748-A8CA-6A6E2BCB6B70}"/>
              </a:ext>
            </a:extLst>
          </p:cNvPr>
          <p:cNvSpPr txBox="1"/>
          <p:nvPr/>
        </p:nvSpPr>
        <p:spPr>
          <a:xfrm>
            <a:off x="8327143" y="3579649"/>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z</a:t>
            </a:r>
            <a:endParaRPr sz="1600" b="1">
              <a:solidFill>
                <a:schemeClr val="dk1"/>
              </a:solidFill>
              <a:latin typeface="Calibri"/>
              <a:ea typeface="Calibri"/>
              <a:cs typeface="Calibri"/>
              <a:sym typeface="Calibri"/>
            </a:endParaRPr>
          </a:p>
        </p:txBody>
      </p:sp>
      <p:sp>
        <p:nvSpPr>
          <p:cNvPr id="75" name="Shape 164">
            <a:extLst>
              <a:ext uri="{FF2B5EF4-FFF2-40B4-BE49-F238E27FC236}">
                <a16:creationId xmlns:a16="http://schemas.microsoft.com/office/drawing/2014/main" id="{90AB6CD6-C4C6-CB4A-A7B9-72AC0EF9A39F}"/>
              </a:ext>
            </a:extLst>
          </p:cNvPr>
          <p:cNvSpPr txBox="1">
            <a:spLocks/>
          </p:cNvSpPr>
          <p:nvPr/>
        </p:nvSpPr>
        <p:spPr>
          <a:xfrm>
            <a:off x="8326413" y="3084060"/>
            <a:ext cx="323770" cy="34147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1600"/>
              <a:buFont typeface="Calibri"/>
              <a:buNone/>
            </a:pPr>
            <a:r>
              <a:rPr lang="en-US" sz="1600" b="1">
                <a:solidFill>
                  <a:schemeClr val="dk1"/>
                </a:solidFill>
                <a:latin typeface="Calibri"/>
                <a:ea typeface="Calibri"/>
                <a:cs typeface="Calibri"/>
                <a:sym typeface="Calibri"/>
              </a:rPr>
              <a:t>x</a:t>
            </a:r>
          </a:p>
        </p:txBody>
      </p:sp>
      <p:sp>
        <p:nvSpPr>
          <p:cNvPr id="77" name="Shape 160">
            <a:extLst>
              <a:ext uri="{FF2B5EF4-FFF2-40B4-BE49-F238E27FC236}">
                <a16:creationId xmlns:a16="http://schemas.microsoft.com/office/drawing/2014/main" id="{63FBE5DC-0CC9-3B45-8BDF-A4582844F258}"/>
              </a:ext>
            </a:extLst>
          </p:cNvPr>
          <p:cNvSpPr/>
          <p:nvPr/>
        </p:nvSpPr>
        <p:spPr>
          <a:xfrm>
            <a:off x="10062155" y="2648220"/>
            <a:ext cx="146263" cy="169471"/>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 name="Shape 160">
            <a:extLst>
              <a:ext uri="{FF2B5EF4-FFF2-40B4-BE49-F238E27FC236}">
                <a16:creationId xmlns:a16="http://schemas.microsoft.com/office/drawing/2014/main" id="{0B62E9BC-64C5-E24C-BE93-80B8E8D0B70E}"/>
              </a:ext>
            </a:extLst>
          </p:cNvPr>
          <p:cNvSpPr/>
          <p:nvPr/>
        </p:nvSpPr>
        <p:spPr>
          <a:xfrm>
            <a:off x="3970128" y="5050965"/>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Shape 160">
            <a:extLst>
              <a:ext uri="{FF2B5EF4-FFF2-40B4-BE49-F238E27FC236}">
                <a16:creationId xmlns:a16="http://schemas.microsoft.com/office/drawing/2014/main" id="{8BD41768-4686-9C4C-BDC3-80FD8AF799FF}"/>
              </a:ext>
            </a:extLst>
          </p:cNvPr>
          <p:cNvSpPr/>
          <p:nvPr/>
        </p:nvSpPr>
        <p:spPr>
          <a:xfrm>
            <a:off x="10614527" y="1687312"/>
            <a:ext cx="146263" cy="169471"/>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 name="Shape 160">
            <a:extLst>
              <a:ext uri="{FF2B5EF4-FFF2-40B4-BE49-F238E27FC236}">
                <a16:creationId xmlns:a16="http://schemas.microsoft.com/office/drawing/2014/main" id="{E40A10A6-887E-E04E-9B64-0AD6D4907C0E}"/>
              </a:ext>
            </a:extLst>
          </p:cNvPr>
          <p:cNvSpPr/>
          <p:nvPr/>
        </p:nvSpPr>
        <p:spPr>
          <a:xfrm>
            <a:off x="3694751" y="4193909"/>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 name="Shape 160">
            <a:extLst>
              <a:ext uri="{FF2B5EF4-FFF2-40B4-BE49-F238E27FC236}">
                <a16:creationId xmlns:a16="http://schemas.microsoft.com/office/drawing/2014/main" id="{03D07309-73C3-2147-9883-9FE59E5B295F}"/>
              </a:ext>
            </a:extLst>
          </p:cNvPr>
          <p:cNvSpPr/>
          <p:nvPr/>
        </p:nvSpPr>
        <p:spPr>
          <a:xfrm>
            <a:off x="9951365" y="1804762"/>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 name="Shape 155">
            <a:extLst>
              <a:ext uri="{FF2B5EF4-FFF2-40B4-BE49-F238E27FC236}">
                <a16:creationId xmlns:a16="http://schemas.microsoft.com/office/drawing/2014/main" id="{C8EB4395-8D73-0B47-919C-6399B38252C9}"/>
              </a:ext>
            </a:extLst>
          </p:cNvPr>
          <p:cNvSpPr txBox="1"/>
          <p:nvPr/>
        </p:nvSpPr>
        <p:spPr>
          <a:xfrm>
            <a:off x="7284813" y="2092526"/>
            <a:ext cx="2228853"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Generate</a:t>
            </a:r>
            <a:endParaRPr/>
          </a:p>
          <a:p>
            <a:pPr marL="0" marR="0" lvl="0" indent="0" algn="ctr" rtl="0">
              <a:spcBef>
                <a:spcPts val="0"/>
              </a:spcBef>
              <a:spcAft>
                <a:spcPts val="0"/>
              </a:spcAft>
              <a:buNone/>
            </a:pPr>
            <a:r>
              <a:rPr lang="en-US">
                <a:solidFill>
                  <a:schemeClr val="dk1"/>
                </a:solidFill>
                <a:latin typeface="Calibri"/>
                <a:ea typeface="Calibri"/>
                <a:cs typeface="Calibri"/>
                <a:sym typeface="Calibri"/>
              </a:rPr>
              <a:t>a</a:t>
            </a:r>
            <a:r>
              <a:rPr lang="en-US" sz="1800">
                <a:solidFill>
                  <a:schemeClr val="dk1"/>
                </a:solidFill>
                <a:latin typeface="Calibri"/>
                <a:ea typeface="Calibri"/>
                <a:cs typeface="Calibri"/>
                <a:sym typeface="Calibri"/>
              </a:rPr>
              <a:t> point </a:t>
            </a:r>
            <a:r>
              <a:rPr lang="en-US" sz="1800" b="1">
                <a:solidFill>
                  <a:schemeClr val="dk1"/>
                </a:solidFill>
                <a:latin typeface="Calibri"/>
                <a:ea typeface="Calibri"/>
                <a:cs typeface="Calibri"/>
                <a:sym typeface="Calibri"/>
              </a:rPr>
              <a:t>q</a:t>
            </a:r>
            <a:endParaRPr sz="1800" b="1">
              <a:solidFill>
                <a:schemeClr val="dk1"/>
              </a:solidFill>
              <a:latin typeface="Calibri"/>
              <a:ea typeface="Calibri"/>
              <a:cs typeface="Calibri"/>
              <a:sym typeface="Calibri"/>
            </a:endParaRPr>
          </a:p>
        </p:txBody>
      </p:sp>
      <p:pic>
        <p:nvPicPr>
          <p:cNvPr id="84" name="Shape 82">
            <a:extLst>
              <a:ext uri="{FF2B5EF4-FFF2-40B4-BE49-F238E27FC236}">
                <a16:creationId xmlns:a16="http://schemas.microsoft.com/office/drawing/2014/main" id="{DF0DA587-A1AF-8547-8DD3-C5EAA0667CFE}"/>
              </a:ext>
            </a:extLst>
          </p:cNvPr>
          <p:cNvPicPr preferRelativeResize="0">
            <a:picLocks noChangeAspect="1"/>
          </p:cNvPicPr>
          <p:nvPr/>
        </p:nvPicPr>
        <p:blipFill>
          <a:blip r:embed="rId9">
            <a:alphaModFix/>
          </a:blip>
          <a:stretch>
            <a:fillRect/>
          </a:stretch>
        </p:blipFill>
        <p:spPr>
          <a:xfrm>
            <a:off x="345463" y="1438430"/>
            <a:ext cx="2047686" cy="3932999"/>
          </a:xfrm>
          <a:prstGeom prst="rect">
            <a:avLst/>
          </a:prstGeom>
          <a:noFill/>
          <a:ln>
            <a:noFill/>
          </a:ln>
        </p:spPr>
      </p:pic>
    </p:spTree>
    <p:custDataLst>
      <p:tags r:id="rId1"/>
    </p:custDataLst>
    <p:extLst>
      <p:ext uri="{BB962C8B-B14F-4D97-AF65-F5344CB8AC3E}">
        <p14:creationId xmlns:p14="http://schemas.microsoft.com/office/powerpoint/2010/main" val="3357381031"/>
      </p:ext>
    </p:extLst>
  </p:cSld>
  <p:clrMapOvr>
    <a:masterClrMapping/>
  </p:clrMapOvr>
  <mc:AlternateContent xmlns:mc="http://schemas.openxmlformats.org/markup-compatibility/2006" xmlns:p14="http://schemas.microsoft.com/office/powerpoint/2010/main">
    <mc:Choice Requires="p14">
      <p:transition spd="slow" p14:dur="2000" advTm="115007"/>
    </mc:Choice>
    <mc:Fallback xmlns="">
      <p:transition spd="slow" advTm="1150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62" grpId="0" animBg="1"/>
      <p:bldP spid="67" grpId="0"/>
      <p:bldP spid="165" grpId="0"/>
      <p:bldP spid="73" grpId="0"/>
      <p:bldP spid="74" grpId="0"/>
      <p:bldP spid="75" grpId="0"/>
      <p:bldP spid="77" grpId="0" animBg="1"/>
      <p:bldP spid="78" grpId="0" animBg="1"/>
      <p:bldP spid="79" grpId="0" animBg="1"/>
      <p:bldP spid="80" grpId="0" animBg="1"/>
      <p:bldP spid="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63" name="Shape 163"/>
          <p:cNvSpPr/>
          <p:nvPr/>
        </p:nvSpPr>
        <p:spPr>
          <a:xfrm>
            <a:off x="4067282" y="3534589"/>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57" name="Shape 157"/>
          <p:cNvSpPr txBox="1"/>
          <p:nvPr/>
        </p:nvSpPr>
        <p:spPr>
          <a:xfrm>
            <a:off x="2321553" y="4696423"/>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Sample </a:t>
            </a:r>
            <a:endParaRPr/>
          </a:p>
          <a:p>
            <a:pPr marL="0" marR="0" lvl="0" indent="0" algn="l" rtl="0">
              <a:spcBef>
                <a:spcPts val="0"/>
              </a:spcBef>
              <a:spcAft>
                <a:spcPts val="0"/>
              </a:spcAft>
              <a:buNone/>
            </a:pPr>
            <a:r>
              <a:rPr lang="en-US">
                <a:solidFill>
                  <a:schemeClr val="dk1"/>
                </a:solidFill>
                <a:latin typeface="Calibri"/>
                <a:ea typeface="Calibri"/>
                <a:cs typeface="Calibri"/>
                <a:sym typeface="Calibri"/>
              </a:rPr>
              <a:t>a</a:t>
            </a:r>
            <a:r>
              <a:rPr lang="en-US" sz="1800">
                <a:solidFill>
                  <a:schemeClr val="dk1"/>
                </a:solidFill>
                <a:latin typeface="Calibri"/>
                <a:ea typeface="Calibri"/>
                <a:cs typeface="Calibri"/>
                <a:sym typeface="Calibri"/>
              </a:rPr>
              <a:t> point </a:t>
            </a:r>
            <a:r>
              <a:rPr lang="en-US" b="1">
                <a:solidFill>
                  <a:schemeClr val="dk1"/>
                </a:solidFill>
                <a:latin typeface="Calibri"/>
                <a:ea typeface="Calibri"/>
                <a:cs typeface="Calibri"/>
                <a:sym typeface="Calibri"/>
              </a:rPr>
              <a:t>p</a:t>
            </a:r>
            <a:endParaRPr sz="1800" b="1">
              <a:solidFill>
                <a:schemeClr val="dk1"/>
              </a:solidFill>
              <a:latin typeface="Calibri"/>
              <a:ea typeface="Calibri"/>
              <a:cs typeface="Calibri"/>
              <a:sym typeface="Calibri"/>
            </a:endParaRPr>
          </a:p>
        </p:txBody>
      </p:sp>
      <p:sp>
        <p:nvSpPr>
          <p:cNvPr id="155" name="Shape 155"/>
          <p:cNvSpPr txBox="1"/>
          <p:nvPr/>
        </p:nvSpPr>
        <p:spPr>
          <a:xfrm>
            <a:off x="7284813" y="2092526"/>
            <a:ext cx="2228853"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Generate</a:t>
            </a:r>
            <a:endParaRPr/>
          </a:p>
          <a:p>
            <a:pPr marL="0" marR="0" lvl="0" indent="0" algn="ctr" rtl="0">
              <a:spcBef>
                <a:spcPts val="0"/>
              </a:spcBef>
              <a:spcAft>
                <a:spcPts val="0"/>
              </a:spcAft>
              <a:buNone/>
            </a:pPr>
            <a:r>
              <a:rPr lang="en-US">
                <a:solidFill>
                  <a:schemeClr val="dk1"/>
                </a:solidFill>
                <a:latin typeface="Calibri"/>
                <a:ea typeface="Calibri"/>
                <a:cs typeface="Calibri"/>
                <a:sym typeface="Calibri"/>
              </a:rPr>
              <a:t>a</a:t>
            </a:r>
            <a:r>
              <a:rPr lang="en-US" sz="1800">
                <a:solidFill>
                  <a:schemeClr val="dk1"/>
                </a:solidFill>
                <a:latin typeface="Calibri"/>
                <a:ea typeface="Calibri"/>
                <a:cs typeface="Calibri"/>
                <a:sym typeface="Calibri"/>
              </a:rPr>
              <a:t> point </a:t>
            </a:r>
            <a:r>
              <a:rPr lang="en-US" sz="1800" b="1">
                <a:solidFill>
                  <a:schemeClr val="dk1"/>
                </a:solidFill>
                <a:latin typeface="Calibri"/>
                <a:ea typeface="Calibri"/>
                <a:cs typeface="Calibri"/>
                <a:sym typeface="Calibri"/>
              </a:rPr>
              <a:t>q</a:t>
            </a:r>
            <a:endParaRPr sz="1800" b="1">
              <a:solidFill>
                <a:schemeClr val="dk1"/>
              </a:solidFill>
              <a:latin typeface="Calibri"/>
              <a:ea typeface="Calibri"/>
              <a:cs typeface="Calibri"/>
              <a:sym typeface="Calibri"/>
            </a:endParaRPr>
          </a:p>
        </p:txBody>
      </p:sp>
      <p:sp>
        <p:nvSpPr>
          <p:cNvPr id="156" name="Shape 156"/>
          <p:cNvSpPr txBox="1"/>
          <p:nvPr/>
        </p:nvSpPr>
        <p:spPr>
          <a:xfrm>
            <a:off x="2237683" y="2107852"/>
            <a:ext cx="2429968"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Parameters</a:t>
            </a:r>
            <a:endParaRPr sz="1800">
              <a:solidFill>
                <a:schemeClr val="dk1"/>
              </a:solidFill>
              <a:latin typeface="Calibri"/>
              <a:ea typeface="Calibri"/>
              <a:cs typeface="Calibri"/>
              <a:sym typeface="Calibri"/>
            </a:endParaRPr>
          </a:p>
        </p:txBody>
      </p:sp>
      <p:sp>
        <p:nvSpPr>
          <p:cNvPr id="162" name="Shape 162"/>
          <p:cNvSpPr/>
          <p:nvPr/>
        </p:nvSpPr>
        <p:spPr>
          <a:xfrm>
            <a:off x="4067283" y="3283548"/>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4" name="Shape 164"/>
          <p:cNvSpPr txBox="1">
            <a:spLocks noGrp="1"/>
          </p:cNvSpPr>
          <p:nvPr>
            <p:ph type="title"/>
          </p:nvPr>
        </p:nvSpPr>
        <p:spPr>
          <a:xfrm>
            <a:off x="4040159" y="3196190"/>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x</a:t>
            </a:r>
            <a:endParaRPr sz="1600" b="1" i="0" u="none" strike="noStrike" cap="none">
              <a:solidFill>
                <a:schemeClr val="dk1"/>
              </a:solidFill>
              <a:latin typeface="Calibri"/>
              <a:ea typeface="Calibri"/>
              <a:cs typeface="Calibri"/>
              <a:sym typeface="Calibri"/>
            </a:endParaRPr>
          </a:p>
        </p:txBody>
      </p:sp>
      <p:cxnSp>
        <p:nvCxnSpPr>
          <p:cNvPr id="166" name="Shape 166"/>
          <p:cNvCxnSpPr>
            <a:endCxn id="165" idx="1"/>
          </p:cNvCxnSpPr>
          <p:nvPr/>
        </p:nvCxnSpPr>
        <p:spPr>
          <a:xfrm rot="5400000" flipH="1" flipV="1">
            <a:off x="3641856" y="4024413"/>
            <a:ext cx="530772" cy="278425"/>
          </a:xfrm>
          <a:prstGeom prst="bentConnector2">
            <a:avLst/>
          </a:prstGeom>
          <a:noFill/>
          <a:ln w="9525" cap="flat" cmpd="sng">
            <a:solidFill>
              <a:schemeClr val="accent1"/>
            </a:solidFill>
            <a:prstDash val="solid"/>
            <a:miter lim="800000"/>
            <a:headEnd type="none" w="sm" len="sm"/>
            <a:tailEnd type="triangle" w="med" len="med"/>
          </a:ln>
        </p:spPr>
      </p:cxnSp>
      <p:pic>
        <p:nvPicPr>
          <p:cNvPr id="102" name="Image 101"/>
          <p:cNvPicPr>
            <a:picLocks noChangeAspect="1"/>
          </p:cNvPicPr>
          <p:nvPr/>
        </p:nvPicPr>
        <p:blipFill>
          <a:blip r:embed="rId4"/>
          <a:stretch>
            <a:fillRect/>
          </a:stretch>
        </p:blipFill>
        <p:spPr>
          <a:xfrm>
            <a:off x="4390020" y="3279276"/>
            <a:ext cx="800100" cy="330200"/>
          </a:xfrm>
          <a:prstGeom prst="rect">
            <a:avLst/>
          </a:prstGeom>
        </p:spPr>
      </p:pic>
      <p:pic>
        <p:nvPicPr>
          <p:cNvPr id="103" name="Image 102"/>
          <p:cNvPicPr>
            <a:picLocks noChangeAspect="1"/>
          </p:cNvPicPr>
          <p:nvPr/>
        </p:nvPicPr>
        <p:blipFill>
          <a:blip r:embed="rId4"/>
          <a:stretch>
            <a:fillRect/>
          </a:stretch>
        </p:blipFill>
        <p:spPr>
          <a:xfrm>
            <a:off x="7284813" y="3303284"/>
            <a:ext cx="800100" cy="330200"/>
          </a:xfrm>
          <a:prstGeom prst="rect">
            <a:avLst/>
          </a:prstGeom>
        </p:spPr>
      </p:pic>
      <p:pic>
        <p:nvPicPr>
          <p:cNvPr id="118" name="Image 117"/>
          <p:cNvPicPr>
            <a:picLocks noChangeAspect="1"/>
          </p:cNvPicPr>
          <p:nvPr/>
        </p:nvPicPr>
        <p:blipFill>
          <a:blip r:embed="rId4"/>
          <a:stretch>
            <a:fillRect/>
          </a:stretch>
        </p:blipFill>
        <p:spPr>
          <a:xfrm>
            <a:off x="2419827" y="3287401"/>
            <a:ext cx="800100" cy="330200"/>
          </a:xfrm>
          <a:prstGeom prst="rect">
            <a:avLst/>
          </a:prstGeom>
        </p:spPr>
      </p:pic>
      <p:sp>
        <p:nvSpPr>
          <p:cNvPr id="213" name="Shape 181"/>
          <p:cNvSpPr txBox="1">
            <a:spLocks/>
          </p:cNvSpPr>
          <p:nvPr/>
        </p:nvSpPr>
        <p:spPr>
          <a:xfrm>
            <a:off x="305493" y="-25220"/>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Key idea 1: deform a surface</a:t>
            </a:r>
          </a:p>
        </p:txBody>
      </p:sp>
      <p:sp>
        <p:nvSpPr>
          <p:cNvPr id="3" name="Espace réservé du numéro de diapositive 2">
            <a:extLst>
              <a:ext uri="{FF2B5EF4-FFF2-40B4-BE49-F238E27FC236}">
                <a16:creationId xmlns:a16="http://schemas.microsoft.com/office/drawing/2014/main" id="{93210B56-818E-844C-A16A-08383251E8E1}"/>
              </a:ext>
            </a:extLst>
          </p:cNvPr>
          <p:cNvSpPr>
            <a:spLocks noGrp="1"/>
          </p:cNvSpPr>
          <p:nvPr>
            <p:ph type="sldNum" sz="quarter" idx="12"/>
          </p:nvPr>
        </p:nvSpPr>
        <p:spPr/>
        <p:txBody>
          <a:bodyPr/>
          <a:lstStyle/>
          <a:p>
            <a:fld id="{611224AE-60B8-A04C-BAB5-7045A9C2B360}" type="slidenum">
              <a:rPr lang="fr-FR" smtClean="0"/>
              <a:t>11</a:t>
            </a:fld>
            <a:endParaRPr lang="fr-FR"/>
          </a:p>
        </p:txBody>
      </p:sp>
      <p:sp>
        <p:nvSpPr>
          <p:cNvPr id="55" name="Shape 101">
            <a:extLst>
              <a:ext uri="{FF2B5EF4-FFF2-40B4-BE49-F238E27FC236}">
                <a16:creationId xmlns:a16="http://schemas.microsoft.com/office/drawing/2014/main" id="{59CA45F5-913C-294E-9DEC-9AE794E9ED32}"/>
              </a:ext>
            </a:extLst>
          </p:cNvPr>
          <p:cNvSpPr/>
          <p:nvPr/>
        </p:nvSpPr>
        <p:spPr>
          <a:xfrm rot="16200000">
            <a:off x="5723075" y="2775543"/>
            <a:ext cx="1350115"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pic>
        <p:nvPicPr>
          <p:cNvPr id="56" name="Image 55">
            <a:extLst>
              <a:ext uri="{FF2B5EF4-FFF2-40B4-BE49-F238E27FC236}">
                <a16:creationId xmlns:a16="http://schemas.microsoft.com/office/drawing/2014/main" id="{F159EAC6-AC08-3747-B345-6807F0332D6C}"/>
              </a:ext>
            </a:extLst>
          </p:cNvPr>
          <p:cNvPicPr>
            <a:picLocks noChangeAspect="1"/>
          </p:cNvPicPr>
          <p:nvPr/>
        </p:nvPicPr>
        <p:blipFill>
          <a:blip r:embed="rId5"/>
          <a:stretch>
            <a:fillRect/>
          </a:stretch>
        </p:blipFill>
        <p:spPr>
          <a:xfrm>
            <a:off x="6553276" y="3117722"/>
            <a:ext cx="390283" cy="361374"/>
          </a:xfrm>
          <a:prstGeom prst="rect">
            <a:avLst/>
          </a:prstGeom>
        </p:spPr>
      </p:pic>
      <p:sp>
        <p:nvSpPr>
          <p:cNvPr id="57" name="Shape 113">
            <a:extLst>
              <a:ext uri="{FF2B5EF4-FFF2-40B4-BE49-F238E27FC236}">
                <a16:creationId xmlns:a16="http://schemas.microsoft.com/office/drawing/2014/main" id="{3B788B8C-2399-3444-BF19-C1558D575EDD}"/>
              </a:ext>
            </a:extLst>
          </p:cNvPr>
          <p:cNvSpPr txBox="1"/>
          <p:nvPr/>
        </p:nvSpPr>
        <p:spPr>
          <a:xfrm rot="20046033">
            <a:off x="5921252" y="2687982"/>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Decoder</a:t>
            </a:r>
            <a:endParaRPr sz="2000" b="1">
              <a:solidFill>
                <a:srgbClr val="FF0000"/>
              </a:solidFill>
              <a:latin typeface="Times" charset="0"/>
              <a:ea typeface="Times" charset="0"/>
              <a:cs typeface="Times" charset="0"/>
            </a:endParaRPr>
          </a:p>
        </p:txBody>
      </p:sp>
      <p:sp>
        <p:nvSpPr>
          <p:cNvPr id="4" name="ZoneTexte 3">
            <a:extLst>
              <a:ext uri="{FF2B5EF4-FFF2-40B4-BE49-F238E27FC236}">
                <a16:creationId xmlns:a16="http://schemas.microsoft.com/office/drawing/2014/main" id="{1858D0C2-1B89-C44B-8B5F-8DA5AD326235}"/>
              </a:ext>
            </a:extLst>
          </p:cNvPr>
          <p:cNvSpPr txBox="1"/>
          <p:nvPr/>
        </p:nvSpPr>
        <p:spPr>
          <a:xfrm>
            <a:off x="6390091" y="3502146"/>
            <a:ext cx="711998" cy="369332"/>
          </a:xfrm>
          <a:prstGeom prst="rect">
            <a:avLst/>
          </a:prstGeom>
          <a:noFill/>
        </p:spPr>
        <p:txBody>
          <a:bodyPr wrap="square" rtlCol="0">
            <a:spAutoFit/>
          </a:bodyPr>
          <a:lstStyle/>
          <a:p>
            <a:r>
              <a:rPr lang="fr-FR" b="1"/>
              <a:t>MLP</a:t>
            </a:r>
            <a:endParaRPr b="1"/>
          </a:p>
        </p:txBody>
      </p:sp>
      <p:sp>
        <p:nvSpPr>
          <p:cNvPr id="59" name="Shape 99">
            <a:extLst>
              <a:ext uri="{FF2B5EF4-FFF2-40B4-BE49-F238E27FC236}">
                <a16:creationId xmlns:a16="http://schemas.microsoft.com/office/drawing/2014/main" id="{8B48870D-A3B7-4F49-A0E1-D19CDBC9DABE}"/>
              </a:ext>
            </a:extLst>
          </p:cNvPr>
          <p:cNvSpPr/>
          <p:nvPr/>
        </p:nvSpPr>
        <p:spPr>
          <a:xfrm>
            <a:off x="4042586" y="1572521"/>
            <a:ext cx="232578" cy="1663077"/>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pic>
        <p:nvPicPr>
          <p:cNvPr id="60" name="Picture 5">
            <a:extLst>
              <a:ext uri="{FF2B5EF4-FFF2-40B4-BE49-F238E27FC236}">
                <a16:creationId xmlns:a16="http://schemas.microsoft.com/office/drawing/2014/main" id="{DD2C6410-DDEE-9445-A68A-597EEAD65DCC}"/>
              </a:ext>
            </a:extLst>
          </p:cNvPr>
          <p:cNvPicPr>
            <a:picLocks noChangeAspect="1"/>
          </p:cNvPicPr>
          <p:nvPr/>
        </p:nvPicPr>
        <p:blipFill>
          <a:blip r:embed="rId6"/>
          <a:stretch>
            <a:fillRect/>
          </a:stretch>
        </p:blipFill>
        <p:spPr>
          <a:xfrm>
            <a:off x="3103287" y="2442303"/>
            <a:ext cx="765065" cy="398696"/>
          </a:xfrm>
          <a:prstGeom prst="rect">
            <a:avLst/>
          </a:prstGeom>
        </p:spPr>
      </p:pic>
      <p:pic>
        <p:nvPicPr>
          <p:cNvPr id="61" name="Image 60">
            <a:extLst>
              <a:ext uri="{FF2B5EF4-FFF2-40B4-BE49-F238E27FC236}">
                <a16:creationId xmlns:a16="http://schemas.microsoft.com/office/drawing/2014/main" id="{93AC736E-3045-C146-BDBA-89E5331CF4DB}"/>
              </a:ext>
            </a:extLst>
          </p:cNvPr>
          <p:cNvPicPr>
            <a:picLocks noChangeAspect="1"/>
          </p:cNvPicPr>
          <p:nvPr/>
        </p:nvPicPr>
        <p:blipFill>
          <a:blip r:embed="rId7"/>
          <a:stretch>
            <a:fillRect/>
          </a:stretch>
        </p:blipFill>
        <p:spPr>
          <a:xfrm>
            <a:off x="3296393" y="4134435"/>
            <a:ext cx="803275" cy="1666875"/>
          </a:xfrm>
          <a:prstGeom prst="rect">
            <a:avLst/>
          </a:prstGeom>
        </p:spPr>
      </p:pic>
      <p:sp>
        <p:nvSpPr>
          <p:cNvPr id="62" name="Shape 160">
            <a:extLst>
              <a:ext uri="{FF2B5EF4-FFF2-40B4-BE49-F238E27FC236}">
                <a16:creationId xmlns:a16="http://schemas.microsoft.com/office/drawing/2014/main" id="{508B501D-DECD-4841-B71A-2C7F24E101BB}"/>
              </a:ext>
            </a:extLst>
          </p:cNvPr>
          <p:cNvSpPr/>
          <p:nvPr/>
        </p:nvSpPr>
        <p:spPr>
          <a:xfrm>
            <a:off x="3697191" y="4716315"/>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 name="Shape 165">
            <a:extLst>
              <a:ext uri="{FF2B5EF4-FFF2-40B4-BE49-F238E27FC236}">
                <a16:creationId xmlns:a16="http://schemas.microsoft.com/office/drawing/2014/main" id="{48AF28A1-83D1-374E-A890-8C5FD706DD76}"/>
              </a:ext>
            </a:extLst>
          </p:cNvPr>
          <p:cNvSpPr txBox="1"/>
          <p:nvPr/>
        </p:nvSpPr>
        <p:spPr>
          <a:xfrm>
            <a:off x="5941320" y="4137097"/>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endParaRPr sz="1600" b="1">
              <a:solidFill>
                <a:schemeClr val="dk1"/>
              </a:solidFill>
              <a:latin typeface="Calibri"/>
              <a:ea typeface="Calibri"/>
              <a:cs typeface="Calibri"/>
              <a:sym typeface="Calibri"/>
            </a:endParaRPr>
          </a:p>
        </p:txBody>
      </p:sp>
      <p:sp>
        <p:nvSpPr>
          <p:cNvPr id="65" name="Shape 163">
            <a:extLst>
              <a:ext uri="{FF2B5EF4-FFF2-40B4-BE49-F238E27FC236}">
                <a16:creationId xmlns:a16="http://schemas.microsoft.com/office/drawing/2014/main" id="{9E24B589-528F-7E4E-B250-2FF300F2B30E}"/>
              </a:ext>
            </a:extLst>
          </p:cNvPr>
          <p:cNvSpPr/>
          <p:nvPr/>
        </p:nvSpPr>
        <p:spPr>
          <a:xfrm>
            <a:off x="4067282" y="3785630"/>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67" name="Shape 165">
            <a:extLst>
              <a:ext uri="{FF2B5EF4-FFF2-40B4-BE49-F238E27FC236}">
                <a16:creationId xmlns:a16="http://schemas.microsoft.com/office/drawing/2014/main" id="{B5AEF23A-B0DB-9F45-B112-143872D8EC19}"/>
              </a:ext>
            </a:extLst>
          </p:cNvPr>
          <p:cNvSpPr txBox="1"/>
          <p:nvPr/>
        </p:nvSpPr>
        <p:spPr>
          <a:xfrm>
            <a:off x="4044791" y="3487201"/>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y</a:t>
            </a:r>
            <a:endParaRPr sz="1600" b="1">
              <a:solidFill>
                <a:schemeClr val="dk1"/>
              </a:solidFill>
              <a:latin typeface="Calibri"/>
              <a:ea typeface="Calibri"/>
              <a:cs typeface="Calibri"/>
              <a:sym typeface="Calibri"/>
            </a:endParaRPr>
          </a:p>
        </p:txBody>
      </p:sp>
      <p:sp>
        <p:nvSpPr>
          <p:cNvPr id="165" name="Shape 165"/>
          <p:cNvSpPr txBox="1"/>
          <p:nvPr/>
        </p:nvSpPr>
        <p:spPr>
          <a:xfrm>
            <a:off x="4046455" y="3727502"/>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z</a:t>
            </a:r>
            <a:endParaRPr sz="1600" b="1">
              <a:solidFill>
                <a:schemeClr val="dk1"/>
              </a:solidFill>
              <a:latin typeface="Calibri"/>
              <a:ea typeface="Calibri"/>
              <a:cs typeface="Calibri"/>
              <a:sym typeface="Calibri"/>
            </a:endParaRPr>
          </a:p>
        </p:txBody>
      </p:sp>
      <p:sp>
        <p:nvSpPr>
          <p:cNvPr id="68" name="Shape 163">
            <a:extLst>
              <a:ext uri="{FF2B5EF4-FFF2-40B4-BE49-F238E27FC236}">
                <a16:creationId xmlns:a16="http://schemas.microsoft.com/office/drawing/2014/main" id="{309A8CAA-453D-1447-B5BF-2C6F2E4A153C}"/>
              </a:ext>
            </a:extLst>
          </p:cNvPr>
          <p:cNvSpPr/>
          <p:nvPr/>
        </p:nvSpPr>
        <p:spPr>
          <a:xfrm>
            <a:off x="8347970" y="3386736"/>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0" name="Shape 162">
            <a:extLst>
              <a:ext uri="{FF2B5EF4-FFF2-40B4-BE49-F238E27FC236}">
                <a16:creationId xmlns:a16="http://schemas.microsoft.com/office/drawing/2014/main" id="{34FC4B54-B7F3-434A-82FB-0B76CA9056AB}"/>
              </a:ext>
            </a:extLst>
          </p:cNvPr>
          <p:cNvSpPr/>
          <p:nvPr/>
        </p:nvSpPr>
        <p:spPr>
          <a:xfrm>
            <a:off x="8347971" y="3135695"/>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1" name="Shape 163">
            <a:extLst>
              <a:ext uri="{FF2B5EF4-FFF2-40B4-BE49-F238E27FC236}">
                <a16:creationId xmlns:a16="http://schemas.microsoft.com/office/drawing/2014/main" id="{CE0819AF-E44E-524C-B348-D73CFAA9CAD1}"/>
              </a:ext>
            </a:extLst>
          </p:cNvPr>
          <p:cNvSpPr/>
          <p:nvPr/>
        </p:nvSpPr>
        <p:spPr>
          <a:xfrm>
            <a:off x="8347970" y="3637777"/>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3" name="Shape 165">
            <a:extLst>
              <a:ext uri="{FF2B5EF4-FFF2-40B4-BE49-F238E27FC236}">
                <a16:creationId xmlns:a16="http://schemas.microsoft.com/office/drawing/2014/main" id="{C611DD04-215E-CB4B-B1AC-517E5D5D27BD}"/>
              </a:ext>
            </a:extLst>
          </p:cNvPr>
          <p:cNvSpPr txBox="1"/>
          <p:nvPr/>
        </p:nvSpPr>
        <p:spPr>
          <a:xfrm>
            <a:off x="8325479" y="3339348"/>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y</a:t>
            </a:r>
            <a:endParaRPr sz="1600" b="1">
              <a:solidFill>
                <a:schemeClr val="dk1"/>
              </a:solidFill>
              <a:latin typeface="Calibri"/>
              <a:ea typeface="Calibri"/>
              <a:cs typeface="Calibri"/>
              <a:sym typeface="Calibri"/>
            </a:endParaRPr>
          </a:p>
        </p:txBody>
      </p:sp>
      <p:sp>
        <p:nvSpPr>
          <p:cNvPr id="74" name="Shape 165">
            <a:extLst>
              <a:ext uri="{FF2B5EF4-FFF2-40B4-BE49-F238E27FC236}">
                <a16:creationId xmlns:a16="http://schemas.microsoft.com/office/drawing/2014/main" id="{5755910F-1ABC-5748-A8CA-6A6E2BCB6B70}"/>
              </a:ext>
            </a:extLst>
          </p:cNvPr>
          <p:cNvSpPr txBox="1"/>
          <p:nvPr/>
        </p:nvSpPr>
        <p:spPr>
          <a:xfrm>
            <a:off x="8327143" y="3579649"/>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z</a:t>
            </a:r>
            <a:endParaRPr sz="1600" b="1">
              <a:solidFill>
                <a:schemeClr val="dk1"/>
              </a:solidFill>
              <a:latin typeface="Calibri"/>
              <a:ea typeface="Calibri"/>
              <a:cs typeface="Calibri"/>
              <a:sym typeface="Calibri"/>
            </a:endParaRPr>
          </a:p>
        </p:txBody>
      </p:sp>
      <p:sp>
        <p:nvSpPr>
          <p:cNvPr id="75" name="Shape 164">
            <a:extLst>
              <a:ext uri="{FF2B5EF4-FFF2-40B4-BE49-F238E27FC236}">
                <a16:creationId xmlns:a16="http://schemas.microsoft.com/office/drawing/2014/main" id="{90AB6CD6-C4C6-CB4A-A7B9-72AC0EF9A39F}"/>
              </a:ext>
            </a:extLst>
          </p:cNvPr>
          <p:cNvSpPr txBox="1">
            <a:spLocks/>
          </p:cNvSpPr>
          <p:nvPr/>
        </p:nvSpPr>
        <p:spPr>
          <a:xfrm>
            <a:off x="8326413" y="3084060"/>
            <a:ext cx="323770" cy="34147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1600"/>
              <a:buFont typeface="Calibri"/>
              <a:buNone/>
            </a:pPr>
            <a:r>
              <a:rPr lang="en-US" sz="1600" b="1">
                <a:solidFill>
                  <a:schemeClr val="dk1"/>
                </a:solidFill>
                <a:latin typeface="Calibri"/>
                <a:ea typeface="Calibri"/>
                <a:cs typeface="Calibri"/>
                <a:sym typeface="Calibri"/>
              </a:rPr>
              <a:t>x</a:t>
            </a:r>
          </a:p>
        </p:txBody>
      </p:sp>
      <p:sp>
        <p:nvSpPr>
          <p:cNvPr id="78" name="Shape 160">
            <a:extLst>
              <a:ext uri="{FF2B5EF4-FFF2-40B4-BE49-F238E27FC236}">
                <a16:creationId xmlns:a16="http://schemas.microsoft.com/office/drawing/2014/main" id="{0B62E9BC-64C5-E24C-BE93-80B8E8D0B70E}"/>
              </a:ext>
            </a:extLst>
          </p:cNvPr>
          <p:cNvSpPr/>
          <p:nvPr/>
        </p:nvSpPr>
        <p:spPr>
          <a:xfrm>
            <a:off x="3970128" y="5050965"/>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 name="Shape 160">
            <a:extLst>
              <a:ext uri="{FF2B5EF4-FFF2-40B4-BE49-F238E27FC236}">
                <a16:creationId xmlns:a16="http://schemas.microsoft.com/office/drawing/2014/main" id="{E40A10A6-887E-E04E-9B64-0AD6D4907C0E}"/>
              </a:ext>
            </a:extLst>
          </p:cNvPr>
          <p:cNvSpPr/>
          <p:nvPr/>
        </p:nvSpPr>
        <p:spPr>
          <a:xfrm>
            <a:off x="3583481" y="4924900"/>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 name="Shape 82">
            <a:extLst>
              <a:ext uri="{FF2B5EF4-FFF2-40B4-BE49-F238E27FC236}">
                <a16:creationId xmlns:a16="http://schemas.microsoft.com/office/drawing/2014/main" id="{56ADBC7E-D8BA-084F-BF22-B4A9EAB602A8}"/>
              </a:ext>
            </a:extLst>
          </p:cNvPr>
          <p:cNvPicPr preferRelativeResize="0">
            <a:picLocks noChangeAspect="1"/>
          </p:cNvPicPr>
          <p:nvPr/>
        </p:nvPicPr>
        <p:blipFill>
          <a:blip r:embed="rId8">
            <a:alphaModFix/>
          </a:blip>
          <a:stretch>
            <a:fillRect/>
          </a:stretch>
        </p:blipFill>
        <p:spPr>
          <a:xfrm>
            <a:off x="345463" y="1438430"/>
            <a:ext cx="2047686" cy="3932999"/>
          </a:xfrm>
          <a:prstGeom prst="rect">
            <a:avLst/>
          </a:prstGeom>
          <a:noFill/>
          <a:ln>
            <a:noFill/>
          </a:ln>
        </p:spPr>
      </p:pic>
      <p:pic>
        <p:nvPicPr>
          <p:cNvPr id="42" name="Shape 77">
            <a:extLst>
              <a:ext uri="{FF2B5EF4-FFF2-40B4-BE49-F238E27FC236}">
                <a16:creationId xmlns:a16="http://schemas.microsoft.com/office/drawing/2014/main" id="{814AE5E2-BF20-CF44-80CC-5F4DAC698F16}"/>
              </a:ext>
            </a:extLst>
          </p:cNvPr>
          <p:cNvPicPr preferRelativeResize="0">
            <a:picLocks/>
          </p:cNvPicPr>
          <p:nvPr/>
        </p:nvPicPr>
        <p:blipFill>
          <a:blip r:embed="rId9">
            <a:alphaModFix/>
          </a:blip>
          <a:stretch>
            <a:fillRect/>
          </a:stretch>
        </p:blipFill>
        <p:spPr>
          <a:xfrm>
            <a:off x="8924025" y="1459565"/>
            <a:ext cx="2193949" cy="4039061"/>
          </a:xfrm>
          <a:prstGeom prst="rect">
            <a:avLst/>
          </a:prstGeom>
          <a:noFill/>
          <a:ln>
            <a:noFill/>
          </a:ln>
        </p:spPr>
      </p:pic>
      <p:sp>
        <p:nvSpPr>
          <p:cNvPr id="43" name="Shape 160">
            <a:extLst>
              <a:ext uri="{FF2B5EF4-FFF2-40B4-BE49-F238E27FC236}">
                <a16:creationId xmlns:a16="http://schemas.microsoft.com/office/drawing/2014/main" id="{1917AAF2-9302-7A40-A1A8-485AF3F73662}"/>
              </a:ext>
            </a:extLst>
          </p:cNvPr>
          <p:cNvSpPr/>
          <p:nvPr/>
        </p:nvSpPr>
        <p:spPr>
          <a:xfrm>
            <a:off x="9688960" y="3526590"/>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Shape 160">
            <a:extLst>
              <a:ext uri="{FF2B5EF4-FFF2-40B4-BE49-F238E27FC236}">
                <a16:creationId xmlns:a16="http://schemas.microsoft.com/office/drawing/2014/main" id="{7D3CA163-BA9F-4548-BA7D-8763DFEEFA12}"/>
              </a:ext>
            </a:extLst>
          </p:cNvPr>
          <p:cNvSpPr/>
          <p:nvPr/>
        </p:nvSpPr>
        <p:spPr>
          <a:xfrm>
            <a:off x="10689891" y="1553954"/>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Shape 160">
            <a:extLst>
              <a:ext uri="{FF2B5EF4-FFF2-40B4-BE49-F238E27FC236}">
                <a16:creationId xmlns:a16="http://schemas.microsoft.com/office/drawing/2014/main" id="{4AA5236F-EABE-8E49-A706-29BE9A6107DB}"/>
              </a:ext>
            </a:extLst>
          </p:cNvPr>
          <p:cNvSpPr/>
          <p:nvPr/>
        </p:nvSpPr>
        <p:spPr>
          <a:xfrm>
            <a:off x="10041977" y="2575257"/>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Shape 160">
            <a:extLst>
              <a:ext uri="{FF2B5EF4-FFF2-40B4-BE49-F238E27FC236}">
                <a16:creationId xmlns:a16="http://schemas.microsoft.com/office/drawing/2014/main" id="{9E2BB139-8184-3A40-9A68-FFC224A30E1B}"/>
              </a:ext>
            </a:extLst>
          </p:cNvPr>
          <p:cNvSpPr/>
          <p:nvPr/>
        </p:nvSpPr>
        <p:spPr>
          <a:xfrm>
            <a:off x="3589580" y="452328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Shape 160">
            <a:extLst>
              <a:ext uri="{FF2B5EF4-FFF2-40B4-BE49-F238E27FC236}">
                <a16:creationId xmlns:a16="http://schemas.microsoft.com/office/drawing/2014/main" id="{B138055C-FE6C-4047-AC30-9EFBBF00A91F}"/>
              </a:ext>
            </a:extLst>
          </p:cNvPr>
          <p:cNvSpPr/>
          <p:nvPr/>
        </p:nvSpPr>
        <p:spPr>
          <a:xfrm>
            <a:off x="3751794" y="4536816"/>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Shape 160">
            <a:extLst>
              <a:ext uri="{FF2B5EF4-FFF2-40B4-BE49-F238E27FC236}">
                <a16:creationId xmlns:a16="http://schemas.microsoft.com/office/drawing/2014/main" id="{EE53C8CE-3599-D444-9FB6-6A2A14AF87B0}"/>
              </a:ext>
            </a:extLst>
          </p:cNvPr>
          <p:cNvSpPr/>
          <p:nvPr/>
        </p:nvSpPr>
        <p:spPr>
          <a:xfrm>
            <a:off x="9750476" y="2364686"/>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Shape 160">
            <a:extLst>
              <a:ext uri="{FF2B5EF4-FFF2-40B4-BE49-F238E27FC236}">
                <a16:creationId xmlns:a16="http://schemas.microsoft.com/office/drawing/2014/main" id="{3EDCE28B-FAA6-5D4B-9586-7690EE3CD3BF}"/>
              </a:ext>
            </a:extLst>
          </p:cNvPr>
          <p:cNvSpPr/>
          <p:nvPr/>
        </p:nvSpPr>
        <p:spPr>
          <a:xfrm>
            <a:off x="10138404" y="2336975"/>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 name="Shape 160">
            <a:extLst>
              <a:ext uri="{FF2B5EF4-FFF2-40B4-BE49-F238E27FC236}">
                <a16:creationId xmlns:a16="http://schemas.microsoft.com/office/drawing/2014/main" id="{98DC1774-0178-7840-BA25-DC6AC220517E}"/>
              </a:ext>
            </a:extLst>
          </p:cNvPr>
          <p:cNvSpPr/>
          <p:nvPr/>
        </p:nvSpPr>
        <p:spPr>
          <a:xfrm>
            <a:off x="1035756" y="3400658"/>
            <a:ext cx="109207" cy="128392"/>
          </a:xfrm>
          <a:prstGeom prst="ellipse">
            <a:avLst/>
          </a:prstGeom>
          <a:solidFill>
            <a:srgbClr val="FFFF00"/>
          </a:solidFill>
          <a:ln>
            <a:solidFill>
              <a:schemeClr val="accent2">
                <a:lumMod val="75000"/>
              </a:schemeClr>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Shape 160">
            <a:extLst>
              <a:ext uri="{FF2B5EF4-FFF2-40B4-BE49-F238E27FC236}">
                <a16:creationId xmlns:a16="http://schemas.microsoft.com/office/drawing/2014/main" id="{C5640507-E845-8248-B6E0-8DDF78E8E060}"/>
              </a:ext>
            </a:extLst>
          </p:cNvPr>
          <p:cNvSpPr/>
          <p:nvPr/>
        </p:nvSpPr>
        <p:spPr>
          <a:xfrm>
            <a:off x="1498032" y="2205965"/>
            <a:ext cx="109207" cy="128392"/>
          </a:xfrm>
          <a:prstGeom prst="ellipse">
            <a:avLst/>
          </a:prstGeom>
          <a:solidFill>
            <a:srgbClr val="FFFF00"/>
          </a:solidFill>
          <a:ln>
            <a:solidFill>
              <a:schemeClr val="accent2">
                <a:lumMod val="75000"/>
              </a:schemeClr>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 name="Shape 160">
            <a:extLst>
              <a:ext uri="{FF2B5EF4-FFF2-40B4-BE49-F238E27FC236}">
                <a16:creationId xmlns:a16="http://schemas.microsoft.com/office/drawing/2014/main" id="{7390FA12-51E3-324F-AF9E-30B058845A79}"/>
              </a:ext>
            </a:extLst>
          </p:cNvPr>
          <p:cNvSpPr/>
          <p:nvPr/>
        </p:nvSpPr>
        <p:spPr>
          <a:xfrm>
            <a:off x="1030643" y="2180545"/>
            <a:ext cx="109207" cy="128392"/>
          </a:xfrm>
          <a:prstGeom prst="ellipse">
            <a:avLst/>
          </a:prstGeom>
          <a:solidFill>
            <a:srgbClr val="FFFF00"/>
          </a:solidFill>
          <a:ln>
            <a:solidFill>
              <a:schemeClr val="accent2">
                <a:lumMod val="75000"/>
              </a:schemeClr>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 name="Shape 160">
            <a:extLst>
              <a:ext uri="{FF2B5EF4-FFF2-40B4-BE49-F238E27FC236}">
                <a16:creationId xmlns:a16="http://schemas.microsoft.com/office/drawing/2014/main" id="{DBAC4230-829C-3D4C-84D8-3B42D5147150}"/>
              </a:ext>
            </a:extLst>
          </p:cNvPr>
          <p:cNvSpPr/>
          <p:nvPr/>
        </p:nvSpPr>
        <p:spPr>
          <a:xfrm>
            <a:off x="1355035" y="2581418"/>
            <a:ext cx="109207" cy="128392"/>
          </a:xfrm>
          <a:prstGeom prst="ellipse">
            <a:avLst/>
          </a:prstGeom>
          <a:solidFill>
            <a:srgbClr val="FFFF00"/>
          </a:solidFill>
          <a:ln>
            <a:solidFill>
              <a:schemeClr val="accent2">
                <a:lumMod val="75000"/>
              </a:schemeClr>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 name="Shape 160">
            <a:extLst>
              <a:ext uri="{FF2B5EF4-FFF2-40B4-BE49-F238E27FC236}">
                <a16:creationId xmlns:a16="http://schemas.microsoft.com/office/drawing/2014/main" id="{E82551A9-C4A9-FF48-8BE1-9AFDBE80C9F5}"/>
              </a:ext>
            </a:extLst>
          </p:cNvPr>
          <p:cNvSpPr/>
          <p:nvPr/>
        </p:nvSpPr>
        <p:spPr>
          <a:xfrm>
            <a:off x="1964010" y="1511509"/>
            <a:ext cx="109207" cy="128392"/>
          </a:xfrm>
          <a:prstGeom prst="ellipse">
            <a:avLst/>
          </a:prstGeom>
          <a:solidFill>
            <a:srgbClr val="FFFF00"/>
          </a:solidFill>
          <a:ln>
            <a:solidFill>
              <a:schemeClr val="accent2">
                <a:lumMod val="75000"/>
              </a:schemeClr>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 name="Connecteur droit avec flèche 4">
            <a:extLst>
              <a:ext uri="{FF2B5EF4-FFF2-40B4-BE49-F238E27FC236}">
                <a16:creationId xmlns:a16="http://schemas.microsoft.com/office/drawing/2014/main" id="{70CF7874-6038-D240-BB2E-993B7155515E}"/>
              </a:ext>
            </a:extLst>
          </p:cNvPr>
          <p:cNvCxnSpPr>
            <a:cxnSpLocks/>
          </p:cNvCxnSpPr>
          <p:nvPr/>
        </p:nvCxnSpPr>
        <p:spPr>
          <a:xfrm flipV="1">
            <a:off x="4173320" y="1682346"/>
            <a:ext cx="6400913" cy="336861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7D58E9A1-6ED8-E548-B5EF-1698968B19C1}"/>
              </a:ext>
            </a:extLst>
          </p:cNvPr>
          <p:cNvCxnSpPr>
            <a:cxnSpLocks/>
          </p:cNvCxnSpPr>
          <p:nvPr/>
        </p:nvCxnSpPr>
        <p:spPr>
          <a:xfrm flipV="1">
            <a:off x="3741938" y="3617601"/>
            <a:ext cx="5771728" cy="1350272"/>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Connecteur droit avec flèche 65">
            <a:extLst>
              <a:ext uri="{FF2B5EF4-FFF2-40B4-BE49-F238E27FC236}">
                <a16:creationId xmlns:a16="http://schemas.microsoft.com/office/drawing/2014/main" id="{7B2A58E1-E8F6-0743-8093-1BE80FA20300}"/>
              </a:ext>
            </a:extLst>
          </p:cNvPr>
          <p:cNvCxnSpPr>
            <a:cxnSpLocks/>
          </p:cNvCxnSpPr>
          <p:nvPr/>
        </p:nvCxnSpPr>
        <p:spPr>
          <a:xfrm flipV="1">
            <a:off x="3880050" y="2691591"/>
            <a:ext cx="6102150" cy="207025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Connecteur droit avec flèche 71">
            <a:extLst>
              <a:ext uri="{FF2B5EF4-FFF2-40B4-BE49-F238E27FC236}">
                <a16:creationId xmlns:a16="http://schemas.microsoft.com/office/drawing/2014/main" id="{5BD1652B-9F72-194E-B729-7B395641078A}"/>
              </a:ext>
            </a:extLst>
          </p:cNvPr>
          <p:cNvCxnSpPr>
            <a:cxnSpLocks/>
          </p:cNvCxnSpPr>
          <p:nvPr/>
        </p:nvCxnSpPr>
        <p:spPr>
          <a:xfrm flipV="1">
            <a:off x="3937132" y="2511637"/>
            <a:ext cx="6151105" cy="2077662"/>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42F8E804-EBE9-894C-91B6-B1C209F88C8C}"/>
              </a:ext>
            </a:extLst>
          </p:cNvPr>
          <p:cNvCxnSpPr>
            <a:cxnSpLocks/>
          </p:cNvCxnSpPr>
          <p:nvPr/>
        </p:nvCxnSpPr>
        <p:spPr>
          <a:xfrm flipV="1">
            <a:off x="3724878" y="2520133"/>
            <a:ext cx="5963022" cy="202776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17121794"/>
      </p:ext>
    </p:extLst>
  </p:cSld>
  <p:clrMapOvr>
    <a:masterClrMapping/>
  </p:clrMapOvr>
  <mc:AlternateContent xmlns:mc="http://schemas.openxmlformats.org/markup-compatibility/2006" xmlns:p14="http://schemas.microsoft.com/office/powerpoint/2010/main">
    <mc:Choice Requires="p14">
      <p:transition spd="slow" p14:dur="2000" advTm="115007"/>
    </mc:Choice>
    <mc:Fallback xmlns="">
      <p:transition spd="slow" advTm="1150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3">
            <a:extLst>
              <a:ext uri="{FF2B5EF4-FFF2-40B4-BE49-F238E27FC236}">
                <a16:creationId xmlns:a16="http://schemas.microsoft.com/office/drawing/2014/main" id="{A44FAB32-5EA4-124D-AE3D-D52203A1EE17}"/>
              </a:ext>
            </a:extLst>
          </p:cNvPr>
          <p:cNvSpPr txBox="1"/>
          <p:nvPr/>
        </p:nvSpPr>
        <p:spPr>
          <a:xfrm>
            <a:off x="5043307" y="2935142"/>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Parameters</a:t>
            </a:r>
            <a:endParaRPr sz="2000">
              <a:latin typeface="Times" charset="0"/>
              <a:ea typeface="Times" charset="0"/>
              <a:cs typeface="Times" charset="0"/>
            </a:endParaRPr>
          </a:p>
        </p:txBody>
      </p:sp>
      <p:sp>
        <p:nvSpPr>
          <p:cNvPr id="10" name="Shape 97">
            <a:extLst>
              <a:ext uri="{FF2B5EF4-FFF2-40B4-BE49-F238E27FC236}">
                <a16:creationId xmlns:a16="http://schemas.microsoft.com/office/drawing/2014/main" id="{19D4C30F-32B4-9648-8D22-53275C129F27}"/>
              </a:ext>
            </a:extLst>
          </p:cNvPr>
          <p:cNvSpPr/>
          <p:nvPr/>
        </p:nvSpPr>
        <p:spPr>
          <a:xfrm rot="5400000">
            <a:off x="2674828" y="2889833"/>
            <a:ext cx="1350115"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1" name="Shape 99">
            <a:extLst>
              <a:ext uri="{FF2B5EF4-FFF2-40B4-BE49-F238E27FC236}">
                <a16:creationId xmlns:a16="http://schemas.microsoft.com/office/drawing/2014/main" id="{8517F97A-BEA2-4F4F-8D5F-6EBA3FF2E47B}"/>
              </a:ext>
            </a:extLst>
          </p:cNvPr>
          <p:cNvSpPr/>
          <p:nvPr/>
        </p:nvSpPr>
        <p:spPr>
          <a:xfrm>
            <a:off x="4414526" y="3307408"/>
            <a:ext cx="147509" cy="612571"/>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2" name="Shape 101">
            <a:extLst>
              <a:ext uri="{FF2B5EF4-FFF2-40B4-BE49-F238E27FC236}">
                <a16:creationId xmlns:a16="http://schemas.microsoft.com/office/drawing/2014/main" id="{C546946F-415C-ED48-9A57-770C483E6AF0}"/>
              </a:ext>
            </a:extLst>
          </p:cNvPr>
          <p:cNvSpPr/>
          <p:nvPr/>
        </p:nvSpPr>
        <p:spPr>
          <a:xfrm rot="16200000">
            <a:off x="7404921" y="2318342"/>
            <a:ext cx="1350115"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3" name="Shape 103">
            <a:extLst>
              <a:ext uri="{FF2B5EF4-FFF2-40B4-BE49-F238E27FC236}">
                <a16:creationId xmlns:a16="http://schemas.microsoft.com/office/drawing/2014/main" id="{BA42F0D5-FA28-204B-945C-6B6CA2127A5F}"/>
              </a:ext>
            </a:extLst>
          </p:cNvPr>
          <p:cNvSpPr/>
          <p:nvPr/>
        </p:nvSpPr>
        <p:spPr>
          <a:xfrm>
            <a:off x="6506382" y="2488084"/>
            <a:ext cx="458916" cy="1102736"/>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cxnSp>
        <p:nvCxnSpPr>
          <p:cNvPr id="14" name="Shape 105">
            <a:extLst>
              <a:ext uri="{FF2B5EF4-FFF2-40B4-BE49-F238E27FC236}">
                <a16:creationId xmlns:a16="http://schemas.microsoft.com/office/drawing/2014/main" id="{F6424760-4AA9-0141-ACBB-220E719520CC}"/>
              </a:ext>
            </a:extLst>
          </p:cNvPr>
          <p:cNvCxnSpPr/>
          <p:nvPr/>
        </p:nvCxnSpPr>
        <p:spPr>
          <a:xfrm rot="10800000">
            <a:off x="6960090" y="3002979"/>
            <a:ext cx="431258" cy="0"/>
          </a:xfrm>
          <a:prstGeom prst="straightConnector1">
            <a:avLst/>
          </a:prstGeom>
          <a:noFill/>
          <a:ln w="9525" cap="flat" cmpd="sng">
            <a:solidFill>
              <a:schemeClr val="dk2"/>
            </a:solidFill>
            <a:prstDash val="solid"/>
            <a:round/>
            <a:headEnd type="none" w="med" len="med"/>
            <a:tailEnd type="none" w="med" len="med"/>
          </a:ln>
        </p:spPr>
      </p:cxnSp>
      <p:sp>
        <p:nvSpPr>
          <p:cNvPr id="15" name="Shape 113">
            <a:extLst>
              <a:ext uri="{FF2B5EF4-FFF2-40B4-BE49-F238E27FC236}">
                <a16:creationId xmlns:a16="http://schemas.microsoft.com/office/drawing/2014/main" id="{57F1691D-98FD-1A4D-907E-3DDD7BDF997B}"/>
              </a:ext>
            </a:extLst>
          </p:cNvPr>
          <p:cNvSpPr txBox="1"/>
          <p:nvPr/>
        </p:nvSpPr>
        <p:spPr>
          <a:xfrm>
            <a:off x="1527745" y="2157593"/>
            <a:ext cx="1482696"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pic>
        <p:nvPicPr>
          <p:cNvPr id="16" name="Picture 2">
            <a:extLst>
              <a:ext uri="{FF2B5EF4-FFF2-40B4-BE49-F238E27FC236}">
                <a16:creationId xmlns:a16="http://schemas.microsoft.com/office/drawing/2014/main" id="{B53D04B4-4F02-EE48-9DBD-E70C91B9F987}"/>
              </a:ext>
            </a:extLst>
          </p:cNvPr>
          <p:cNvPicPr>
            <a:picLocks noChangeAspect="1"/>
          </p:cNvPicPr>
          <p:nvPr/>
        </p:nvPicPr>
        <p:blipFill>
          <a:blip r:embed="rId3"/>
          <a:stretch>
            <a:fillRect/>
          </a:stretch>
        </p:blipFill>
        <p:spPr>
          <a:xfrm>
            <a:off x="1803605" y="2488744"/>
            <a:ext cx="252564" cy="307469"/>
          </a:xfrm>
          <a:prstGeom prst="rect">
            <a:avLst/>
          </a:prstGeom>
        </p:spPr>
      </p:pic>
      <p:sp>
        <p:nvSpPr>
          <p:cNvPr id="17" name="Shape 113">
            <a:extLst>
              <a:ext uri="{FF2B5EF4-FFF2-40B4-BE49-F238E27FC236}">
                <a16:creationId xmlns:a16="http://schemas.microsoft.com/office/drawing/2014/main" id="{FF3E3081-8013-6C4F-ADD6-0EFD2DDAFDB2}"/>
              </a:ext>
            </a:extLst>
          </p:cNvPr>
          <p:cNvSpPr txBox="1"/>
          <p:nvPr/>
        </p:nvSpPr>
        <p:spPr>
          <a:xfrm>
            <a:off x="8964848" y="1774113"/>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Reconstructed Shape</a:t>
            </a:r>
            <a:endParaRPr sz="2000">
              <a:latin typeface="Times" charset="0"/>
              <a:ea typeface="Times" charset="0"/>
              <a:cs typeface="Times" charset="0"/>
            </a:endParaRPr>
          </a:p>
        </p:txBody>
      </p:sp>
      <p:pic>
        <p:nvPicPr>
          <p:cNvPr id="18" name="Picture 4">
            <a:extLst>
              <a:ext uri="{FF2B5EF4-FFF2-40B4-BE49-F238E27FC236}">
                <a16:creationId xmlns:a16="http://schemas.microsoft.com/office/drawing/2014/main" id="{722A4B6B-32B2-5E4D-854E-1926423F5790}"/>
              </a:ext>
            </a:extLst>
          </p:cNvPr>
          <p:cNvPicPr>
            <a:picLocks noChangeAspect="1"/>
          </p:cNvPicPr>
          <p:nvPr/>
        </p:nvPicPr>
        <p:blipFill>
          <a:blip r:embed="rId4"/>
          <a:stretch>
            <a:fillRect/>
          </a:stretch>
        </p:blipFill>
        <p:spPr>
          <a:xfrm>
            <a:off x="5342445" y="2349689"/>
            <a:ext cx="303368" cy="314203"/>
          </a:xfrm>
          <a:prstGeom prst="rect">
            <a:avLst/>
          </a:prstGeom>
        </p:spPr>
      </p:pic>
      <p:sp>
        <p:nvSpPr>
          <p:cNvPr id="19" name="Shape 113">
            <a:extLst>
              <a:ext uri="{FF2B5EF4-FFF2-40B4-BE49-F238E27FC236}">
                <a16:creationId xmlns:a16="http://schemas.microsoft.com/office/drawing/2014/main" id="{8B916350-696A-BF4A-AD48-CB52CF40CE1B}"/>
              </a:ext>
            </a:extLst>
          </p:cNvPr>
          <p:cNvSpPr txBox="1"/>
          <p:nvPr/>
        </p:nvSpPr>
        <p:spPr>
          <a:xfrm>
            <a:off x="5142558" y="1995988"/>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Template</a:t>
            </a:r>
            <a:endParaRPr sz="2000">
              <a:latin typeface="Times" charset="0"/>
              <a:ea typeface="Times" charset="0"/>
              <a:cs typeface="Times" charset="0"/>
            </a:endParaRPr>
          </a:p>
        </p:txBody>
      </p:sp>
      <p:pic>
        <p:nvPicPr>
          <p:cNvPr id="20" name="Image 19">
            <a:extLst>
              <a:ext uri="{FF2B5EF4-FFF2-40B4-BE49-F238E27FC236}">
                <a16:creationId xmlns:a16="http://schemas.microsoft.com/office/drawing/2014/main" id="{52BFC149-4BD4-DF4A-A9C2-59FE3F3DDA5E}"/>
              </a:ext>
            </a:extLst>
          </p:cNvPr>
          <p:cNvPicPr>
            <a:picLocks noChangeAspect="1"/>
          </p:cNvPicPr>
          <p:nvPr/>
        </p:nvPicPr>
        <p:blipFill>
          <a:blip r:embed="rId5"/>
          <a:stretch>
            <a:fillRect/>
          </a:stretch>
        </p:blipFill>
        <p:spPr>
          <a:xfrm>
            <a:off x="8107714" y="2826235"/>
            <a:ext cx="390283" cy="361374"/>
          </a:xfrm>
          <a:prstGeom prst="rect">
            <a:avLst/>
          </a:prstGeom>
        </p:spPr>
      </p:pic>
      <p:pic>
        <p:nvPicPr>
          <p:cNvPr id="21" name="Image 20">
            <a:extLst>
              <a:ext uri="{FF2B5EF4-FFF2-40B4-BE49-F238E27FC236}">
                <a16:creationId xmlns:a16="http://schemas.microsoft.com/office/drawing/2014/main" id="{CE0BD7F3-16CF-8349-8761-AA9B8A78D01F}"/>
              </a:ext>
            </a:extLst>
          </p:cNvPr>
          <p:cNvPicPr>
            <a:picLocks noChangeAspect="1"/>
          </p:cNvPicPr>
          <p:nvPr/>
        </p:nvPicPr>
        <p:blipFill>
          <a:blip r:embed="rId6"/>
          <a:stretch>
            <a:fillRect/>
          </a:stretch>
        </p:blipFill>
        <p:spPr>
          <a:xfrm>
            <a:off x="2890427" y="3432174"/>
            <a:ext cx="289099" cy="390284"/>
          </a:xfrm>
          <a:prstGeom prst="rect">
            <a:avLst/>
          </a:prstGeom>
        </p:spPr>
      </p:pic>
      <p:pic>
        <p:nvPicPr>
          <p:cNvPr id="22" name="Picture 5">
            <a:extLst>
              <a:ext uri="{FF2B5EF4-FFF2-40B4-BE49-F238E27FC236}">
                <a16:creationId xmlns:a16="http://schemas.microsoft.com/office/drawing/2014/main" id="{1DB07406-A346-C04F-8943-B872D2C39D0A}"/>
              </a:ext>
            </a:extLst>
          </p:cNvPr>
          <p:cNvPicPr>
            <a:picLocks noChangeAspect="1"/>
          </p:cNvPicPr>
          <p:nvPr/>
        </p:nvPicPr>
        <p:blipFill>
          <a:blip r:embed="rId7"/>
          <a:stretch>
            <a:fillRect/>
          </a:stretch>
        </p:blipFill>
        <p:spPr>
          <a:xfrm>
            <a:off x="5176126" y="3421947"/>
            <a:ext cx="765065" cy="398696"/>
          </a:xfrm>
          <a:prstGeom prst="rect">
            <a:avLst/>
          </a:prstGeom>
        </p:spPr>
      </p:pic>
      <p:pic>
        <p:nvPicPr>
          <p:cNvPr id="23" name="Picture 6">
            <a:extLst>
              <a:ext uri="{FF2B5EF4-FFF2-40B4-BE49-F238E27FC236}">
                <a16:creationId xmlns:a16="http://schemas.microsoft.com/office/drawing/2014/main" id="{A38271FA-29B4-1D4B-8B32-169870562B77}"/>
              </a:ext>
            </a:extLst>
          </p:cNvPr>
          <p:cNvPicPr>
            <a:picLocks noChangeAspect="1"/>
          </p:cNvPicPr>
          <p:nvPr/>
        </p:nvPicPr>
        <p:blipFill>
          <a:blip r:embed="rId8"/>
          <a:stretch>
            <a:fillRect/>
          </a:stretch>
        </p:blipFill>
        <p:spPr>
          <a:xfrm>
            <a:off x="8964848" y="2118907"/>
            <a:ext cx="2059976" cy="414234"/>
          </a:xfrm>
          <a:prstGeom prst="rect">
            <a:avLst/>
          </a:prstGeom>
        </p:spPr>
      </p:pic>
      <p:sp>
        <p:nvSpPr>
          <p:cNvPr id="4" name="Shape 113">
            <a:extLst>
              <a:ext uri="{FF2B5EF4-FFF2-40B4-BE49-F238E27FC236}">
                <a16:creationId xmlns:a16="http://schemas.microsoft.com/office/drawing/2014/main" id="{C68A74A7-BFA0-0F44-B4E8-B00E78644850}"/>
              </a:ext>
            </a:extLst>
          </p:cNvPr>
          <p:cNvSpPr txBox="1"/>
          <p:nvPr/>
        </p:nvSpPr>
        <p:spPr>
          <a:xfrm rot="1599819">
            <a:off x="2926528" y="3125586"/>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Encoder</a:t>
            </a:r>
            <a:endParaRPr sz="2000" b="1">
              <a:solidFill>
                <a:srgbClr val="FF0000"/>
              </a:solidFill>
              <a:latin typeface="Times" charset="0"/>
              <a:ea typeface="Times" charset="0"/>
              <a:cs typeface="Times" charset="0"/>
            </a:endParaRPr>
          </a:p>
        </p:txBody>
      </p:sp>
      <p:sp>
        <p:nvSpPr>
          <p:cNvPr id="5" name="Shape 113">
            <a:extLst>
              <a:ext uri="{FF2B5EF4-FFF2-40B4-BE49-F238E27FC236}">
                <a16:creationId xmlns:a16="http://schemas.microsoft.com/office/drawing/2014/main" id="{6DAAEBF9-42B8-9D49-AE00-28FF419A8CA1}"/>
              </a:ext>
            </a:extLst>
          </p:cNvPr>
          <p:cNvSpPr txBox="1"/>
          <p:nvPr/>
        </p:nvSpPr>
        <p:spPr>
          <a:xfrm rot="20046033">
            <a:off x="7603098" y="2230781"/>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Decoder</a:t>
            </a:r>
            <a:endParaRPr sz="2000" b="1">
              <a:solidFill>
                <a:srgbClr val="FF0000"/>
              </a:solidFill>
              <a:latin typeface="Times" charset="0"/>
              <a:ea typeface="Times" charset="0"/>
              <a:cs typeface="Times" charset="0"/>
            </a:endParaRPr>
          </a:p>
        </p:txBody>
      </p:sp>
      <p:pic>
        <p:nvPicPr>
          <p:cNvPr id="39" name="Image 38">
            <a:extLst>
              <a:ext uri="{FF2B5EF4-FFF2-40B4-BE49-F238E27FC236}">
                <a16:creationId xmlns:a16="http://schemas.microsoft.com/office/drawing/2014/main" id="{CBB5B046-46A7-1848-93A9-27E93E1EDE3E}"/>
              </a:ext>
            </a:extLst>
          </p:cNvPr>
          <p:cNvPicPr>
            <a:picLocks noChangeAspect="1"/>
          </p:cNvPicPr>
          <p:nvPr/>
        </p:nvPicPr>
        <p:blipFill>
          <a:blip r:embed="rId9"/>
          <a:stretch>
            <a:fillRect/>
          </a:stretch>
        </p:blipFill>
        <p:spPr>
          <a:xfrm>
            <a:off x="4059012" y="1419168"/>
            <a:ext cx="803275" cy="1666875"/>
          </a:xfrm>
          <a:prstGeom prst="rect">
            <a:avLst/>
          </a:prstGeom>
        </p:spPr>
      </p:pic>
      <p:sp>
        <p:nvSpPr>
          <p:cNvPr id="40" name="Espace réservé du numéro de diapositive 39">
            <a:extLst>
              <a:ext uri="{FF2B5EF4-FFF2-40B4-BE49-F238E27FC236}">
                <a16:creationId xmlns:a16="http://schemas.microsoft.com/office/drawing/2014/main" id="{53A7FBF0-9875-8947-B2E9-4F35DE760206}"/>
              </a:ext>
            </a:extLst>
          </p:cNvPr>
          <p:cNvSpPr>
            <a:spLocks noGrp="1"/>
          </p:cNvSpPr>
          <p:nvPr>
            <p:ph type="sldNum" sz="quarter" idx="12"/>
          </p:nvPr>
        </p:nvSpPr>
        <p:spPr/>
        <p:txBody>
          <a:bodyPr/>
          <a:lstStyle/>
          <a:p>
            <a:fld id="{611224AE-60B8-A04C-BAB5-7045A9C2B360}" type="slidenum">
              <a:rPr lang="fr-FR" smtClean="0"/>
              <a:t>12</a:t>
            </a:fld>
            <a:endParaRPr lang="fr-FR"/>
          </a:p>
        </p:txBody>
      </p:sp>
      <p:pic>
        <p:nvPicPr>
          <p:cNvPr id="41" name="Shape 82">
            <a:extLst>
              <a:ext uri="{FF2B5EF4-FFF2-40B4-BE49-F238E27FC236}">
                <a16:creationId xmlns:a16="http://schemas.microsoft.com/office/drawing/2014/main" id="{EA8DE0B7-B41F-994D-9424-542BE8EA4042}"/>
              </a:ext>
            </a:extLst>
          </p:cNvPr>
          <p:cNvPicPr preferRelativeResize="0"/>
          <p:nvPr/>
        </p:nvPicPr>
        <p:blipFill>
          <a:blip r:embed="rId10">
            <a:alphaModFix/>
          </a:blip>
          <a:stretch>
            <a:fillRect/>
          </a:stretch>
        </p:blipFill>
        <p:spPr>
          <a:xfrm>
            <a:off x="1384686" y="2842563"/>
            <a:ext cx="989589" cy="1900708"/>
          </a:xfrm>
          <a:prstGeom prst="rect">
            <a:avLst/>
          </a:prstGeom>
          <a:noFill/>
          <a:ln>
            <a:noFill/>
          </a:ln>
        </p:spPr>
      </p:pic>
      <p:pic>
        <p:nvPicPr>
          <p:cNvPr id="42" name="Shape 77">
            <a:extLst>
              <a:ext uri="{FF2B5EF4-FFF2-40B4-BE49-F238E27FC236}">
                <a16:creationId xmlns:a16="http://schemas.microsoft.com/office/drawing/2014/main" id="{45DF42A5-3EF5-C946-82FC-7FC65D182CFE}"/>
              </a:ext>
            </a:extLst>
          </p:cNvPr>
          <p:cNvPicPr preferRelativeResize="0"/>
          <p:nvPr/>
        </p:nvPicPr>
        <p:blipFill>
          <a:blip r:embed="rId11">
            <a:alphaModFix/>
          </a:blip>
          <a:stretch>
            <a:fillRect/>
          </a:stretch>
        </p:blipFill>
        <p:spPr>
          <a:xfrm>
            <a:off x="9103260" y="2668075"/>
            <a:ext cx="1429203" cy="1950792"/>
          </a:xfrm>
          <a:prstGeom prst="rect">
            <a:avLst/>
          </a:prstGeom>
          <a:noFill/>
          <a:ln>
            <a:noFill/>
          </a:ln>
        </p:spPr>
      </p:pic>
      <p:sp>
        <p:nvSpPr>
          <p:cNvPr id="45" name="Titre 1">
            <a:extLst>
              <a:ext uri="{FF2B5EF4-FFF2-40B4-BE49-F238E27FC236}">
                <a16:creationId xmlns:a16="http://schemas.microsoft.com/office/drawing/2014/main" id="{67B658AA-7C5B-0341-B75C-FEC60E09665E}"/>
              </a:ext>
            </a:extLst>
          </p:cNvPr>
          <p:cNvSpPr txBox="1">
            <a:spLocks/>
          </p:cNvSpPr>
          <p:nvPr/>
        </p:nvSpPr>
        <p:spPr>
          <a:xfrm>
            <a:off x="483142" y="261825"/>
            <a:ext cx="1250539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a:t>Auto-Encoder</a:t>
            </a:r>
          </a:p>
        </p:txBody>
      </p:sp>
      <p:sp>
        <p:nvSpPr>
          <p:cNvPr id="27" name="Rectangle 26">
            <a:extLst>
              <a:ext uri="{FF2B5EF4-FFF2-40B4-BE49-F238E27FC236}">
                <a16:creationId xmlns:a16="http://schemas.microsoft.com/office/drawing/2014/main" id="{119C1D0F-22B2-8340-96F9-8C49A71B3B83}"/>
              </a:ext>
            </a:extLst>
          </p:cNvPr>
          <p:cNvSpPr/>
          <p:nvPr/>
        </p:nvSpPr>
        <p:spPr>
          <a:xfrm flipV="1">
            <a:off x="4036382" y="1319148"/>
            <a:ext cx="4910890" cy="329971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998808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Shape 82">
            <a:extLst>
              <a:ext uri="{FF2B5EF4-FFF2-40B4-BE49-F238E27FC236}">
                <a16:creationId xmlns:a16="http://schemas.microsoft.com/office/drawing/2014/main" id="{EA8DE0B7-B41F-994D-9424-542BE8EA4042}"/>
              </a:ext>
            </a:extLst>
          </p:cNvPr>
          <p:cNvPicPr preferRelativeResize="0"/>
          <p:nvPr/>
        </p:nvPicPr>
        <p:blipFill>
          <a:blip r:embed="rId3">
            <a:alphaModFix/>
          </a:blip>
          <a:stretch>
            <a:fillRect/>
          </a:stretch>
        </p:blipFill>
        <p:spPr>
          <a:xfrm>
            <a:off x="1384686" y="2842563"/>
            <a:ext cx="989589" cy="1900708"/>
          </a:xfrm>
          <a:prstGeom prst="rect">
            <a:avLst/>
          </a:prstGeom>
          <a:noFill/>
          <a:ln>
            <a:noFill/>
          </a:ln>
        </p:spPr>
      </p:pic>
      <p:sp>
        <p:nvSpPr>
          <p:cNvPr id="38" name="Shape 157">
            <a:extLst>
              <a:ext uri="{FF2B5EF4-FFF2-40B4-BE49-F238E27FC236}">
                <a16:creationId xmlns:a16="http://schemas.microsoft.com/office/drawing/2014/main" id="{FD620549-8E86-E64A-AA17-372C97D0D55E}"/>
              </a:ext>
            </a:extLst>
          </p:cNvPr>
          <p:cNvSpPr txBox="1"/>
          <p:nvPr/>
        </p:nvSpPr>
        <p:spPr>
          <a:xfrm>
            <a:off x="743937" y="2868639"/>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Point </a:t>
            </a:r>
            <a:r>
              <a:rPr lang="en-US" sz="1800" b="1">
                <a:solidFill>
                  <a:schemeClr val="dk1"/>
                </a:solidFill>
                <a:latin typeface="Calibri"/>
                <a:ea typeface="Calibri"/>
                <a:cs typeface="Calibri"/>
                <a:sym typeface="Calibri"/>
              </a:rPr>
              <a:t>r</a:t>
            </a:r>
            <a:endParaRPr sz="1800" b="1">
              <a:solidFill>
                <a:schemeClr val="dk1"/>
              </a:solidFill>
              <a:latin typeface="Calibri"/>
              <a:ea typeface="Calibri"/>
              <a:cs typeface="Calibri"/>
              <a:sym typeface="Calibri"/>
            </a:endParaRPr>
          </a:p>
        </p:txBody>
      </p:sp>
      <p:sp>
        <p:nvSpPr>
          <p:cNvPr id="6" name="Shape 113">
            <a:extLst>
              <a:ext uri="{FF2B5EF4-FFF2-40B4-BE49-F238E27FC236}">
                <a16:creationId xmlns:a16="http://schemas.microsoft.com/office/drawing/2014/main" id="{A44FAB32-5EA4-124D-AE3D-D52203A1EE17}"/>
              </a:ext>
            </a:extLst>
          </p:cNvPr>
          <p:cNvSpPr txBox="1"/>
          <p:nvPr/>
        </p:nvSpPr>
        <p:spPr>
          <a:xfrm>
            <a:off x="5043307" y="2935142"/>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Parameters</a:t>
            </a:r>
            <a:endParaRPr sz="2000">
              <a:latin typeface="Times" charset="0"/>
              <a:ea typeface="Times" charset="0"/>
              <a:cs typeface="Times" charset="0"/>
            </a:endParaRPr>
          </a:p>
        </p:txBody>
      </p:sp>
      <p:sp>
        <p:nvSpPr>
          <p:cNvPr id="10" name="Shape 97">
            <a:extLst>
              <a:ext uri="{FF2B5EF4-FFF2-40B4-BE49-F238E27FC236}">
                <a16:creationId xmlns:a16="http://schemas.microsoft.com/office/drawing/2014/main" id="{19D4C30F-32B4-9648-8D22-53275C129F27}"/>
              </a:ext>
            </a:extLst>
          </p:cNvPr>
          <p:cNvSpPr/>
          <p:nvPr/>
        </p:nvSpPr>
        <p:spPr>
          <a:xfrm rot="5400000">
            <a:off x="2674828" y="2889833"/>
            <a:ext cx="1350115"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1" name="Shape 99">
            <a:extLst>
              <a:ext uri="{FF2B5EF4-FFF2-40B4-BE49-F238E27FC236}">
                <a16:creationId xmlns:a16="http://schemas.microsoft.com/office/drawing/2014/main" id="{8517F97A-BEA2-4F4F-8D5F-6EBA3FF2E47B}"/>
              </a:ext>
            </a:extLst>
          </p:cNvPr>
          <p:cNvSpPr/>
          <p:nvPr/>
        </p:nvSpPr>
        <p:spPr>
          <a:xfrm>
            <a:off x="4414526" y="3307408"/>
            <a:ext cx="147509" cy="612571"/>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2" name="Shape 101">
            <a:extLst>
              <a:ext uri="{FF2B5EF4-FFF2-40B4-BE49-F238E27FC236}">
                <a16:creationId xmlns:a16="http://schemas.microsoft.com/office/drawing/2014/main" id="{C546946F-415C-ED48-9A57-770C483E6AF0}"/>
              </a:ext>
            </a:extLst>
          </p:cNvPr>
          <p:cNvSpPr/>
          <p:nvPr/>
        </p:nvSpPr>
        <p:spPr>
          <a:xfrm rot="16200000">
            <a:off x="7404921" y="2318342"/>
            <a:ext cx="1350115"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3" name="Shape 103">
            <a:extLst>
              <a:ext uri="{FF2B5EF4-FFF2-40B4-BE49-F238E27FC236}">
                <a16:creationId xmlns:a16="http://schemas.microsoft.com/office/drawing/2014/main" id="{BA42F0D5-FA28-204B-945C-6B6CA2127A5F}"/>
              </a:ext>
            </a:extLst>
          </p:cNvPr>
          <p:cNvSpPr/>
          <p:nvPr/>
        </p:nvSpPr>
        <p:spPr>
          <a:xfrm>
            <a:off x="6506382" y="2488084"/>
            <a:ext cx="458916" cy="1102736"/>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cxnSp>
        <p:nvCxnSpPr>
          <p:cNvPr id="14" name="Shape 105">
            <a:extLst>
              <a:ext uri="{FF2B5EF4-FFF2-40B4-BE49-F238E27FC236}">
                <a16:creationId xmlns:a16="http://schemas.microsoft.com/office/drawing/2014/main" id="{F6424760-4AA9-0141-ACBB-220E719520CC}"/>
              </a:ext>
            </a:extLst>
          </p:cNvPr>
          <p:cNvCxnSpPr/>
          <p:nvPr/>
        </p:nvCxnSpPr>
        <p:spPr>
          <a:xfrm rot="10800000">
            <a:off x="6960090" y="3002979"/>
            <a:ext cx="431258" cy="0"/>
          </a:xfrm>
          <a:prstGeom prst="straightConnector1">
            <a:avLst/>
          </a:prstGeom>
          <a:noFill/>
          <a:ln w="9525" cap="flat" cmpd="sng">
            <a:solidFill>
              <a:schemeClr val="dk2"/>
            </a:solidFill>
            <a:prstDash val="solid"/>
            <a:round/>
            <a:headEnd type="none" w="med" len="med"/>
            <a:tailEnd type="none" w="med" len="med"/>
          </a:ln>
        </p:spPr>
      </p:cxnSp>
      <p:sp>
        <p:nvSpPr>
          <p:cNvPr id="15" name="Shape 113">
            <a:extLst>
              <a:ext uri="{FF2B5EF4-FFF2-40B4-BE49-F238E27FC236}">
                <a16:creationId xmlns:a16="http://schemas.microsoft.com/office/drawing/2014/main" id="{57F1691D-98FD-1A4D-907E-3DDD7BDF997B}"/>
              </a:ext>
            </a:extLst>
          </p:cNvPr>
          <p:cNvSpPr txBox="1"/>
          <p:nvPr/>
        </p:nvSpPr>
        <p:spPr>
          <a:xfrm>
            <a:off x="1527745" y="2157593"/>
            <a:ext cx="1482696"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pic>
        <p:nvPicPr>
          <p:cNvPr id="16" name="Picture 2">
            <a:extLst>
              <a:ext uri="{FF2B5EF4-FFF2-40B4-BE49-F238E27FC236}">
                <a16:creationId xmlns:a16="http://schemas.microsoft.com/office/drawing/2014/main" id="{B53D04B4-4F02-EE48-9DBD-E70C91B9F987}"/>
              </a:ext>
            </a:extLst>
          </p:cNvPr>
          <p:cNvPicPr>
            <a:picLocks noChangeAspect="1"/>
          </p:cNvPicPr>
          <p:nvPr/>
        </p:nvPicPr>
        <p:blipFill>
          <a:blip r:embed="rId4"/>
          <a:stretch>
            <a:fillRect/>
          </a:stretch>
        </p:blipFill>
        <p:spPr>
          <a:xfrm>
            <a:off x="1803605" y="2488744"/>
            <a:ext cx="252564" cy="307469"/>
          </a:xfrm>
          <a:prstGeom prst="rect">
            <a:avLst/>
          </a:prstGeom>
        </p:spPr>
      </p:pic>
      <p:sp>
        <p:nvSpPr>
          <p:cNvPr id="17" name="Shape 113">
            <a:extLst>
              <a:ext uri="{FF2B5EF4-FFF2-40B4-BE49-F238E27FC236}">
                <a16:creationId xmlns:a16="http://schemas.microsoft.com/office/drawing/2014/main" id="{FF3E3081-8013-6C4F-ADD6-0EFD2DDAFDB2}"/>
              </a:ext>
            </a:extLst>
          </p:cNvPr>
          <p:cNvSpPr txBox="1"/>
          <p:nvPr/>
        </p:nvSpPr>
        <p:spPr>
          <a:xfrm>
            <a:off x="8964848" y="1774113"/>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Reconstructed Shape</a:t>
            </a:r>
            <a:endParaRPr sz="2000">
              <a:latin typeface="Times" charset="0"/>
              <a:ea typeface="Times" charset="0"/>
              <a:cs typeface="Times" charset="0"/>
            </a:endParaRPr>
          </a:p>
        </p:txBody>
      </p:sp>
      <p:pic>
        <p:nvPicPr>
          <p:cNvPr id="18" name="Picture 4">
            <a:extLst>
              <a:ext uri="{FF2B5EF4-FFF2-40B4-BE49-F238E27FC236}">
                <a16:creationId xmlns:a16="http://schemas.microsoft.com/office/drawing/2014/main" id="{722A4B6B-32B2-5E4D-854E-1926423F5790}"/>
              </a:ext>
            </a:extLst>
          </p:cNvPr>
          <p:cNvPicPr>
            <a:picLocks noChangeAspect="1"/>
          </p:cNvPicPr>
          <p:nvPr/>
        </p:nvPicPr>
        <p:blipFill>
          <a:blip r:embed="rId5"/>
          <a:stretch>
            <a:fillRect/>
          </a:stretch>
        </p:blipFill>
        <p:spPr>
          <a:xfrm>
            <a:off x="5342445" y="2349689"/>
            <a:ext cx="303368" cy="314203"/>
          </a:xfrm>
          <a:prstGeom prst="rect">
            <a:avLst/>
          </a:prstGeom>
        </p:spPr>
      </p:pic>
      <p:sp>
        <p:nvSpPr>
          <p:cNvPr id="19" name="Shape 113">
            <a:extLst>
              <a:ext uri="{FF2B5EF4-FFF2-40B4-BE49-F238E27FC236}">
                <a16:creationId xmlns:a16="http://schemas.microsoft.com/office/drawing/2014/main" id="{8B916350-696A-BF4A-AD48-CB52CF40CE1B}"/>
              </a:ext>
            </a:extLst>
          </p:cNvPr>
          <p:cNvSpPr txBox="1"/>
          <p:nvPr/>
        </p:nvSpPr>
        <p:spPr>
          <a:xfrm>
            <a:off x="5142558" y="1995988"/>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Template</a:t>
            </a:r>
            <a:endParaRPr sz="2000">
              <a:latin typeface="Times" charset="0"/>
              <a:ea typeface="Times" charset="0"/>
              <a:cs typeface="Times" charset="0"/>
            </a:endParaRPr>
          </a:p>
        </p:txBody>
      </p:sp>
      <p:pic>
        <p:nvPicPr>
          <p:cNvPr id="20" name="Image 19">
            <a:extLst>
              <a:ext uri="{FF2B5EF4-FFF2-40B4-BE49-F238E27FC236}">
                <a16:creationId xmlns:a16="http://schemas.microsoft.com/office/drawing/2014/main" id="{52BFC149-4BD4-DF4A-A9C2-59FE3F3DDA5E}"/>
              </a:ext>
            </a:extLst>
          </p:cNvPr>
          <p:cNvPicPr>
            <a:picLocks noChangeAspect="1"/>
          </p:cNvPicPr>
          <p:nvPr/>
        </p:nvPicPr>
        <p:blipFill>
          <a:blip r:embed="rId6"/>
          <a:stretch>
            <a:fillRect/>
          </a:stretch>
        </p:blipFill>
        <p:spPr>
          <a:xfrm>
            <a:off x="8107714" y="2826235"/>
            <a:ext cx="390283" cy="361374"/>
          </a:xfrm>
          <a:prstGeom prst="rect">
            <a:avLst/>
          </a:prstGeom>
        </p:spPr>
      </p:pic>
      <p:pic>
        <p:nvPicPr>
          <p:cNvPr id="21" name="Image 20">
            <a:extLst>
              <a:ext uri="{FF2B5EF4-FFF2-40B4-BE49-F238E27FC236}">
                <a16:creationId xmlns:a16="http://schemas.microsoft.com/office/drawing/2014/main" id="{CE0BD7F3-16CF-8349-8761-AA9B8A78D01F}"/>
              </a:ext>
            </a:extLst>
          </p:cNvPr>
          <p:cNvPicPr>
            <a:picLocks noChangeAspect="1"/>
          </p:cNvPicPr>
          <p:nvPr/>
        </p:nvPicPr>
        <p:blipFill>
          <a:blip r:embed="rId7"/>
          <a:stretch>
            <a:fillRect/>
          </a:stretch>
        </p:blipFill>
        <p:spPr>
          <a:xfrm>
            <a:off x="2890427" y="3432174"/>
            <a:ext cx="289099" cy="390284"/>
          </a:xfrm>
          <a:prstGeom prst="rect">
            <a:avLst/>
          </a:prstGeom>
        </p:spPr>
      </p:pic>
      <p:pic>
        <p:nvPicPr>
          <p:cNvPr id="22" name="Picture 5">
            <a:extLst>
              <a:ext uri="{FF2B5EF4-FFF2-40B4-BE49-F238E27FC236}">
                <a16:creationId xmlns:a16="http://schemas.microsoft.com/office/drawing/2014/main" id="{1DB07406-A346-C04F-8943-B872D2C39D0A}"/>
              </a:ext>
            </a:extLst>
          </p:cNvPr>
          <p:cNvPicPr>
            <a:picLocks noChangeAspect="1"/>
          </p:cNvPicPr>
          <p:nvPr/>
        </p:nvPicPr>
        <p:blipFill>
          <a:blip r:embed="rId8"/>
          <a:stretch>
            <a:fillRect/>
          </a:stretch>
        </p:blipFill>
        <p:spPr>
          <a:xfrm>
            <a:off x="5176126" y="3421947"/>
            <a:ext cx="765065" cy="398696"/>
          </a:xfrm>
          <a:prstGeom prst="rect">
            <a:avLst/>
          </a:prstGeom>
        </p:spPr>
      </p:pic>
      <p:pic>
        <p:nvPicPr>
          <p:cNvPr id="23" name="Picture 6">
            <a:extLst>
              <a:ext uri="{FF2B5EF4-FFF2-40B4-BE49-F238E27FC236}">
                <a16:creationId xmlns:a16="http://schemas.microsoft.com/office/drawing/2014/main" id="{A38271FA-29B4-1D4B-8B32-169870562B77}"/>
              </a:ext>
            </a:extLst>
          </p:cNvPr>
          <p:cNvPicPr>
            <a:picLocks noChangeAspect="1"/>
          </p:cNvPicPr>
          <p:nvPr/>
        </p:nvPicPr>
        <p:blipFill>
          <a:blip r:embed="rId9"/>
          <a:stretch>
            <a:fillRect/>
          </a:stretch>
        </p:blipFill>
        <p:spPr>
          <a:xfrm>
            <a:off x="8964848" y="2118907"/>
            <a:ext cx="2059976" cy="414234"/>
          </a:xfrm>
          <a:prstGeom prst="rect">
            <a:avLst/>
          </a:prstGeom>
        </p:spPr>
      </p:pic>
      <p:sp>
        <p:nvSpPr>
          <p:cNvPr id="4" name="Shape 113">
            <a:extLst>
              <a:ext uri="{FF2B5EF4-FFF2-40B4-BE49-F238E27FC236}">
                <a16:creationId xmlns:a16="http://schemas.microsoft.com/office/drawing/2014/main" id="{C68A74A7-BFA0-0F44-B4E8-B00E78644850}"/>
              </a:ext>
            </a:extLst>
          </p:cNvPr>
          <p:cNvSpPr txBox="1"/>
          <p:nvPr/>
        </p:nvSpPr>
        <p:spPr>
          <a:xfrm rot="1599819">
            <a:off x="2926528" y="3125586"/>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Encoder</a:t>
            </a:r>
            <a:endParaRPr sz="2000" b="1">
              <a:solidFill>
                <a:srgbClr val="FF0000"/>
              </a:solidFill>
              <a:latin typeface="Times" charset="0"/>
              <a:ea typeface="Times" charset="0"/>
              <a:cs typeface="Times" charset="0"/>
            </a:endParaRPr>
          </a:p>
        </p:txBody>
      </p:sp>
      <p:sp>
        <p:nvSpPr>
          <p:cNvPr id="5" name="Shape 113">
            <a:extLst>
              <a:ext uri="{FF2B5EF4-FFF2-40B4-BE49-F238E27FC236}">
                <a16:creationId xmlns:a16="http://schemas.microsoft.com/office/drawing/2014/main" id="{6DAAEBF9-42B8-9D49-AE00-28FF419A8CA1}"/>
              </a:ext>
            </a:extLst>
          </p:cNvPr>
          <p:cNvSpPr txBox="1"/>
          <p:nvPr/>
        </p:nvSpPr>
        <p:spPr>
          <a:xfrm rot="20046033">
            <a:off x="7603098" y="2230781"/>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Decoder</a:t>
            </a:r>
            <a:endParaRPr sz="2000" b="1">
              <a:solidFill>
                <a:srgbClr val="FF0000"/>
              </a:solidFill>
              <a:latin typeface="Times" charset="0"/>
              <a:ea typeface="Times" charset="0"/>
              <a:cs typeface="Times" charset="0"/>
            </a:endParaRPr>
          </a:p>
        </p:txBody>
      </p:sp>
      <p:pic>
        <p:nvPicPr>
          <p:cNvPr id="39" name="Image 38">
            <a:extLst>
              <a:ext uri="{FF2B5EF4-FFF2-40B4-BE49-F238E27FC236}">
                <a16:creationId xmlns:a16="http://schemas.microsoft.com/office/drawing/2014/main" id="{CBB5B046-46A7-1848-93A9-27E93E1EDE3E}"/>
              </a:ext>
            </a:extLst>
          </p:cNvPr>
          <p:cNvPicPr>
            <a:picLocks noChangeAspect="1"/>
          </p:cNvPicPr>
          <p:nvPr/>
        </p:nvPicPr>
        <p:blipFill>
          <a:blip r:embed="rId10"/>
          <a:stretch>
            <a:fillRect/>
          </a:stretch>
        </p:blipFill>
        <p:spPr>
          <a:xfrm>
            <a:off x="4059012" y="1419168"/>
            <a:ext cx="803275" cy="1666875"/>
          </a:xfrm>
          <a:prstGeom prst="rect">
            <a:avLst/>
          </a:prstGeom>
        </p:spPr>
      </p:pic>
      <p:sp>
        <p:nvSpPr>
          <p:cNvPr id="40" name="Espace réservé du numéro de diapositive 39">
            <a:extLst>
              <a:ext uri="{FF2B5EF4-FFF2-40B4-BE49-F238E27FC236}">
                <a16:creationId xmlns:a16="http://schemas.microsoft.com/office/drawing/2014/main" id="{53A7FBF0-9875-8947-B2E9-4F35DE760206}"/>
              </a:ext>
            </a:extLst>
          </p:cNvPr>
          <p:cNvSpPr>
            <a:spLocks noGrp="1"/>
          </p:cNvSpPr>
          <p:nvPr>
            <p:ph type="sldNum" sz="quarter" idx="12"/>
          </p:nvPr>
        </p:nvSpPr>
        <p:spPr/>
        <p:txBody>
          <a:bodyPr/>
          <a:lstStyle/>
          <a:p>
            <a:fld id="{611224AE-60B8-A04C-BAB5-7045A9C2B360}" type="slidenum">
              <a:rPr lang="fr-FR" smtClean="0"/>
              <a:t>13</a:t>
            </a:fld>
            <a:endParaRPr lang="fr-FR"/>
          </a:p>
        </p:txBody>
      </p:sp>
      <p:pic>
        <p:nvPicPr>
          <p:cNvPr id="42" name="Shape 77">
            <a:extLst>
              <a:ext uri="{FF2B5EF4-FFF2-40B4-BE49-F238E27FC236}">
                <a16:creationId xmlns:a16="http://schemas.microsoft.com/office/drawing/2014/main" id="{45DF42A5-3EF5-C946-82FC-7FC65D182CFE}"/>
              </a:ext>
            </a:extLst>
          </p:cNvPr>
          <p:cNvPicPr preferRelativeResize="0"/>
          <p:nvPr/>
        </p:nvPicPr>
        <p:blipFill>
          <a:blip r:embed="rId11">
            <a:alphaModFix/>
          </a:blip>
          <a:stretch>
            <a:fillRect/>
          </a:stretch>
        </p:blipFill>
        <p:spPr>
          <a:xfrm>
            <a:off x="9103260" y="2668075"/>
            <a:ext cx="1429203" cy="1950792"/>
          </a:xfrm>
          <a:prstGeom prst="rect">
            <a:avLst/>
          </a:prstGeom>
          <a:noFill/>
          <a:ln>
            <a:noFill/>
          </a:ln>
        </p:spPr>
      </p:pic>
      <p:sp>
        <p:nvSpPr>
          <p:cNvPr id="45" name="Titre 1">
            <a:extLst>
              <a:ext uri="{FF2B5EF4-FFF2-40B4-BE49-F238E27FC236}">
                <a16:creationId xmlns:a16="http://schemas.microsoft.com/office/drawing/2014/main" id="{67B658AA-7C5B-0341-B75C-FEC60E09665E}"/>
              </a:ext>
            </a:extLst>
          </p:cNvPr>
          <p:cNvSpPr txBox="1">
            <a:spLocks/>
          </p:cNvSpPr>
          <p:nvPr/>
        </p:nvSpPr>
        <p:spPr>
          <a:xfrm>
            <a:off x="483142" y="261826"/>
            <a:ext cx="12505395" cy="7232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err="1"/>
              <a:t>Supervised</a:t>
            </a:r>
            <a:r>
              <a:rPr lang="fr-FR" sz="4000"/>
              <a:t> </a:t>
            </a:r>
            <a:r>
              <a:rPr lang="fr-FR" sz="4000" err="1"/>
              <a:t>Loss</a:t>
            </a:r>
            <a:endParaRPr lang="fr-FR" sz="4000"/>
          </a:p>
        </p:txBody>
      </p:sp>
      <p:sp>
        <p:nvSpPr>
          <p:cNvPr id="25" name="Shape 160">
            <a:extLst>
              <a:ext uri="{FF2B5EF4-FFF2-40B4-BE49-F238E27FC236}">
                <a16:creationId xmlns:a16="http://schemas.microsoft.com/office/drawing/2014/main" id="{C30430F2-E4D8-F846-8147-12F84C8A869B}"/>
              </a:ext>
            </a:extLst>
          </p:cNvPr>
          <p:cNvSpPr/>
          <p:nvPr/>
        </p:nvSpPr>
        <p:spPr>
          <a:xfrm>
            <a:off x="4562035" y="1766423"/>
            <a:ext cx="171247" cy="20510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Shape 160">
            <a:extLst>
              <a:ext uri="{FF2B5EF4-FFF2-40B4-BE49-F238E27FC236}">
                <a16:creationId xmlns:a16="http://schemas.microsoft.com/office/drawing/2014/main" id="{772AB9E9-CD5A-CA44-93E9-4464126524C2}"/>
              </a:ext>
            </a:extLst>
          </p:cNvPr>
          <p:cNvSpPr/>
          <p:nvPr/>
        </p:nvSpPr>
        <p:spPr>
          <a:xfrm>
            <a:off x="9929165" y="2997172"/>
            <a:ext cx="171247" cy="20510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Shape 160">
            <a:extLst>
              <a:ext uri="{FF2B5EF4-FFF2-40B4-BE49-F238E27FC236}">
                <a16:creationId xmlns:a16="http://schemas.microsoft.com/office/drawing/2014/main" id="{98315F53-DC5D-BC49-9F6B-04F179EB5C8A}"/>
              </a:ext>
            </a:extLst>
          </p:cNvPr>
          <p:cNvSpPr/>
          <p:nvPr/>
        </p:nvSpPr>
        <p:spPr>
          <a:xfrm>
            <a:off x="1937242" y="3154963"/>
            <a:ext cx="171247" cy="20510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9" name="Connecteur droit avec flèche 28">
            <a:extLst>
              <a:ext uri="{FF2B5EF4-FFF2-40B4-BE49-F238E27FC236}">
                <a16:creationId xmlns:a16="http://schemas.microsoft.com/office/drawing/2014/main" id="{08B75801-5D28-9E48-811A-D45AD8FBA04C}"/>
              </a:ext>
            </a:extLst>
          </p:cNvPr>
          <p:cNvCxnSpPr>
            <a:cxnSpLocks/>
          </p:cNvCxnSpPr>
          <p:nvPr/>
        </p:nvCxnSpPr>
        <p:spPr>
          <a:xfrm flipH="1" flipV="1">
            <a:off x="4806692" y="1887095"/>
            <a:ext cx="5011169" cy="117068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D84E343F-53DB-4243-9F2D-70A3CDF129CF}"/>
              </a:ext>
            </a:extLst>
          </p:cNvPr>
          <p:cNvCxnSpPr>
            <a:cxnSpLocks/>
          </p:cNvCxnSpPr>
          <p:nvPr/>
        </p:nvCxnSpPr>
        <p:spPr>
          <a:xfrm flipH="1">
            <a:off x="2158033" y="3148041"/>
            <a:ext cx="7659828" cy="12616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9CF70CB2-F7C3-504F-AD59-7FE8A07CB261}"/>
              </a:ext>
            </a:extLst>
          </p:cNvPr>
          <p:cNvCxnSpPr>
            <a:cxnSpLocks/>
          </p:cNvCxnSpPr>
          <p:nvPr/>
        </p:nvCxnSpPr>
        <p:spPr>
          <a:xfrm flipH="1">
            <a:off x="2124771" y="1930590"/>
            <a:ext cx="2350174" cy="127168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5" name="Image 34">
            <a:extLst>
              <a:ext uri="{FF2B5EF4-FFF2-40B4-BE49-F238E27FC236}">
                <a16:creationId xmlns:a16="http://schemas.microsoft.com/office/drawing/2014/main" id="{706E457C-8B88-CE4D-83FD-122838E30C01}"/>
              </a:ext>
            </a:extLst>
          </p:cNvPr>
          <p:cNvPicPr>
            <a:picLocks noChangeAspect="1"/>
          </p:cNvPicPr>
          <p:nvPr/>
        </p:nvPicPr>
        <p:blipFill>
          <a:blip r:embed="rId12"/>
          <a:stretch>
            <a:fillRect/>
          </a:stretch>
        </p:blipFill>
        <p:spPr>
          <a:xfrm>
            <a:off x="3034976" y="4901404"/>
            <a:ext cx="5170932" cy="1248537"/>
          </a:xfrm>
          <a:prstGeom prst="rect">
            <a:avLst/>
          </a:prstGeom>
        </p:spPr>
      </p:pic>
      <p:sp>
        <p:nvSpPr>
          <p:cNvPr id="43" name="Shape 157">
            <a:extLst>
              <a:ext uri="{FF2B5EF4-FFF2-40B4-BE49-F238E27FC236}">
                <a16:creationId xmlns:a16="http://schemas.microsoft.com/office/drawing/2014/main" id="{90DFF0F8-360D-034D-904C-D01CBC448012}"/>
              </a:ext>
            </a:extLst>
          </p:cNvPr>
          <p:cNvSpPr txBox="1"/>
          <p:nvPr/>
        </p:nvSpPr>
        <p:spPr>
          <a:xfrm>
            <a:off x="4649408" y="1427806"/>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point </a:t>
            </a:r>
            <a:r>
              <a:rPr lang="en-US" b="1">
                <a:solidFill>
                  <a:schemeClr val="dk1"/>
                </a:solidFill>
                <a:latin typeface="Calibri"/>
                <a:ea typeface="Calibri"/>
                <a:cs typeface="Calibri"/>
                <a:sym typeface="Calibri"/>
              </a:rPr>
              <a:t>p</a:t>
            </a:r>
            <a:endParaRPr sz="1800" b="1">
              <a:solidFill>
                <a:schemeClr val="dk1"/>
              </a:solidFill>
              <a:latin typeface="Calibri"/>
              <a:ea typeface="Calibri"/>
              <a:cs typeface="Calibri"/>
              <a:sym typeface="Calibri"/>
            </a:endParaRPr>
          </a:p>
        </p:txBody>
      </p:sp>
      <p:sp>
        <p:nvSpPr>
          <p:cNvPr id="44" name="Shape 155">
            <a:extLst>
              <a:ext uri="{FF2B5EF4-FFF2-40B4-BE49-F238E27FC236}">
                <a16:creationId xmlns:a16="http://schemas.microsoft.com/office/drawing/2014/main" id="{B91DBBFD-E62A-044B-BA77-4FA197C5B596}"/>
              </a:ext>
            </a:extLst>
          </p:cNvPr>
          <p:cNvSpPr txBox="1"/>
          <p:nvPr/>
        </p:nvSpPr>
        <p:spPr>
          <a:xfrm>
            <a:off x="9765478" y="3107203"/>
            <a:ext cx="1433875" cy="4004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point </a:t>
            </a:r>
            <a:r>
              <a:rPr lang="en-US" sz="1800" b="1">
                <a:solidFill>
                  <a:schemeClr val="dk1"/>
                </a:solidFill>
                <a:latin typeface="Calibri"/>
                <a:ea typeface="Calibri"/>
                <a:cs typeface="Calibri"/>
                <a:sym typeface="Calibri"/>
              </a:rPr>
              <a:t>q</a:t>
            </a:r>
            <a:endParaRPr sz="1800" b="1">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087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5" grpId="0" animBg="1"/>
      <p:bldP spid="26" grpId="0" animBg="1"/>
      <p:bldP spid="28" grpId="0" animBg="1"/>
      <p:bldP spid="43"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A64A53-C591-CA4F-BBD8-980BB4C99644}"/>
              </a:ext>
            </a:extLst>
          </p:cNvPr>
          <p:cNvSpPr/>
          <p:nvPr/>
        </p:nvSpPr>
        <p:spPr>
          <a:xfrm>
            <a:off x="2308081" y="1314300"/>
            <a:ext cx="8581195" cy="1446550"/>
          </a:xfrm>
          <a:prstGeom prst="rect">
            <a:avLst/>
          </a:prstGeom>
        </p:spPr>
        <p:txBody>
          <a:bodyPr wrap="none">
            <a:spAutoFit/>
          </a:bodyPr>
          <a:lstStyle/>
          <a:p>
            <a:r>
              <a:rPr lang="fr-FR" sz="4400" b="1"/>
              <a:t>Challenges:</a:t>
            </a:r>
          </a:p>
          <a:p>
            <a:pPr marL="571500" indent="-571500">
              <a:buBlip>
                <a:blip r:embed="rId3"/>
              </a:buBlip>
            </a:pPr>
            <a:r>
              <a:rPr lang="fr-FR" sz="4400" err="1"/>
              <a:t>Expensive</a:t>
            </a:r>
            <a:r>
              <a:rPr lang="fr-FR" sz="4400"/>
              <a:t>/impossible annotations</a:t>
            </a:r>
          </a:p>
        </p:txBody>
      </p:sp>
      <p:sp>
        <p:nvSpPr>
          <p:cNvPr id="5" name="Espace réservé du numéro de diapositive 4">
            <a:extLst>
              <a:ext uri="{FF2B5EF4-FFF2-40B4-BE49-F238E27FC236}">
                <a16:creationId xmlns:a16="http://schemas.microsoft.com/office/drawing/2014/main" id="{ACD47750-FC9F-5340-8F37-0EB36381793A}"/>
              </a:ext>
            </a:extLst>
          </p:cNvPr>
          <p:cNvSpPr>
            <a:spLocks noGrp="1"/>
          </p:cNvSpPr>
          <p:nvPr>
            <p:ph type="sldNum" sz="quarter" idx="12"/>
          </p:nvPr>
        </p:nvSpPr>
        <p:spPr/>
        <p:txBody>
          <a:bodyPr/>
          <a:lstStyle/>
          <a:p>
            <a:fld id="{611224AE-60B8-A04C-BAB5-7045A9C2B360}" type="slidenum">
              <a:rPr lang="fr-FR" smtClean="0"/>
              <a:t>14</a:t>
            </a:fld>
            <a:endParaRPr lang="fr-FR"/>
          </a:p>
        </p:txBody>
      </p:sp>
      <p:sp>
        <p:nvSpPr>
          <p:cNvPr id="6" name="Rectangle 5">
            <a:extLst>
              <a:ext uri="{FF2B5EF4-FFF2-40B4-BE49-F238E27FC236}">
                <a16:creationId xmlns:a16="http://schemas.microsoft.com/office/drawing/2014/main" id="{BCC37C79-9E22-0B41-A277-5B94291B4D8E}"/>
              </a:ext>
            </a:extLst>
          </p:cNvPr>
          <p:cNvSpPr/>
          <p:nvPr/>
        </p:nvSpPr>
        <p:spPr>
          <a:xfrm flipV="1">
            <a:off x="2900310" y="2050154"/>
            <a:ext cx="8016676" cy="693311"/>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604477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Shape 82">
            <a:extLst>
              <a:ext uri="{FF2B5EF4-FFF2-40B4-BE49-F238E27FC236}">
                <a16:creationId xmlns:a16="http://schemas.microsoft.com/office/drawing/2014/main" id="{EA8DE0B7-B41F-994D-9424-542BE8EA4042}"/>
              </a:ext>
            </a:extLst>
          </p:cNvPr>
          <p:cNvPicPr preferRelativeResize="0"/>
          <p:nvPr/>
        </p:nvPicPr>
        <p:blipFill>
          <a:blip r:embed="rId3">
            <a:alphaModFix/>
          </a:blip>
          <a:stretch>
            <a:fillRect/>
          </a:stretch>
        </p:blipFill>
        <p:spPr>
          <a:xfrm>
            <a:off x="1384686" y="2842563"/>
            <a:ext cx="989589" cy="1900708"/>
          </a:xfrm>
          <a:prstGeom prst="rect">
            <a:avLst/>
          </a:prstGeom>
          <a:noFill/>
          <a:ln>
            <a:noFill/>
          </a:ln>
        </p:spPr>
      </p:pic>
      <p:sp>
        <p:nvSpPr>
          <p:cNvPr id="38" name="Shape 157">
            <a:extLst>
              <a:ext uri="{FF2B5EF4-FFF2-40B4-BE49-F238E27FC236}">
                <a16:creationId xmlns:a16="http://schemas.microsoft.com/office/drawing/2014/main" id="{FD620549-8E86-E64A-AA17-372C97D0D55E}"/>
              </a:ext>
            </a:extLst>
          </p:cNvPr>
          <p:cNvSpPr txBox="1"/>
          <p:nvPr/>
        </p:nvSpPr>
        <p:spPr>
          <a:xfrm>
            <a:off x="743937" y="2868639"/>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Point </a:t>
            </a:r>
            <a:r>
              <a:rPr lang="en-US" sz="1800" b="1">
                <a:solidFill>
                  <a:schemeClr val="dk1"/>
                </a:solidFill>
                <a:latin typeface="Calibri"/>
                <a:ea typeface="Calibri"/>
                <a:cs typeface="Calibri"/>
                <a:sym typeface="Calibri"/>
              </a:rPr>
              <a:t>r</a:t>
            </a:r>
            <a:endParaRPr sz="1800" b="1">
              <a:solidFill>
                <a:schemeClr val="dk1"/>
              </a:solidFill>
              <a:latin typeface="Calibri"/>
              <a:ea typeface="Calibri"/>
              <a:cs typeface="Calibri"/>
              <a:sym typeface="Calibri"/>
            </a:endParaRPr>
          </a:p>
        </p:txBody>
      </p:sp>
      <p:sp>
        <p:nvSpPr>
          <p:cNvPr id="6" name="Shape 113">
            <a:extLst>
              <a:ext uri="{FF2B5EF4-FFF2-40B4-BE49-F238E27FC236}">
                <a16:creationId xmlns:a16="http://schemas.microsoft.com/office/drawing/2014/main" id="{A44FAB32-5EA4-124D-AE3D-D52203A1EE17}"/>
              </a:ext>
            </a:extLst>
          </p:cNvPr>
          <p:cNvSpPr txBox="1"/>
          <p:nvPr/>
        </p:nvSpPr>
        <p:spPr>
          <a:xfrm>
            <a:off x="5043307" y="2935142"/>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Parameters</a:t>
            </a:r>
            <a:endParaRPr sz="2000">
              <a:latin typeface="Times" charset="0"/>
              <a:ea typeface="Times" charset="0"/>
              <a:cs typeface="Times" charset="0"/>
            </a:endParaRPr>
          </a:p>
        </p:txBody>
      </p:sp>
      <p:sp>
        <p:nvSpPr>
          <p:cNvPr id="10" name="Shape 97">
            <a:extLst>
              <a:ext uri="{FF2B5EF4-FFF2-40B4-BE49-F238E27FC236}">
                <a16:creationId xmlns:a16="http://schemas.microsoft.com/office/drawing/2014/main" id="{19D4C30F-32B4-9648-8D22-53275C129F27}"/>
              </a:ext>
            </a:extLst>
          </p:cNvPr>
          <p:cNvSpPr/>
          <p:nvPr/>
        </p:nvSpPr>
        <p:spPr>
          <a:xfrm rot="5400000">
            <a:off x="2674828" y="2889833"/>
            <a:ext cx="1350115"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1" name="Shape 99">
            <a:extLst>
              <a:ext uri="{FF2B5EF4-FFF2-40B4-BE49-F238E27FC236}">
                <a16:creationId xmlns:a16="http://schemas.microsoft.com/office/drawing/2014/main" id="{8517F97A-BEA2-4F4F-8D5F-6EBA3FF2E47B}"/>
              </a:ext>
            </a:extLst>
          </p:cNvPr>
          <p:cNvSpPr/>
          <p:nvPr/>
        </p:nvSpPr>
        <p:spPr>
          <a:xfrm>
            <a:off x="4414526" y="3307408"/>
            <a:ext cx="147509" cy="612571"/>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2" name="Shape 101">
            <a:extLst>
              <a:ext uri="{FF2B5EF4-FFF2-40B4-BE49-F238E27FC236}">
                <a16:creationId xmlns:a16="http://schemas.microsoft.com/office/drawing/2014/main" id="{C546946F-415C-ED48-9A57-770C483E6AF0}"/>
              </a:ext>
            </a:extLst>
          </p:cNvPr>
          <p:cNvSpPr/>
          <p:nvPr/>
        </p:nvSpPr>
        <p:spPr>
          <a:xfrm rot="16200000">
            <a:off x="7404921" y="2318342"/>
            <a:ext cx="1350115"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3" name="Shape 103">
            <a:extLst>
              <a:ext uri="{FF2B5EF4-FFF2-40B4-BE49-F238E27FC236}">
                <a16:creationId xmlns:a16="http://schemas.microsoft.com/office/drawing/2014/main" id="{BA42F0D5-FA28-204B-945C-6B6CA2127A5F}"/>
              </a:ext>
            </a:extLst>
          </p:cNvPr>
          <p:cNvSpPr/>
          <p:nvPr/>
        </p:nvSpPr>
        <p:spPr>
          <a:xfrm>
            <a:off x="6506382" y="2488084"/>
            <a:ext cx="458916" cy="1102736"/>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cxnSp>
        <p:nvCxnSpPr>
          <p:cNvPr id="14" name="Shape 105">
            <a:extLst>
              <a:ext uri="{FF2B5EF4-FFF2-40B4-BE49-F238E27FC236}">
                <a16:creationId xmlns:a16="http://schemas.microsoft.com/office/drawing/2014/main" id="{F6424760-4AA9-0141-ACBB-220E719520CC}"/>
              </a:ext>
            </a:extLst>
          </p:cNvPr>
          <p:cNvCxnSpPr/>
          <p:nvPr/>
        </p:nvCxnSpPr>
        <p:spPr>
          <a:xfrm rot="10800000">
            <a:off x="6960090" y="3002979"/>
            <a:ext cx="431258" cy="0"/>
          </a:xfrm>
          <a:prstGeom prst="straightConnector1">
            <a:avLst/>
          </a:prstGeom>
          <a:noFill/>
          <a:ln w="9525" cap="flat" cmpd="sng">
            <a:solidFill>
              <a:schemeClr val="dk2"/>
            </a:solidFill>
            <a:prstDash val="solid"/>
            <a:round/>
            <a:headEnd type="none" w="med" len="med"/>
            <a:tailEnd type="none" w="med" len="med"/>
          </a:ln>
        </p:spPr>
      </p:cxnSp>
      <p:sp>
        <p:nvSpPr>
          <p:cNvPr id="15" name="Shape 113">
            <a:extLst>
              <a:ext uri="{FF2B5EF4-FFF2-40B4-BE49-F238E27FC236}">
                <a16:creationId xmlns:a16="http://schemas.microsoft.com/office/drawing/2014/main" id="{57F1691D-98FD-1A4D-907E-3DDD7BDF997B}"/>
              </a:ext>
            </a:extLst>
          </p:cNvPr>
          <p:cNvSpPr txBox="1"/>
          <p:nvPr/>
        </p:nvSpPr>
        <p:spPr>
          <a:xfrm>
            <a:off x="1527745" y="2157593"/>
            <a:ext cx="1482696"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pic>
        <p:nvPicPr>
          <p:cNvPr id="16" name="Picture 2">
            <a:extLst>
              <a:ext uri="{FF2B5EF4-FFF2-40B4-BE49-F238E27FC236}">
                <a16:creationId xmlns:a16="http://schemas.microsoft.com/office/drawing/2014/main" id="{B53D04B4-4F02-EE48-9DBD-E70C91B9F987}"/>
              </a:ext>
            </a:extLst>
          </p:cNvPr>
          <p:cNvPicPr>
            <a:picLocks noChangeAspect="1"/>
          </p:cNvPicPr>
          <p:nvPr/>
        </p:nvPicPr>
        <p:blipFill>
          <a:blip r:embed="rId4"/>
          <a:stretch>
            <a:fillRect/>
          </a:stretch>
        </p:blipFill>
        <p:spPr>
          <a:xfrm>
            <a:off x="1803605" y="2488744"/>
            <a:ext cx="252564" cy="307469"/>
          </a:xfrm>
          <a:prstGeom prst="rect">
            <a:avLst/>
          </a:prstGeom>
        </p:spPr>
      </p:pic>
      <p:sp>
        <p:nvSpPr>
          <p:cNvPr id="17" name="Shape 113">
            <a:extLst>
              <a:ext uri="{FF2B5EF4-FFF2-40B4-BE49-F238E27FC236}">
                <a16:creationId xmlns:a16="http://schemas.microsoft.com/office/drawing/2014/main" id="{FF3E3081-8013-6C4F-ADD6-0EFD2DDAFDB2}"/>
              </a:ext>
            </a:extLst>
          </p:cNvPr>
          <p:cNvSpPr txBox="1"/>
          <p:nvPr/>
        </p:nvSpPr>
        <p:spPr>
          <a:xfrm>
            <a:off x="8964848" y="1774113"/>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Reconstructed Shape</a:t>
            </a:r>
            <a:endParaRPr sz="2000">
              <a:latin typeface="Times" charset="0"/>
              <a:ea typeface="Times" charset="0"/>
              <a:cs typeface="Times" charset="0"/>
            </a:endParaRPr>
          </a:p>
        </p:txBody>
      </p:sp>
      <p:pic>
        <p:nvPicPr>
          <p:cNvPr id="18" name="Picture 4">
            <a:extLst>
              <a:ext uri="{FF2B5EF4-FFF2-40B4-BE49-F238E27FC236}">
                <a16:creationId xmlns:a16="http://schemas.microsoft.com/office/drawing/2014/main" id="{722A4B6B-32B2-5E4D-854E-1926423F5790}"/>
              </a:ext>
            </a:extLst>
          </p:cNvPr>
          <p:cNvPicPr>
            <a:picLocks noChangeAspect="1"/>
          </p:cNvPicPr>
          <p:nvPr/>
        </p:nvPicPr>
        <p:blipFill>
          <a:blip r:embed="rId5"/>
          <a:stretch>
            <a:fillRect/>
          </a:stretch>
        </p:blipFill>
        <p:spPr>
          <a:xfrm>
            <a:off x="5342445" y="2349689"/>
            <a:ext cx="303368" cy="314203"/>
          </a:xfrm>
          <a:prstGeom prst="rect">
            <a:avLst/>
          </a:prstGeom>
        </p:spPr>
      </p:pic>
      <p:sp>
        <p:nvSpPr>
          <p:cNvPr id="19" name="Shape 113">
            <a:extLst>
              <a:ext uri="{FF2B5EF4-FFF2-40B4-BE49-F238E27FC236}">
                <a16:creationId xmlns:a16="http://schemas.microsoft.com/office/drawing/2014/main" id="{8B916350-696A-BF4A-AD48-CB52CF40CE1B}"/>
              </a:ext>
            </a:extLst>
          </p:cNvPr>
          <p:cNvSpPr txBox="1"/>
          <p:nvPr/>
        </p:nvSpPr>
        <p:spPr>
          <a:xfrm>
            <a:off x="5142558" y="1995988"/>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Template</a:t>
            </a:r>
            <a:endParaRPr sz="2000">
              <a:latin typeface="Times" charset="0"/>
              <a:ea typeface="Times" charset="0"/>
              <a:cs typeface="Times" charset="0"/>
            </a:endParaRPr>
          </a:p>
        </p:txBody>
      </p:sp>
      <p:pic>
        <p:nvPicPr>
          <p:cNvPr id="20" name="Image 19">
            <a:extLst>
              <a:ext uri="{FF2B5EF4-FFF2-40B4-BE49-F238E27FC236}">
                <a16:creationId xmlns:a16="http://schemas.microsoft.com/office/drawing/2014/main" id="{52BFC149-4BD4-DF4A-A9C2-59FE3F3DDA5E}"/>
              </a:ext>
            </a:extLst>
          </p:cNvPr>
          <p:cNvPicPr>
            <a:picLocks noChangeAspect="1"/>
          </p:cNvPicPr>
          <p:nvPr/>
        </p:nvPicPr>
        <p:blipFill>
          <a:blip r:embed="rId6"/>
          <a:stretch>
            <a:fillRect/>
          </a:stretch>
        </p:blipFill>
        <p:spPr>
          <a:xfrm>
            <a:off x="8107714" y="2826235"/>
            <a:ext cx="390283" cy="361374"/>
          </a:xfrm>
          <a:prstGeom prst="rect">
            <a:avLst/>
          </a:prstGeom>
        </p:spPr>
      </p:pic>
      <p:pic>
        <p:nvPicPr>
          <p:cNvPr id="21" name="Image 20">
            <a:extLst>
              <a:ext uri="{FF2B5EF4-FFF2-40B4-BE49-F238E27FC236}">
                <a16:creationId xmlns:a16="http://schemas.microsoft.com/office/drawing/2014/main" id="{CE0BD7F3-16CF-8349-8761-AA9B8A78D01F}"/>
              </a:ext>
            </a:extLst>
          </p:cNvPr>
          <p:cNvPicPr>
            <a:picLocks noChangeAspect="1"/>
          </p:cNvPicPr>
          <p:nvPr/>
        </p:nvPicPr>
        <p:blipFill>
          <a:blip r:embed="rId7"/>
          <a:stretch>
            <a:fillRect/>
          </a:stretch>
        </p:blipFill>
        <p:spPr>
          <a:xfrm>
            <a:off x="2890427" y="3432174"/>
            <a:ext cx="289099" cy="390284"/>
          </a:xfrm>
          <a:prstGeom prst="rect">
            <a:avLst/>
          </a:prstGeom>
        </p:spPr>
      </p:pic>
      <p:pic>
        <p:nvPicPr>
          <p:cNvPr id="22" name="Picture 5">
            <a:extLst>
              <a:ext uri="{FF2B5EF4-FFF2-40B4-BE49-F238E27FC236}">
                <a16:creationId xmlns:a16="http://schemas.microsoft.com/office/drawing/2014/main" id="{1DB07406-A346-C04F-8943-B872D2C39D0A}"/>
              </a:ext>
            </a:extLst>
          </p:cNvPr>
          <p:cNvPicPr>
            <a:picLocks noChangeAspect="1"/>
          </p:cNvPicPr>
          <p:nvPr/>
        </p:nvPicPr>
        <p:blipFill>
          <a:blip r:embed="rId8"/>
          <a:stretch>
            <a:fillRect/>
          </a:stretch>
        </p:blipFill>
        <p:spPr>
          <a:xfrm>
            <a:off x="5176126" y="3421947"/>
            <a:ext cx="765065" cy="398696"/>
          </a:xfrm>
          <a:prstGeom prst="rect">
            <a:avLst/>
          </a:prstGeom>
        </p:spPr>
      </p:pic>
      <p:pic>
        <p:nvPicPr>
          <p:cNvPr id="23" name="Picture 6">
            <a:extLst>
              <a:ext uri="{FF2B5EF4-FFF2-40B4-BE49-F238E27FC236}">
                <a16:creationId xmlns:a16="http://schemas.microsoft.com/office/drawing/2014/main" id="{A38271FA-29B4-1D4B-8B32-169870562B77}"/>
              </a:ext>
            </a:extLst>
          </p:cNvPr>
          <p:cNvPicPr>
            <a:picLocks noChangeAspect="1"/>
          </p:cNvPicPr>
          <p:nvPr/>
        </p:nvPicPr>
        <p:blipFill>
          <a:blip r:embed="rId9"/>
          <a:stretch>
            <a:fillRect/>
          </a:stretch>
        </p:blipFill>
        <p:spPr>
          <a:xfrm>
            <a:off x="8964848" y="2118907"/>
            <a:ext cx="2059976" cy="414234"/>
          </a:xfrm>
          <a:prstGeom prst="rect">
            <a:avLst/>
          </a:prstGeom>
        </p:spPr>
      </p:pic>
      <p:sp>
        <p:nvSpPr>
          <p:cNvPr id="4" name="Shape 113">
            <a:extLst>
              <a:ext uri="{FF2B5EF4-FFF2-40B4-BE49-F238E27FC236}">
                <a16:creationId xmlns:a16="http://schemas.microsoft.com/office/drawing/2014/main" id="{C68A74A7-BFA0-0F44-B4E8-B00E78644850}"/>
              </a:ext>
            </a:extLst>
          </p:cNvPr>
          <p:cNvSpPr txBox="1"/>
          <p:nvPr/>
        </p:nvSpPr>
        <p:spPr>
          <a:xfrm rot="1599819">
            <a:off x="2926528" y="3125586"/>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Encoder</a:t>
            </a:r>
            <a:endParaRPr sz="2000" b="1">
              <a:solidFill>
                <a:srgbClr val="FF0000"/>
              </a:solidFill>
              <a:latin typeface="Times" charset="0"/>
              <a:ea typeface="Times" charset="0"/>
              <a:cs typeface="Times" charset="0"/>
            </a:endParaRPr>
          </a:p>
        </p:txBody>
      </p:sp>
      <p:sp>
        <p:nvSpPr>
          <p:cNvPr id="5" name="Shape 113">
            <a:extLst>
              <a:ext uri="{FF2B5EF4-FFF2-40B4-BE49-F238E27FC236}">
                <a16:creationId xmlns:a16="http://schemas.microsoft.com/office/drawing/2014/main" id="{6DAAEBF9-42B8-9D49-AE00-28FF419A8CA1}"/>
              </a:ext>
            </a:extLst>
          </p:cNvPr>
          <p:cNvSpPr txBox="1"/>
          <p:nvPr/>
        </p:nvSpPr>
        <p:spPr>
          <a:xfrm rot="20046033">
            <a:off x="7603098" y="2230781"/>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Decoder</a:t>
            </a:r>
            <a:endParaRPr sz="2000" b="1">
              <a:solidFill>
                <a:srgbClr val="FF0000"/>
              </a:solidFill>
              <a:latin typeface="Times" charset="0"/>
              <a:ea typeface="Times" charset="0"/>
              <a:cs typeface="Times" charset="0"/>
            </a:endParaRPr>
          </a:p>
        </p:txBody>
      </p:sp>
      <p:pic>
        <p:nvPicPr>
          <p:cNvPr id="39" name="Image 38">
            <a:extLst>
              <a:ext uri="{FF2B5EF4-FFF2-40B4-BE49-F238E27FC236}">
                <a16:creationId xmlns:a16="http://schemas.microsoft.com/office/drawing/2014/main" id="{CBB5B046-46A7-1848-93A9-27E93E1EDE3E}"/>
              </a:ext>
            </a:extLst>
          </p:cNvPr>
          <p:cNvPicPr>
            <a:picLocks noChangeAspect="1"/>
          </p:cNvPicPr>
          <p:nvPr/>
        </p:nvPicPr>
        <p:blipFill>
          <a:blip r:embed="rId10"/>
          <a:stretch>
            <a:fillRect/>
          </a:stretch>
        </p:blipFill>
        <p:spPr>
          <a:xfrm>
            <a:off x="4059012" y="1419168"/>
            <a:ext cx="803275" cy="1666875"/>
          </a:xfrm>
          <a:prstGeom prst="rect">
            <a:avLst/>
          </a:prstGeom>
        </p:spPr>
      </p:pic>
      <p:sp>
        <p:nvSpPr>
          <p:cNvPr id="40" name="Espace réservé du numéro de diapositive 39">
            <a:extLst>
              <a:ext uri="{FF2B5EF4-FFF2-40B4-BE49-F238E27FC236}">
                <a16:creationId xmlns:a16="http://schemas.microsoft.com/office/drawing/2014/main" id="{53A7FBF0-9875-8947-B2E9-4F35DE760206}"/>
              </a:ext>
            </a:extLst>
          </p:cNvPr>
          <p:cNvSpPr>
            <a:spLocks noGrp="1"/>
          </p:cNvSpPr>
          <p:nvPr>
            <p:ph type="sldNum" sz="quarter" idx="12"/>
          </p:nvPr>
        </p:nvSpPr>
        <p:spPr/>
        <p:txBody>
          <a:bodyPr/>
          <a:lstStyle/>
          <a:p>
            <a:fld id="{611224AE-60B8-A04C-BAB5-7045A9C2B360}" type="slidenum">
              <a:rPr lang="fr-FR" smtClean="0"/>
              <a:t>15</a:t>
            </a:fld>
            <a:endParaRPr lang="fr-FR"/>
          </a:p>
        </p:txBody>
      </p:sp>
      <p:pic>
        <p:nvPicPr>
          <p:cNvPr id="42" name="Shape 77">
            <a:extLst>
              <a:ext uri="{FF2B5EF4-FFF2-40B4-BE49-F238E27FC236}">
                <a16:creationId xmlns:a16="http://schemas.microsoft.com/office/drawing/2014/main" id="{45DF42A5-3EF5-C946-82FC-7FC65D182CFE}"/>
              </a:ext>
            </a:extLst>
          </p:cNvPr>
          <p:cNvPicPr preferRelativeResize="0"/>
          <p:nvPr/>
        </p:nvPicPr>
        <p:blipFill>
          <a:blip r:embed="rId11">
            <a:alphaModFix/>
          </a:blip>
          <a:stretch>
            <a:fillRect/>
          </a:stretch>
        </p:blipFill>
        <p:spPr>
          <a:xfrm>
            <a:off x="9103260" y="2668075"/>
            <a:ext cx="1429203" cy="1950792"/>
          </a:xfrm>
          <a:prstGeom prst="rect">
            <a:avLst/>
          </a:prstGeom>
          <a:noFill/>
          <a:ln>
            <a:noFill/>
          </a:ln>
        </p:spPr>
      </p:pic>
      <p:sp>
        <p:nvSpPr>
          <p:cNvPr id="25" name="Shape 160">
            <a:extLst>
              <a:ext uri="{FF2B5EF4-FFF2-40B4-BE49-F238E27FC236}">
                <a16:creationId xmlns:a16="http://schemas.microsoft.com/office/drawing/2014/main" id="{C30430F2-E4D8-F846-8147-12F84C8A869B}"/>
              </a:ext>
            </a:extLst>
          </p:cNvPr>
          <p:cNvSpPr/>
          <p:nvPr/>
        </p:nvSpPr>
        <p:spPr>
          <a:xfrm>
            <a:off x="4562035" y="1766423"/>
            <a:ext cx="171247" cy="20510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Shape 160">
            <a:extLst>
              <a:ext uri="{FF2B5EF4-FFF2-40B4-BE49-F238E27FC236}">
                <a16:creationId xmlns:a16="http://schemas.microsoft.com/office/drawing/2014/main" id="{772AB9E9-CD5A-CA44-93E9-4464126524C2}"/>
              </a:ext>
            </a:extLst>
          </p:cNvPr>
          <p:cNvSpPr/>
          <p:nvPr/>
        </p:nvSpPr>
        <p:spPr>
          <a:xfrm>
            <a:off x="9929165" y="2997172"/>
            <a:ext cx="171247" cy="20510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Shape 160">
            <a:extLst>
              <a:ext uri="{FF2B5EF4-FFF2-40B4-BE49-F238E27FC236}">
                <a16:creationId xmlns:a16="http://schemas.microsoft.com/office/drawing/2014/main" id="{98315F53-DC5D-BC49-9F6B-04F179EB5C8A}"/>
              </a:ext>
            </a:extLst>
          </p:cNvPr>
          <p:cNvSpPr/>
          <p:nvPr/>
        </p:nvSpPr>
        <p:spPr>
          <a:xfrm>
            <a:off x="1937242" y="3154963"/>
            <a:ext cx="171247" cy="20510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9" name="Connecteur droit avec flèche 28">
            <a:extLst>
              <a:ext uri="{FF2B5EF4-FFF2-40B4-BE49-F238E27FC236}">
                <a16:creationId xmlns:a16="http://schemas.microsoft.com/office/drawing/2014/main" id="{08B75801-5D28-9E48-811A-D45AD8FBA04C}"/>
              </a:ext>
            </a:extLst>
          </p:cNvPr>
          <p:cNvCxnSpPr>
            <a:cxnSpLocks/>
          </p:cNvCxnSpPr>
          <p:nvPr/>
        </p:nvCxnSpPr>
        <p:spPr>
          <a:xfrm flipH="1" flipV="1">
            <a:off x="4806692" y="1887095"/>
            <a:ext cx="5011169" cy="117068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D84E343F-53DB-4243-9F2D-70A3CDF129CF}"/>
              </a:ext>
            </a:extLst>
          </p:cNvPr>
          <p:cNvCxnSpPr>
            <a:cxnSpLocks/>
          </p:cNvCxnSpPr>
          <p:nvPr/>
        </p:nvCxnSpPr>
        <p:spPr>
          <a:xfrm flipH="1">
            <a:off x="2158033" y="3148041"/>
            <a:ext cx="7659828" cy="12616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9CF70CB2-F7C3-504F-AD59-7FE8A07CB261}"/>
              </a:ext>
            </a:extLst>
          </p:cNvPr>
          <p:cNvCxnSpPr>
            <a:cxnSpLocks/>
          </p:cNvCxnSpPr>
          <p:nvPr/>
        </p:nvCxnSpPr>
        <p:spPr>
          <a:xfrm flipH="1">
            <a:off x="2124771" y="1930590"/>
            <a:ext cx="2350174" cy="127168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5" name="Image 34">
            <a:extLst>
              <a:ext uri="{FF2B5EF4-FFF2-40B4-BE49-F238E27FC236}">
                <a16:creationId xmlns:a16="http://schemas.microsoft.com/office/drawing/2014/main" id="{706E457C-8B88-CE4D-83FD-122838E30C01}"/>
              </a:ext>
            </a:extLst>
          </p:cNvPr>
          <p:cNvPicPr>
            <a:picLocks noChangeAspect="1"/>
          </p:cNvPicPr>
          <p:nvPr/>
        </p:nvPicPr>
        <p:blipFill>
          <a:blip r:embed="rId12"/>
          <a:stretch>
            <a:fillRect/>
          </a:stretch>
        </p:blipFill>
        <p:spPr>
          <a:xfrm>
            <a:off x="3034976" y="4901404"/>
            <a:ext cx="5170932" cy="1248537"/>
          </a:xfrm>
          <a:prstGeom prst="rect">
            <a:avLst/>
          </a:prstGeom>
        </p:spPr>
      </p:pic>
      <p:sp>
        <p:nvSpPr>
          <p:cNvPr id="43" name="Shape 157">
            <a:extLst>
              <a:ext uri="{FF2B5EF4-FFF2-40B4-BE49-F238E27FC236}">
                <a16:creationId xmlns:a16="http://schemas.microsoft.com/office/drawing/2014/main" id="{90DFF0F8-360D-034D-904C-D01CBC448012}"/>
              </a:ext>
            </a:extLst>
          </p:cNvPr>
          <p:cNvSpPr txBox="1"/>
          <p:nvPr/>
        </p:nvSpPr>
        <p:spPr>
          <a:xfrm>
            <a:off x="4649408" y="1427806"/>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point </a:t>
            </a:r>
            <a:r>
              <a:rPr lang="en-US" b="1">
                <a:solidFill>
                  <a:schemeClr val="dk1"/>
                </a:solidFill>
                <a:latin typeface="Calibri"/>
                <a:ea typeface="Calibri"/>
                <a:cs typeface="Calibri"/>
                <a:sym typeface="Calibri"/>
              </a:rPr>
              <a:t>p</a:t>
            </a:r>
            <a:endParaRPr sz="1800" b="1">
              <a:solidFill>
                <a:schemeClr val="dk1"/>
              </a:solidFill>
              <a:latin typeface="Calibri"/>
              <a:ea typeface="Calibri"/>
              <a:cs typeface="Calibri"/>
              <a:sym typeface="Calibri"/>
            </a:endParaRPr>
          </a:p>
        </p:txBody>
      </p:sp>
      <p:sp>
        <p:nvSpPr>
          <p:cNvPr id="44" name="Shape 155">
            <a:extLst>
              <a:ext uri="{FF2B5EF4-FFF2-40B4-BE49-F238E27FC236}">
                <a16:creationId xmlns:a16="http://schemas.microsoft.com/office/drawing/2014/main" id="{B91DBBFD-E62A-044B-BA77-4FA197C5B596}"/>
              </a:ext>
            </a:extLst>
          </p:cNvPr>
          <p:cNvSpPr txBox="1"/>
          <p:nvPr/>
        </p:nvSpPr>
        <p:spPr>
          <a:xfrm>
            <a:off x="9765478" y="3107203"/>
            <a:ext cx="1433875" cy="4004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point </a:t>
            </a:r>
            <a:r>
              <a:rPr lang="en-US" sz="1800" b="1">
                <a:solidFill>
                  <a:schemeClr val="dk1"/>
                </a:solidFill>
                <a:latin typeface="Calibri"/>
                <a:ea typeface="Calibri"/>
                <a:cs typeface="Calibri"/>
                <a:sym typeface="Calibri"/>
              </a:rPr>
              <a:t>q</a:t>
            </a:r>
            <a:endParaRPr sz="1800" b="1">
              <a:solidFill>
                <a:schemeClr val="dk1"/>
              </a:solidFill>
              <a:latin typeface="Calibri"/>
              <a:ea typeface="Calibri"/>
              <a:cs typeface="Calibri"/>
              <a:sym typeface="Calibri"/>
            </a:endParaRPr>
          </a:p>
        </p:txBody>
      </p:sp>
      <p:sp>
        <p:nvSpPr>
          <p:cNvPr id="34" name="Titre 1">
            <a:extLst>
              <a:ext uri="{FF2B5EF4-FFF2-40B4-BE49-F238E27FC236}">
                <a16:creationId xmlns:a16="http://schemas.microsoft.com/office/drawing/2014/main" id="{014E0D05-45F6-BF4B-8403-183DD469B6E8}"/>
              </a:ext>
            </a:extLst>
          </p:cNvPr>
          <p:cNvSpPr txBox="1">
            <a:spLocks/>
          </p:cNvSpPr>
          <p:nvPr/>
        </p:nvSpPr>
        <p:spPr>
          <a:xfrm>
            <a:off x="483142" y="261826"/>
            <a:ext cx="12505395" cy="7232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err="1"/>
              <a:t>Unsupervised</a:t>
            </a:r>
            <a:r>
              <a:rPr lang="fr-FR" sz="4000"/>
              <a:t> </a:t>
            </a:r>
            <a:r>
              <a:rPr lang="fr-FR" sz="4000" err="1"/>
              <a:t>Loss</a:t>
            </a:r>
            <a:endParaRPr lang="fr-FR" sz="4000"/>
          </a:p>
        </p:txBody>
      </p:sp>
      <p:cxnSp>
        <p:nvCxnSpPr>
          <p:cNvPr id="36" name="Connecteur droit 35">
            <a:extLst>
              <a:ext uri="{FF2B5EF4-FFF2-40B4-BE49-F238E27FC236}">
                <a16:creationId xmlns:a16="http://schemas.microsoft.com/office/drawing/2014/main" id="{D8828990-3AB3-054D-AC39-5AFA6011AFED}"/>
              </a:ext>
            </a:extLst>
          </p:cNvPr>
          <p:cNvCxnSpPr>
            <a:cxnSpLocks/>
          </p:cNvCxnSpPr>
          <p:nvPr/>
        </p:nvCxnSpPr>
        <p:spPr>
          <a:xfrm flipH="1" flipV="1">
            <a:off x="3525127" y="1935155"/>
            <a:ext cx="321037" cy="884563"/>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18C581F0-016C-094C-BFF6-491A2241297E}"/>
              </a:ext>
            </a:extLst>
          </p:cNvPr>
          <p:cNvCxnSpPr>
            <a:cxnSpLocks/>
          </p:cNvCxnSpPr>
          <p:nvPr/>
        </p:nvCxnSpPr>
        <p:spPr>
          <a:xfrm flipH="1" flipV="1">
            <a:off x="6319813" y="2814030"/>
            <a:ext cx="12118" cy="814952"/>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51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Shape 82">
            <a:extLst>
              <a:ext uri="{FF2B5EF4-FFF2-40B4-BE49-F238E27FC236}">
                <a16:creationId xmlns:a16="http://schemas.microsoft.com/office/drawing/2014/main" id="{EA8DE0B7-B41F-994D-9424-542BE8EA4042}"/>
              </a:ext>
            </a:extLst>
          </p:cNvPr>
          <p:cNvPicPr preferRelativeResize="0"/>
          <p:nvPr/>
        </p:nvPicPr>
        <p:blipFill>
          <a:blip r:embed="rId3">
            <a:alphaModFix/>
          </a:blip>
          <a:stretch>
            <a:fillRect/>
          </a:stretch>
        </p:blipFill>
        <p:spPr>
          <a:xfrm>
            <a:off x="1384686" y="2842563"/>
            <a:ext cx="989589" cy="1900708"/>
          </a:xfrm>
          <a:prstGeom prst="rect">
            <a:avLst/>
          </a:prstGeom>
          <a:noFill/>
          <a:ln>
            <a:noFill/>
          </a:ln>
        </p:spPr>
      </p:pic>
      <p:sp>
        <p:nvSpPr>
          <p:cNvPr id="38" name="Shape 157">
            <a:extLst>
              <a:ext uri="{FF2B5EF4-FFF2-40B4-BE49-F238E27FC236}">
                <a16:creationId xmlns:a16="http://schemas.microsoft.com/office/drawing/2014/main" id="{FD620549-8E86-E64A-AA17-372C97D0D55E}"/>
              </a:ext>
            </a:extLst>
          </p:cNvPr>
          <p:cNvSpPr txBox="1"/>
          <p:nvPr/>
        </p:nvSpPr>
        <p:spPr>
          <a:xfrm>
            <a:off x="654815" y="4075354"/>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Point </a:t>
            </a:r>
            <a:r>
              <a:rPr lang="en-US" sz="1800" b="1">
                <a:solidFill>
                  <a:schemeClr val="dk1"/>
                </a:solidFill>
                <a:latin typeface="Calibri"/>
                <a:ea typeface="Calibri"/>
                <a:cs typeface="Calibri"/>
                <a:sym typeface="Calibri"/>
              </a:rPr>
              <a:t>r</a:t>
            </a:r>
            <a:endParaRPr sz="1800" b="1">
              <a:solidFill>
                <a:schemeClr val="dk1"/>
              </a:solidFill>
              <a:latin typeface="Calibri"/>
              <a:ea typeface="Calibri"/>
              <a:cs typeface="Calibri"/>
              <a:sym typeface="Calibri"/>
            </a:endParaRPr>
          </a:p>
        </p:txBody>
      </p:sp>
      <p:sp>
        <p:nvSpPr>
          <p:cNvPr id="6" name="Shape 113">
            <a:extLst>
              <a:ext uri="{FF2B5EF4-FFF2-40B4-BE49-F238E27FC236}">
                <a16:creationId xmlns:a16="http://schemas.microsoft.com/office/drawing/2014/main" id="{A44FAB32-5EA4-124D-AE3D-D52203A1EE17}"/>
              </a:ext>
            </a:extLst>
          </p:cNvPr>
          <p:cNvSpPr txBox="1"/>
          <p:nvPr/>
        </p:nvSpPr>
        <p:spPr>
          <a:xfrm>
            <a:off x="5043307" y="2935142"/>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Parameters</a:t>
            </a:r>
            <a:endParaRPr sz="2000">
              <a:latin typeface="Times" charset="0"/>
              <a:ea typeface="Times" charset="0"/>
              <a:cs typeface="Times" charset="0"/>
            </a:endParaRPr>
          </a:p>
        </p:txBody>
      </p:sp>
      <p:sp>
        <p:nvSpPr>
          <p:cNvPr id="10" name="Shape 97">
            <a:extLst>
              <a:ext uri="{FF2B5EF4-FFF2-40B4-BE49-F238E27FC236}">
                <a16:creationId xmlns:a16="http://schemas.microsoft.com/office/drawing/2014/main" id="{19D4C30F-32B4-9648-8D22-53275C129F27}"/>
              </a:ext>
            </a:extLst>
          </p:cNvPr>
          <p:cNvSpPr/>
          <p:nvPr/>
        </p:nvSpPr>
        <p:spPr>
          <a:xfrm rot="5400000">
            <a:off x="2674828" y="2889833"/>
            <a:ext cx="1350115"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1" name="Shape 99">
            <a:extLst>
              <a:ext uri="{FF2B5EF4-FFF2-40B4-BE49-F238E27FC236}">
                <a16:creationId xmlns:a16="http://schemas.microsoft.com/office/drawing/2014/main" id="{8517F97A-BEA2-4F4F-8D5F-6EBA3FF2E47B}"/>
              </a:ext>
            </a:extLst>
          </p:cNvPr>
          <p:cNvSpPr/>
          <p:nvPr/>
        </p:nvSpPr>
        <p:spPr>
          <a:xfrm>
            <a:off x="4414526" y="3307408"/>
            <a:ext cx="147509" cy="612571"/>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2" name="Shape 101">
            <a:extLst>
              <a:ext uri="{FF2B5EF4-FFF2-40B4-BE49-F238E27FC236}">
                <a16:creationId xmlns:a16="http://schemas.microsoft.com/office/drawing/2014/main" id="{C546946F-415C-ED48-9A57-770C483E6AF0}"/>
              </a:ext>
            </a:extLst>
          </p:cNvPr>
          <p:cNvSpPr/>
          <p:nvPr/>
        </p:nvSpPr>
        <p:spPr>
          <a:xfrm rot="16200000">
            <a:off x="7404921" y="2318342"/>
            <a:ext cx="1350115"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3" name="Shape 103">
            <a:extLst>
              <a:ext uri="{FF2B5EF4-FFF2-40B4-BE49-F238E27FC236}">
                <a16:creationId xmlns:a16="http://schemas.microsoft.com/office/drawing/2014/main" id="{BA42F0D5-FA28-204B-945C-6B6CA2127A5F}"/>
              </a:ext>
            </a:extLst>
          </p:cNvPr>
          <p:cNvSpPr/>
          <p:nvPr/>
        </p:nvSpPr>
        <p:spPr>
          <a:xfrm>
            <a:off x="6506382" y="2488084"/>
            <a:ext cx="458916" cy="1102736"/>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cxnSp>
        <p:nvCxnSpPr>
          <p:cNvPr id="14" name="Shape 105">
            <a:extLst>
              <a:ext uri="{FF2B5EF4-FFF2-40B4-BE49-F238E27FC236}">
                <a16:creationId xmlns:a16="http://schemas.microsoft.com/office/drawing/2014/main" id="{F6424760-4AA9-0141-ACBB-220E719520CC}"/>
              </a:ext>
            </a:extLst>
          </p:cNvPr>
          <p:cNvCxnSpPr/>
          <p:nvPr/>
        </p:nvCxnSpPr>
        <p:spPr>
          <a:xfrm rot="10800000">
            <a:off x="6960090" y="3002979"/>
            <a:ext cx="431258" cy="0"/>
          </a:xfrm>
          <a:prstGeom prst="straightConnector1">
            <a:avLst/>
          </a:prstGeom>
          <a:noFill/>
          <a:ln w="9525" cap="flat" cmpd="sng">
            <a:solidFill>
              <a:schemeClr val="dk2"/>
            </a:solidFill>
            <a:prstDash val="solid"/>
            <a:round/>
            <a:headEnd type="none" w="med" len="med"/>
            <a:tailEnd type="none" w="med" len="med"/>
          </a:ln>
        </p:spPr>
      </p:cxnSp>
      <p:sp>
        <p:nvSpPr>
          <p:cNvPr id="15" name="Shape 113">
            <a:extLst>
              <a:ext uri="{FF2B5EF4-FFF2-40B4-BE49-F238E27FC236}">
                <a16:creationId xmlns:a16="http://schemas.microsoft.com/office/drawing/2014/main" id="{57F1691D-98FD-1A4D-907E-3DDD7BDF997B}"/>
              </a:ext>
            </a:extLst>
          </p:cNvPr>
          <p:cNvSpPr txBox="1"/>
          <p:nvPr/>
        </p:nvSpPr>
        <p:spPr>
          <a:xfrm>
            <a:off x="1527745" y="2157593"/>
            <a:ext cx="1482696"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pic>
        <p:nvPicPr>
          <p:cNvPr id="16" name="Picture 2">
            <a:extLst>
              <a:ext uri="{FF2B5EF4-FFF2-40B4-BE49-F238E27FC236}">
                <a16:creationId xmlns:a16="http://schemas.microsoft.com/office/drawing/2014/main" id="{B53D04B4-4F02-EE48-9DBD-E70C91B9F987}"/>
              </a:ext>
            </a:extLst>
          </p:cNvPr>
          <p:cNvPicPr>
            <a:picLocks noChangeAspect="1"/>
          </p:cNvPicPr>
          <p:nvPr/>
        </p:nvPicPr>
        <p:blipFill>
          <a:blip r:embed="rId4"/>
          <a:stretch>
            <a:fillRect/>
          </a:stretch>
        </p:blipFill>
        <p:spPr>
          <a:xfrm>
            <a:off x="1803605" y="2488744"/>
            <a:ext cx="252564" cy="307469"/>
          </a:xfrm>
          <a:prstGeom prst="rect">
            <a:avLst/>
          </a:prstGeom>
        </p:spPr>
      </p:pic>
      <p:sp>
        <p:nvSpPr>
          <p:cNvPr id="17" name="Shape 113">
            <a:extLst>
              <a:ext uri="{FF2B5EF4-FFF2-40B4-BE49-F238E27FC236}">
                <a16:creationId xmlns:a16="http://schemas.microsoft.com/office/drawing/2014/main" id="{FF3E3081-8013-6C4F-ADD6-0EFD2DDAFDB2}"/>
              </a:ext>
            </a:extLst>
          </p:cNvPr>
          <p:cNvSpPr txBox="1"/>
          <p:nvPr/>
        </p:nvSpPr>
        <p:spPr>
          <a:xfrm>
            <a:off x="8964848" y="1774113"/>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Reconstructed Shape</a:t>
            </a:r>
            <a:endParaRPr sz="2000">
              <a:latin typeface="Times" charset="0"/>
              <a:ea typeface="Times" charset="0"/>
              <a:cs typeface="Times" charset="0"/>
            </a:endParaRPr>
          </a:p>
        </p:txBody>
      </p:sp>
      <p:pic>
        <p:nvPicPr>
          <p:cNvPr id="18" name="Picture 4">
            <a:extLst>
              <a:ext uri="{FF2B5EF4-FFF2-40B4-BE49-F238E27FC236}">
                <a16:creationId xmlns:a16="http://schemas.microsoft.com/office/drawing/2014/main" id="{722A4B6B-32B2-5E4D-854E-1926423F5790}"/>
              </a:ext>
            </a:extLst>
          </p:cNvPr>
          <p:cNvPicPr>
            <a:picLocks noChangeAspect="1"/>
          </p:cNvPicPr>
          <p:nvPr/>
        </p:nvPicPr>
        <p:blipFill>
          <a:blip r:embed="rId5"/>
          <a:stretch>
            <a:fillRect/>
          </a:stretch>
        </p:blipFill>
        <p:spPr>
          <a:xfrm>
            <a:off x="5342445" y="2349689"/>
            <a:ext cx="303368" cy="314203"/>
          </a:xfrm>
          <a:prstGeom prst="rect">
            <a:avLst/>
          </a:prstGeom>
        </p:spPr>
      </p:pic>
      <p:sp>
        <p:nvSpPr>
          <p:cNvPr id="19" name="Shape 113">
            <a:extLst>
              <a:ext uri="{FF2B5EF4-FFF2-40B4-BE49-F238E27FC236}">
                <a16:creationId xmlns:a16="http://schemas.microsoft.com/office/drawing/2014/main" id="{8B916350-696A-BF4A-AD48-CB52CF40CE1B}"/>
              </a:ext>
            </a:extLst>
          </p:cNvPr>
          <p:cNvSpPr txBox="1"/>
          <p:nvPr/>
        </p:nvSpPr>
        <p:spPr>
          <a:xfrm>
            <a:off x="5142558" y="1995988"/>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Template</a:t>
            </a:r>
            <a:endParaRPr sz="2000">
              <a:latin typeface="Times" charset="0"/>
              <a:ea typeface="Times" charset="0"/>
              <a:cs typeface="Times" charset="0"/>
            </a:endParaRPr>
          </a:p>
        </p:txBody>
      </p:sp>
      <p:pic>
        <p:nvPicPr>
          <p:cNvPr id="20" name="Image 19">
            <a:extLst>
              <a:ext uri="{FF2B5EF4-FFF2-40B4-BE49-F238E27FC236}">
                <a16:creationId xmlns:a16="http://schemas.microsoft.com/office/drawing/2014/main" id="{52BFC149-4BD4-DF4A-A9C2-59FE3F3DDA5E}"/>
              </a:ext>
            </a:extLst>
          </p:cNvPr>
          <p:cNvPicPr>
            <a:picLocks noChangeAspect="1"/>
          </p:cNvPicPr>
          <p:nvPr/>
        </p:nvPicPr>
        <p:blipFill>
          <a:blip r:embed="rId6"/>
          <a:stretch>
            <a:fillRect/>
          </a:stretch>
        </p:blipFill>
        <p:spPr>
          <a:xfrm>
            <a:off x="8107714" y="2826235"/>
            <a:ext cx="390283" cy="361374"/>
          </a:xfrm>
          <a:prstGeom prst="rect">
            <a:avLst/>
          </a:prstGeom>
        </p:spPr>
      </p:pic>
      <p:pic>
        <p:nvPicPr>
          <p:cNvPr id="21" name="Image 20">
            <a:extLst>
              <a:ext uri="{FF2B5EF4-FFF2-40B4-BE49-F238E27FC236}">
                <a16:creationId xmlns:a16="http://schemas.microsoft.com/office/drawing/2014/main" id="{CE0BD7F3-16CF-8349-8761-AA9B8A78D01F}"/>
              </a:ext>
            </a:extLst>
          </p:cNvPr>
          <p:cNvPicPr>
            <a:picLocks noChangeAspect="1"/>
          </p:cNvPicPr>
          <p:nvPr/>
        </p:nvPicPr>
        <p:blipFill>
          <a:blip r:embed="rId7"/>
          <a:stretch>
            <a:fillRect/>
          </a:stretch>
        </p:blipFill>
        <p:spPr>
          <a:xfrm>
            <a:off x="2890427" y="3432174"/>
            <a:ext cx="289099" cy="390284"/>
          </a:xfrm>
          <a:prstGeom prst="rect">
            <a:avLst/>
          </a:prstGeom>
        </p:spPr>
      </p:pic>
      <p:pic>
        <p:nvPicPr>
          <p:cNvPr id="22" name="Picture 5">
            <a:extLst>
              <a:ext uri="{FF2B5EF4-FFF2-40B4-BE49-F238E27FC236}">
                <a16:creationId xmlns:a16="http://schemas.microsoft.com/office/drawing/2014/main" id="{1DB07406-A346-C04F-8943-B872D2C39D0A}"/>
              </a:ext>
            </a:extLst>
          </p:cNvPr>
          <p:cNvPicPr>
            <a:picLocks noChangeAspect="1"/>
          </p:cNvPicPr>
          <p:nvPr/>
        </p:nvPicPr>
        <p:blipFill>
          <a:blip r:embed="rId8"/>
          <a:stretch>
            <a:fillRect/>
          </a:stretch>
        </p:blipFill>
        <p:spPr>
          <a:xfrm>
            <a:off x="5176126" y="3421947"/>
            <a:ext cx="765065" cy="398696"/>
          </a:xfrm>
          <a:prstGeom prst="rect">
            <a:avLst/>
          </a:prstGeom>
        </p:spPr>
      </p:pic>
      <p:pic>
        <p:nvPicPr>
          <p:cNvPr id="23" name="Picture 6">
            <a:extLst>
              <a:ext uri="{FF2B5EF4-FFF2-40B4-BE49-F238E27FC236}">
                <a16:creationId xmlns:a16="http://schemas.microsoft.com/office/drawing/2014/main" id="{A38271FA-29B4-1D4B-8B32-169870562B77}"/>
              </a:ext>
            </a:extLst>
          </p:cNvPr>
          <p:cNvPicPr>
            <a:picLocks noChangeAspect="1"/>
          </p:cNvPicPr>
          <p:nvPr/>
        </p:nvPicPr>
        <p:blipFill>
          <a:blip r:embed="rId9"/>
          <a:stretch>
            <a:fillRect/>
          </a:stretch>
        </p:blipFill>
        <p:spPr>
          <a:xfrm>
            <a:off x="8964848" y="2118907"/>
            <a:ext cx="2059976" cy="414234"/>
          </a:xfrm>
          <a:prstGeom prst="rect">
            <a:avLst/>
          </a:prstGeom>
        </p:spPr>
      </p:pic>
      <p:sp>
        <p:nvSpPr>
          <p:cNvPr id="4" name="Shape 113">
            <a:extLst>
              <a:ext uri="{FF2B5EF4-FFF2-40B4-BE49-F238E27FC236}">
                <a16:creationId xmlns:a16="http://schemas.microsoft.com/office/drawing/2014/main" id="{C68A74A7-BFA0-0F44-B4E8-B00E78644850}"/>
              </a:ext>
            </a:extLst>
          </p:cNvPr>
          <p:cNvSpPr txBox="1"/>
          <p:nvPr/>
        </p:nvSpPr>
        <p:spPr>
          <a:xfrm rot="1599819">
            <a:off x="2926528" y="3125586"/>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Encoder</a:t>
            </a:r>
            <a:endParaRPr sz="2000" b="1">
              <a:solidFill>
                <a:srgbClr val="FF0000"/>
              </a:solidFill>
              <a:latin typeface="Times" charset="0"/>
              <a:ea typeface="Times" charset="0"/>
              <a:cs typeface="Times" charset="0"/>
            </a:endParaRPr>
          </a:p>
        </p:txBody>
      </p:sp>
      <p:sp>
        <p:nvSpPr>
          <p:cNvPr id="5" name="Shape 113">
            <a:extLst>
              <a:ext uri="{FF2B5EF4-FFF2-40B4-BE49-F238E27FC236}">
                <a16:creationId xmlns:a16="http://schemas.microsoft.com/office/drawing/2014/main" id="{6DAAEBF9-42B8-9D49-AE00-28FF419A8CA1}"/>
              </a:ext>
            </a:extLst>
          </p:cNvPr>
          <p:cNvSpPr txBox="1"/>
          <p:nvPr/>
        </p:nvSpPr>
        <p:spPr>
          <a:xfrm rot="20046033">
            <a:off x="7603098" y="2230781"/>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Decoder</a:t>
            </a:r>
            <a:endParaRPr sz="2000" b="1">
              <a:solidFill>
                <a:srgbClr val="FF0000"/>
              </a:solidFill>
              <a:latin typeface="Times" charset="0"/>
              <a:ea typeface="Times" charset="0"/>
              <a:cs typeface="Times" charset="0"/>
            </a:endParaRPr>
          </a:p>
        </p:txBody>
      </p:sp>
      <p:pic>
        <p:nvPicPr>
          <p:cNvPr id="39" name="Image 38">
            <a:extLst>
              <a:ext uri="{FF2B5EF4-FFF2-40B4-BE49-F238E27FC236}">
                <a16:creationId xmlns:a16="http://schemas.microsoft.com/office/drawing/2014/main" id="{CBB5B046-46A7-1848-93A9-27E93E1EDE3E}"/>
              </a:ext>
            </a:extLst>
          </p:cNvPr>
          <p:cNvPicPr>
            <a:picLocks noChangeAspect="1"/>
          </p:cNvPicPr>
          <p:nvPr/>
        </p:nvPicPr>
        <p:blipFill>
          <a:blip r:embed="rId10"/>
          <a:stretch>
            <a:fillRect/>
          </a:stretch>
        </p:blipFill>
        <p:spPr>
          <a:xfrm>
            <a:off x="4059012" y="1419168"/>
            <a:ext cx="803275" cy="1666875"/>
          </a:xfrm>
          <a:prstGeom prst="rect">
            <a:avLst/>
          </a:prstGeom>
        </p:spPr>
      </p:pic>
      <p:sp>
        <p:nvSpPr>
          <p:cNvPr id="40" name="Espace réservé du numéro de diapositive 39">
            <a:extLst>
              <a:ext uri="{FF2B5EF4-FFF2-40B4-BE49-F238E27FC236}">
                <a16:creationId xmlns:a16="http://schemas.microsoft.com/office/drawing/2014/main" id="{53A7FBF0-9875-8947-B2E9-4F35DE760206}"/>
              </a:ext>
            </a:extLst>
          </p:cNvPr>
          <p:cNvSpPr>
            <a:spLocks noGrp="1"/>
          </p:cNvSpPr>
          <p:nvPr>
            <p:ph type="sldNum" sz="quarter" idx="12"/>
          </p:nvPr>
        </p:nvSpPr>
        <p:spPr/>
        <p:txBody>
          <a:bodyPr/>
          <a:lstStyle/>
          <a:p>
            <a:fld id="{611224AE-60B8-A04C-BAB5-7045A9C2B360}" type="slidenum">
              <a:rPr lang="fr-FR" smtClean="0"/>
              <a:t>16</a:t>
            </a:fld>
            <a:endParaRPr lang="fr-FR"/>
          </a:p>
        </p:txBody>
      </p:sp>
      <p:pic>
        <p:nvPicPr>
          <p:cNvPr id="42" name="Shape 77">
            <a:extLst>
              <a:ext uri="{FF2B5EF4-FFF2-40B4-BE49-F238E27FC236}">
                <a16:creationId xmlns:a16="http://schemas.microsoft.com/office/drawing/2014/main" id="{45DF42A5-3EF5-C946-82FC-7FC65D182CFE}"/>
              </a:ext>
            </a:extLst>
          </p:cNvPr>
          <p:cNvPicPr preferRelativeResize="0"/>
          <p:nvPr/>
        </p:nvPicPr>
        <p:blipFill>
          <a:blip r:embed="rId11">
            <a:alphaModFix/>
          </a:blip>
          <a:stretch>
            <a:fillRect/>
          </a:stretch>
        </p:blipFill>
        <p:spPr>
          <a:xfrm>
            <a:off x="9103260" y="2668075"/>
            <a:ext cx="1429203" cy="1950792"/>
          </a:xfrm>
          <a:prstGeom prst="rect">
            <a:avLst/>
          </a:prstGeom>
          <a:noFill/>
          <a:ln>
            <a:noFill/>
          </a:ln>
        </p:spPr>
      </p:pic>
      <p:sp>
        <p:nvSpPr>
          <p:cNvPr id="45" name="Titre 1">
            <a:extLst>
              <a:ext uri="{FF2B5EF4-FFF2-40B4-BE49-F238E27FC236}">
                <a16:creationId xmlns:a16="http://schemas.microsoft.com/office/drawing/2014/main" id="{67B658AA-7C5B-0341-B75C-FEC60E09665E}"/>
              </a:ext>
            </a:extLst>
          </p:cNvPr>
          <p:cNvSpPr txBox="1">
            <a:spLocks/>
          </p:cNvSpPr>
          <p:nvPr/>
        </p:nvSpPr>
        <p:spPr>
          <a:xfrm>
            <a:off x="483142" y="261826"/>
            <a:ext cx="12505395" cy="7232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err="1"/>
              <a:t>Unsupervised</a:t>
            </a:r>
            <a:r>
              <a:rPr lang="fr-FR" sz="4000"/>
              <a:t> </a:t>
            </a:r>
            <a:r>
              <a:rPr lang="fr-FR" sz="4000" err="1"/>
              <a:t>Loss</a:t>
            </a:r>
            <a:endParaRPr lang="fr-FR" sz="4000"/>
          </a:p>
        </p:txBody>
      </p:sp>
      <p:sp>
        <p:nvSpPr>
          <p:cNvPr id="25" name="Shape 160">
            <a:extLst>
              <a:ext uri="{FF2B5EF4-FFF2-40B4-BE49-F238E27FC236}">
                <a16:creationId xmlns:a16="http://schemas.microsoft.com/office/drawing/2014/main" id="{C30430F2-E4D8-F846-8147-12F84C8A869B}"/>
              </a:ext>
            </a:extLst>
          </p:cNvPr>
          <p:cNvSpPr/>
          <p:nvPr/>
        </p:nvSpPr>
        <p:spPr>
          <a:xfrm>
            <a:off x="4562035" y="1766423"/>
            <a:ext cx="171247" cy="20510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Shape 160">
            <a:extLst>
              <a:ext uri="{FF2B5EF4-FFF2-40B4-BE49-F238E27FC236}">
                <a16:creationId xmlns:a16="http://schemas.microsoft.com/office/drawing/2014/main" id="{772AB9E9-CD5A-CA44-93E9-4464126524C2}"/>
              </a:ext>
            </a:extLst>
          </p:cNvPr>
          <p:cNvSpPr/>
          <p:nvPr/>
        </p:nvSpPr>
        <p:spPr>
          <a:xfrm>
            <a:off x="9496679" y="4455534"/>
            <a:ext cx="171247" cy="20510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Shape 160">
            <a:extLst>
              <a:ext uri="{FF2B5EF4-FFF2-40B4-BE49-F238E27FC236}">
                <a16:creationId xmlns:a16="http://schemas.microsoft.com/office/drawing/2014/main" id="{98315F53-DC5D-BC49-9F6B-04F179EB5C8A}"/>
              </a:ext>
            </a:extLst>
          </p:cNvPr>
          <p:cNvSpPr/>
          <p:nvPr/>
        </p:nvSpPr>
        <p:spPr>
          <a:xfrm>
            <a:off x="1509756" y="4577184"/>
            <a:ext cx="171247" cy="20510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9" name="Connecteur droit avec flèche 28">
            <a:extLst>
              <a:ext uri="{FF2B5EF4-FFF2-40B4-BE49-F238E27FC236}">
                <a16:creationId xmlns:a16="http://schemas.microsoft.com/office/drawing/2014/main" id="{08B75801-5D28-9E48-811A-D45AD8FBA04C}"/>
              </a:ext>
            </a:extLst>
          </p:cNvPr>
          <p:cNvCxnSpPr>
            <a:cxnSpLocks/>
          </p:cNvCxnSpPr>
          <p:nvPr/>
        </p:nvCxnSpPr>
        <p:spPr>
          <a:xfrm flipH="1" flipV="1">
            <a:off x="4806693" y="1887095"/>
            <a:ext cx="4596819" cy="256843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D84E343F-53DB-4243-9F2D-70A3CDF129CF}"/>
              </a:ext>
            </a:extLst>
          </p:cNvPr>
          <p:cNvCxnSpPr>
            <a:cxnSpLocks/>
          </p:cNvCxnSpPr>
          <p:nvPr/>
        </p:nvCxnSpPr>
        <p:spPr>
          <a:xfrm flipH="1">
            <a:off x="1803605" y="4577184"/>
            <a:ext cx="7575174" cy="7745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Shape 157">
            <a:extLst>
              <a:ext uri="{FF2B5EF4-FFF2-40B4-BE49-F238E27FC236}">
                <a16:creationId xmlns:a16="http://schemas.microsoft.com/office/drawing/2014/main" id="{90DFF0F8-360D-034D-904C-D01CBC448012}"/>
              </a:ext>
            </a:extLst>
          </p:cNvPr>
          <p:cNvSpPr txBox="1"/>
          <p:nvPr/>
        </p:nvSpPr>
        <p:spPr>
          <a:xfrm>
            <a:off x="4649408" y="1427806"/>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point </a:t>
            </a:r>
            <a:r>
              <a:rPr lang="en-US" b="1">
                <a:solidFill>
                  <a:schemeClr val="dk1"/>
                </a:solidFill>
                <a:latin typeface="Calibri"/>
                <a:ea typeface="Calibri"/>
                <a:cs typeface="Calibri"/>
                <a:sym typeface="Calibri"/>
              </a:rPr>
              <a:t>p</a:t>
            </a:r>
            <a:endParaRPr sz="1800" b="1">
              <a:solidFill>
                <a:schemeClr val="dk1"/>
              </a:solidFill>
              <a:latin typeface="Calibri"/>
              <a:ea typeface="Calibri"/>
              <a:cs typeface="Calibri"/>
              <a:sym typeface="Calibri"/>
            </a:endParaRPr>
          </a:p>
        </p:txBody>
      </p:sp>
      <p:sp>
        <p:nvSpPr>
          <p:cNvPr id="24" name="ZoneTexte 23">
            <a:extLst>
              <a:ext uri="{FF2B5EF4-FFF2-40B4-BE49-F238E27FC236}">
                <a16:creationId xmlns:a16="http://schemas.microsoft.com/office/drawing/2014/main" id="{A9D5EBCB-B674-C146-B131-8AF629E758EA}"/>
              </a:ext>
            </a:extLst>
          </p:cNvPr>
          <p:cNvSpPr txBox="1"/>
          <p:nvPr/>
        </p:nvSpPr>
        <p:spPr>
          <a:xfrm>
            <a:off x="1527745" y="5215914"/>
            <a:ext cx="1839286" cy="369332"/>
          </a:xfrm>
          <a:prstGeom prst="rect">
            <a:avLst/>
          </a:prstGeom>
          <a:noFill/>
        </p:spPr>
        <p:txBody>
          <a:bodyPr wrap="none" rtlCol="0">
            <a:spAutoFit/>
          </a:bodyPr>
          <a:lstStyle/>
          <a:p>
            <a:r>
              <a:rPr lang="fr-FR" err="1"/>
              <a:t>Chamfer</a:t>
            </a:r>
            <a:r>
              <a:rPr lang="fr-FR"/>
              <a:t> Distance</a:t>
            </a:r>
            <a:endParaRPr/>
          </a:p>
        </p:txBody>
      </p:sp>
      <p:sp>
        <p:nvSpPr>
          <p:cNvPr id="49" name="Shape 155">
            <a:extLst>
              <a:ext uri="{FF2B5EF4-FFF2-40B4-BE49-F238E27FC236}">
                <a16:creationId xmlns:a16="http://schemas.microsoft.com/office/drawing/2014/main" id="{B9EB49D0-9319-2343-9D72-1B6D0778BA6A}"/>
              </a:ext>
            </a:extLst>
          </p:cNvPr>
          <p:cNvSpPr txBox="1"/>
          <p:nvPr/>
        </p:nvSpPr>
        <p:spPr>
          <a:xfrm>
            <a:off x="9484049" y="4550614"/>
            <a:ext cx="1433875" cy="4004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point </a:t>
            </a:r>
            <a:r>
              <a:rPr lang="en-US" sz="1800" b="1">
                <a:solidFill>
                  <a:schemeClr val="dk1"/>
                </a:solidFill>
                <a:latin typeface="Calibri"/>
                <a:ea typeface="Calibri"/>
                <a:cs typeface="Calibri"/>
                <a:sym typeface="Calibri"/>
              </a:rPr>
              <a:t>q</a:t>
            </a:r>
            <a:endParaRPr sz="1800" b="1">
              <a:solidFill>
                <a:schemeClr val="dk1"/>
              </a:solidFill>
              <a:latin typeface="Calibri"/>
              <a:ea typeface="Calibri"/>
              <a:cs typeface="Calibri"/>
              <a:sym typeface="Calibri"/>
            </a:endParaRPr>
          </a:p>
        </p:txBody>
      </p:sp>
      <p:pic>
        <p:nvPicPr>
          <p:cNvPr id="34" name="Image 33">
            <a:extLst>
              <a:ext uri="{FF2B5EF4-FFF2-40B4-BE49-F238E27FC236}">
                <a16:creationId xmlns:a16="http://schemas.microsoft.com/office/drawing/2014/main" id="{AA2A7CC6-3655-3A4B-9D14-8F3B712CD65D}"/>
              </a:ext>
            </a:extLst>
          </p:cNvPr>
          <p:cNvPicPr>
            <a:picLocks noChangeAspect="1"/>
          </p:cNvPicPr>
          <p:nvPr/>
        </p:nvPicPr>
        <p:blipFill>
          <a:blip r:embed="rId12"/>
          <a:stretch>
            <a:fillRect/>
          </a:stretch>
        </p:blipFill>
        <p:spPr>
          <a:xfrm>
            <a:off x="1595379" y="5669980"/>
            <a:ext cx="8636000" cy="883920"/>
          </a:xfrm>
          <a:prstGeom prst="rect">
            <a:avLst/>
          </a:prstGeom>
        </p:spPr>
      </p:pic>
    </p:spTree>
    <p:extLst>
      <p:ext uri="{BB962C8B-B14F-4D97-AF65-F5344CB8AC3E}">
        <p14:creationId xmlns:p14="http://schemas.microsoft.com/office/powerpoint/2010/main" val="297424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5" grpId="0" animBg="1"/>
      <p:bldP spid="28"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Shape 82">
            <a:extLst>
              <a:ext uri="{FF2B5EF4-FFF2-40B4-BE49-F238E27FC236}">
                <a16:creationId xmlns:a16="http://schemas.microsoft.com/office/drawing/2014/main" id="{EA8DE0B7-B41F-994D-9424-542BE8EA4042}"/>
              </a:ext>
            </a:extLst>
          </p:cNvPr>
          <p:cNvPicPr preferRelativeResize="0"/>
          <p:nvPr/>
        </p:nvPicPr>
        <p:blipFill>
          <a:blip r:embed="rId3">
            <a:alphaModFix/>
          </a:blip>
          <a:stretch>
            <a:fillRect/>
          </a:stretch>
        </p:blipFill>
        <p:spPr>
          <a:xfrm>
            <a:off x="1384686" y="2842563"/>
            <a:ext cx="989589" cy="1900708"/>
          </a:xfrm>
          <a:prstGeom prst="rect">
            <a:avLst/>
          </a:prstGeom>
          <a:noFill/>
          <a:ln>
            <a:noFill/>
          </a:ln>
        </p:spPr>
      </p:pic>
      <p:sp>
        <p:nvSpPr>
          <p:cNvPr id="38" name="Shape 157">
            <a:extLst>
              <a:ext uri="{FF2B5EF4-FFF2-40B4-BE49-F238E27FC236}">
                <a16:creationId xmlns:a16="http://schemas.microsoft.com/office/drawing/2014/main" id="{FD620549-8E86-E64A-AA17-372C97D0D55E}"/>
              </a:ext>
            </a:extLst>
          </p:cNvPr>
          <p:cNvSpPr txBox="1"/>
          <p:nvPr/>
        </p:nvSpPr>
        <p:spPr>
          <a:xfrm>
            <a:off x="654815" y="4075354"/>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Point </a:t>
            </a:r>
            <a:r>
              <a:rPr lang="en-US" sz="1800" b="1">
                <a:solidFill>
                  <a:schemeClr val="dk1"/>
                </a:solidFill>
                <a:latin typeface="Calibri"/>
                <a:ea typeface="Calibri"/>
                <a:cs typeface="Calibri"/>
                <a:sym typeface="Calibri"/>
              </a:rPr>
              <a:t>r</a:t>
            </a:r>
            <a:endParaRPr sz="1800" b="1">
              <a:solidFill>
                <a:schemeClr val="dk1"/>
              </a:solidFill>
              <a:latin typeface="Calibri"/>
              <a:ea typeface="Calibri"/>
              <a:cs typeface="Calibri"/>
              <a:sym typeface="Calibri"/>
            </a:endParaRPr>
          </a:p>
        </p:txBody>
      </p:sp>
      <p:sp>
        <p:nvSpPr>
          <p:cNvPr id="6" name="Shape 113">
            <a:extLst>
              <a:ext uri="{FF2B5EF4-FFF2-40B4-BE49-F238E27FC236}">
                <a16:creationId xmlns:a16="http://schemas.microsoft.com/office/drawing/2014/main" id="{A44FAB32-5EA4-124D-AE3D-D52203A1EE17}"/>
              </a:ext>
            </a:extLst>
          </p:cNvPr>
          <p:cNvSpPr txBox="1"/>
          <p:nvPr/>
        </p:nvSpPr>
        <p:spPr>
          <a:xfrm>
            <a:off x="5043307" y="2935142"/>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Parameters</a:t>
            </a:r>
            <a:endParaRPr sz="2000">
              <a:latin typeface="Times" charset="0"/>
              <a:ea typeface="Times" charset="0"/>
              <a:cs typeface="Times" charset="0"/>
            </a:endParaRPr>
          </a:p>
        </p:txBody>
      </p:sp>
      <p:sp>
        <p:nvSpPr>
          <p:cNvPr id="10" name="Shape 97">
            <a:extLst>
              <a:ext uri="{FF2B5EF4-FFF2-40B4-BE49-F238E27FC236}">
                <a16:creationId xmlns:a16="http://schemas.microsoft.com/office/drawing/2014/main" id="{19D4C30F-32B4-9648-8D22-53275C129F27}"/>
              </a:ext>
            </a:extLst>
          </p:cNvPr>
          <p:cNvSpPr/>
          <p:nvPr/>
        </p:nvSpPr>
        <p:spPr>
          <a:xfrm rot="5400000">
            <a:off x="2674828" y="2889833"/>
            <a:ext cx="1350115"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1" name="Shape 99">
            <a:extLst>
              <a:ext uri="{FF2B5EF4-FFF2-40B4-BE49-F238E27FC236}">
                <a16:creationId xmlns:a16="http://schemas.microsoft.com/office/drawing/2014/main" id="{8517F97A-BEA2-4F4F-8D5F-6EBA3FF2E47B}"/>
              </a:ext>
            </a:extLst>
          </p:cNvPr>
          <p:cNvSpPr/>
          <p:nvPr/>
        </p:nvSpPr>
        <p:spPr>
          <a:xfrm>
            <a:off x="4414526" y="3307408"/>
            <a:ext cx="147509" cy="612571"/>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2" name="Shape 101">
            <a:extLst>
              <a:ext uri="{FF2B5EF4-FFF2-40B4-BE49-F238E27FC236}">
                <a16:creationId xmlns:a16="http://schemas.microsoft.com/office/drawing/2014/main" id="{C546946F-415C-ED48-9A57-770C483E6AF0}"/>
              </a:ext>
            </a:extLst>
          </p:cNvPr>
          <p:cNvSpPr/>
          <p:nvPr/>
        </p:nvSpPr>
        <p:spPr>
          <a:xfrm rot="16200000">
            <a:off x="7404921" y="2318342"/>
            <a:ext cx="1350115"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3" name="Shape 103">
            <a:extLst>
              <a:ext uri="{FF2B5EF4-FFF2-40B4-BE49-F238E27FC236}">
                <a16:creationId xmlns:a16="http://schemas.microsoft.com/office/drawing/2014/main" id="{BA42F0D5-FA28-204B-945C-6B6CA2127A5F}"/>
              </a:ext>
            </a:extLst>
          </p:cNvPr>
          <p:cNvSpPr/>
          <p:nvPr/>
        </p:nvSpPr>
        <p:spPr>
          <a:xfrm>
            <a:off x="6506382" y="2488084"/>
            <a:ext cx="458916" cy="1102736"/>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cxnSp>
        <p:nvCxnSpPr>
          <p:cNvPr id="14" name="Shape 105">
            <a:extLst>
              <a:ext uri="{FF2B5EF4-FFF2-40B4-BE49-F238E27FC236}">
                <a16:creationId xmlns:a16="http://schemas.microsoft.com/office/drawing/2014/main" id="{F6424760-4AA9-0141-ACBB-220E719520CC}"/>
              </a:ext>
            </a:extLst>
          </p:cNvPr>
          <p:cNvCxnSpPr/>
          <p:nvPr/>
        </p:nvCxnSpPr>
        <p:spPr>
          <a:xfrm rot="10800000">
            <a:off x="6960090" y="3002979"/>
            <a:ext cx="431258" cy="0"/>
          </a:xfrm>
          <a:prstGeom prst="straightConnector1">
            <a:avLst/>
          </a:prstGeom>
          <a:noFill/>
          <a:ln w="9525" cap="flat" cmpd="sng">
            <a:solidFill>
              <a:schemeClr val="dk2"/>
            </a:solidFill>
            <a:prstDash val="solid"/>
            <a:round/>
            <a:headEnd type="none" w="med" len="med"/>
            <a:tailEnd type="none" w="med" len="med"/>
          </a:ln>
        </p:spPr>
      </p:cxnSp>
      <p:sp>
        <p:nvSpPr>
          <p:cNvPr id="15" name="Shape 113">
            <a:extLst>
              <a:ext uri="{FF2B5EF4-FFF2-40B4-BE49-F238E27FC236}">
                <a16:creationId xmlns:a16="http://schemas.microsoft.com/office/drawing/2014/main" id="{57F1691D-98FD-1A4D-907E-3DDD7BDF997B}"/>
              </a:ext>
            </a:extLst>
          </p:cNvPr>
          <p:cNvSpPr txBox="1"/>
          <p:nvPr/>
        </p:nvSpPr>
        <p:spPr>
          <a:xfrm>
            <a:off x="1527745" y="2157593"/>
            <a:ext cx="1482696"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pic>
        <p:nvPicPr>
          <p:cNvPr id="16" name="Picture 2">
            <a:extLst>
              <a:ext uri="{FF2B5EF4-FFF2-40B4-BE49-F238E27FC236}">
                <a16:creationId xmlns:a16="http://schemas.microsoft.com/office/drawing/2014/main" id="{B53D04B4-4F02-EE48-9DBD-E70C91B9F987}"/>
              </a:ext>
            </a:extLst>
          </p:cNvPr>
          <p:cNvPicPr>
            <a:picLocks noChangeAspect="1"/>
          </p:cNvPicPr>
          <p:nvPr/>
        </p:nvPicPr>
        <p:blipFill>
          <a:blip r:embed="rId4"/>
          <a:stretch>
            <a:fillRect/>
          </a:stretch>
        </p:blipFill>
        <p:spPr>
          <a:xfrm>
            <a:off x="1803605" y="2488744"/>
            <a:ext cx="252564" cy="307469"/>
          </a:xfrm>
          <a:prstGeom prst="rect">
            <a:avLst/>
          </a:prstGeom>
        </p:spPr>
      </p:pic>
      <p:sp>
        <p:nvSpPr>
          <p:cNvPr id="17" name="Shape 113">
            <a:extLst>
              <a:ext uri="{FF2B5EF4-FFF2-40B4-BE49-F238E27FC236}">
                <a16:creationId xmlns:a16="http://schemas.microsoft.com/office/drawing/2014/main" id="{FF3E3081-8013-6C4F-ADD6-0EFD2DDAFDB2}"/>
              </a:ext>
            </a:extLst>
          </p:cNvPr>
          <p:cNvSpPr txBox="1"/>
          <p:nvPr/>
        </p:nvSpPr>
        <p:spPr>
          <a:xfrm>
            <a:off x="8964848" y="1774113"/>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Reconstructed Shape</a:t>
            </a:r>
            <a:endParaRPr sz="2000">
              <a:latin typeface="Times" charset="0"/>
              <a:ea typeface="Times" charset="0"/>
              <a:cs typeface="Times" charset="0"/>
            </a:endParaRPr>
          </a:p>
        </p:txBody>
      </p:sp>
      <p:pic>
        <p:nvPicPr>
          <p:cNvPr id="18" name="Picture 4">
            <a:extLst>
              <a:ext uri="{FF2B5EF4-FFF2-40B4-BE49-F238E27FC236}">
                <a16:creationId xmlns:a16="http://schemas.microsoft.com/office/drawing/2014/main" id="{722A4B6B-32B2-5E4D-854E-1926423F5790}"/>
              </a:ext>
            </a:extLst>
          </p:cNvPr>
          <p:cNvPicPr>
            <a:picLocks noChangeAspect="1"/>
          </p:cNvPicPr>
          <p:nvPr/>
        </p:nvPicPr>
        <p:blipFill>
          <a:blip r:embed="rId5"/>
          <a:stretch>
            <a:fillRect/>
          </a:stretch>
        </p:blipFill>
        <p:spPr>
          <a:xfrm>
            <a:off x="5342445" y="2349689"/>
            <a:ext cx="303368" cy="314203"/>
          </a:xfrm>
          <a:prstGeom prst="rect">
            <a:avLst/>
          </a:prstGeom>
        </p:spPr>
      </p:pic>
      <p:sp>
        <p:nvSpPr>
          <p:cNvPr id="19" name="Shape 113">
            <a:extLst>
              <a:ext uri="{FF2B5EF4-FFF2-40B4-BE49-F238E27FC236}">
                <a16:creationId xmlns:a16="http://schemas.microsoft.com/office/drawing/2014/main" id="{8B916350-696A-BF4A-AD48-CB52CF40CE1B}"/>
              </a:ext>
            </a:extLst>
          </p:cNvPr>
          <p:cNvSpPr txBox="1"/>
          <p:nvPr/>
        </p:nvSpPr>
        <p:spPr>
          <a:xfrm>
            <a:off x="5142558" y="1995988"/>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Template</a:t>
            </a:r>
            <a:endParaRPr sz="2000">
              <a:latin typeface="Times" charset="0"/>
              <a:ea typeface="Times" charset="0"/>
              <a:cs typeface="Times" charset="0"/>
            </a:endParaRPr>
          </a:p>
        </p:txBody>
      </p:sp>
      <p:pic>
        <p:nvPicPr>
          <p:cNvPr id="20" name="Image 19">
            <a:extLst>
              <a:ext uri="{FF2B5EF4-FFF2-40B4-BE49-F238E27FC236}">
                <a16:creationId xmlns:a16="http://schemas.microsoft.com/office/drawing/2014/main" id="{52BFC149-4BD4-DF4A-A9C2-59FE3F3DDA5E}"/>
              </a:ext>
            </a:extLst>
          </p:cNvPr>
          <p:cNvPicPr>
            <a:picLocks noChangeAspect="1"/>
          </p:cNvPicPr>
          <p:nvPr/>
        </p:nvPicPr>
        <p:blipFill>
          <a:blip r:embed="rId6"/>
          <a:stretch>
            <a:fillRect/>
          </a:stretch>
        </p:blipFill>
        <p:spPr>
          <a:xfrm>
            <a:off x="8107714" y="2826235"/>
            <a:ext cx="390283" cy="361374"/>
          </a:xfrm>
          <a:prstGeom prst="rect">
            <a:avLst/>
          </a:prstGeom>
        </p:spPr>
      </p:pic>
      <p:pic>
        <p:nvPicPr>
          <p:cNvPr id="21" name="Image 20">
            <a:extLst>
              <a:ext uri="{FF2B5EF4-FFF2-40B4-BE49-F238E27FC236}">
                <a16:creationId xmlns:a16="http://schemas.microsoft.com/office/drawing/2014/main" id="{CE0BD7F3-16CF-8349-8761-AA9B8A78D01F}"/>
              </a:ext>
            </a:extLst>
          </p:cNvPr>
          <p:cNvPicPr>
            <a:picLocks noChangeAspect="1"/>
          </p:cNvPicPr>
          <p:nvPr/>
        </p:nvPicPr>
        <p:blipFill>
          <a:blip r:embed="rId7"/>
          <a:stretch>
            <a:fillRect/>
          </a:stretch>
        </p:blipFill>
        <p:spPr>
          <a:xfrm>
            <a:off x="2890427" y="3432174"/>
            <a:ext cx="289099" cy="390284"/>
          </a:xfrm>
          <a:prstGeom prst="rect">
            <a:avLst/>
          </a:prstGeom>
        </p:spPr>
      </p:pic>
      <p:pic>
        <p:nvPicPr>
          <p:cNvPr id="22" name="Picture 5">
            <a:extLst>
              <a:ext uri="{FF2B5EF4-FFF2-40B4-BE49-F238E27FC236}">
                <a16:creationId xmlns:a16="http://schemas.microsoft.com/office/drawing/2014/main" id="{1DB07406-A346-C04F-8943-B872D2C39D0A}"/>
              </a:ext>
            </a:extLst>
          </p:cNvPr>
          <p:cNvPicPr>
            <a:picLocks noChangeAspect="1"/>
          </p:cNvPicPr>
          <p:nvPr/>
        </p:nvPicPr>
        <p:blipFill>
          <a:blip r:embed="rId8"/>
          <a:stretch>
            <a:fillRect/>
          </a:stretch>
        </p:blipFill>
        <p:spPr>
          <a:xfrm>
            <a:off x="5176126" y="3421947"/>
            <a:ext cx="765065" cy="398696"/>
          </a:xfrm>
          <a:prstGeom prst="rect">
            <a:avLst/>
          </a:prstGeom>
        </p:spPr>
      </p:pic>
      <p:pic>
        <p:nvPicPr>
          <p:cNvPr id="23" name="Picture 6">
            <a:extLst>
              <a:ext uri="{FF2B5EF4-FFF2-40B4-BE49-F238E27FC236}">
                <a16:creationId xmlns:a16="http://schemas.microsoft.com/office/drawing/2014/main" id="{A38271FA-29B4-1D4B-8B32-169870562B77}"/>
              </a:ext>
            </a:extLst>
          </p:cNvPr>
          <p:cNvPicPr>
            <a:picLocks noChangeAspect="1"/>
          </p:cNvPicPr>
          <p:nvPr/>
        </p:nvPicPr>
        <p:blipFill>
          <a:blip r:embed="rId9"/>
          <a:stretch>
            <a:fillRect/>
          </a:stretch>
        </p:blipFill>
        <p:spPr>
          <a:xfrm>
            <a:off x="8964848" y="2118907"/>
            <a:ext cx="2059976" cy="414234"/>
          </a:xfrm>
          <a:prstGeom prst="rect">
            <a:avLst/>
          </a:prstGeom>
        </p:spPr>
      </p:pic>
      <p:sp>
        <p:nvSpPr>
          <p:cNvPr id="4" name="Shape 113">
            <a:extLst>
              <a:ext uri="{FF2B5EF4-FFF2-40B4-BE49-F238E27FC236}">
                <a16:creationId xmlns:a16="http://schemas.microsoft.com/office/drawing/2014/main" id="{C68A74A7-BFA0-0F44-B4E8-B00E78644850}"/>
              </a:ext>
            </a:extLst>
          </p:cNvPr>
          <p:cNvSpPr txBox="1"/>
          <p:nvPr/>
        </p:nvSpPr>
        <p:spPr>
          <a:xfrm rot="1599819">
            <a:off x="2926528" y="3125586"/>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Encoder</a:t>
            </a:r>
            <a:endParaRPr sz="2000" b="1">
              <a:solidFill>
                <a:srgbClr val="FF0000"/>
              </a:solidFill>
              <a:latin typeface="Times" charset="0"/>
              <a:ea typeface="Times" charset="0"/>
              <a:cs typeface="Times" charset="0"/>
            </a:endParaRPr>
          </a:p>
        </p:txBody>
      </p:sp>
      <p:sp>
        <p:nvSpPr>
          <p:cNvPr id="5" name="Shape 113">
            <a:extLst>
              <a:ext uri="{FF2B5EF4-FFF2-40B4-BE49-F238E27FC236}">
                <a16:creationId xmlns:a16="http://schemas.microsoft.com/office/drawing/2014/main" id="{6DAAEBF9-42B8-9D49-AE00-28FF419A8CA1}"/>
              </a:ext>
            </a:extLst>
          </p:cNvPr>
          <p:cNvSpPr txBox="1"/>
          <p:nvPr/>
        </p:nvSpPr>
        <p:spPr>
          <a:xfrm rot="20046033">
            <a:off x="7603098" y="2230781"/>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Decoder</a:t>
            </a:r>
            <a:endParaRPr sz="2000" b="1">
              <a:solidFill>
                <a:srgbClr val="FF0000"/>
              </a:solidFill>
              <a:latin typeface="Times" charset="0"/>
              <a:ea typeface="Times" charset="0"/>
              <a:cs typeface="Times" charset="0"/>
            </a:endParaRPr>
          </a:p>
        </p:txBody>
      </p:sp>
      <p:pic>
        <p:nvPicPr>
          <p:cNvPr id="39" name="Image 38">
            <a:extLst>
              <a:ext uri="{FF2B5EF4-FFF2-40B4-BE49-F238E27FC236}">
                <a16:creationId xmlns:a16="http://schemas.microsoft.com/office/drawing/2014/main" id="{CBB5B046-46A7-1848-93A9-27E93E1EDE3E}"/>
              </a:ext>
            </a:extLst>
          </p:cNvPr>
          <p:cNvPicPr>
            <a:picLocks noChangeAspect="1"/>
          </p:cNvPicPr>
          <p:nvPr/>
        </p:nvPicPr>
        <p:blipFill>
          <a:blip r:embed="rId10"/>
          <a:stretch>
            <a:fillRect/>
          </a:stretch>
        </p:blipFill>
        <p:spPr>
          <a:xfrm>
            <a:off x="4059012" y="1419168"/>
            <a:ext cx="803275" cy="1666875"/>
          </a:xfrm>
          <a:prstGeom prst="rect">
            <a:avLst/>
          </a:prstGeom>
        </p:spPr>
      </p:pic>
      <p:sp>
        <p:nvSpPr>
          <p:cNvPr id="40" name="Espace réservé du numéro de diapositive 39">
            <a:extLst>
              <a:ext uri="{FF2B5EF4-FFF2-40B4-BE49-F238E27FC236}">
                <a16:creationId xmlns:a16="http://schemas.microsoft.com/office/drawing/2014/main" id="{53A7FBF0-9875-8947-B2E9-4F35DE760206}"/>
              </a:ext>
            </a:extLst>
          </p:cNvPr>
          <p:cNvSpPr>
            <a:spLocks noGrp="1"/>
          </p:cNvSpPr>
          <p:nvPr>
            <p:ph type="sldNum" sz="quarter" idx="12"/>
          </p:nvPr>
        </p:nvSpPr>
        <p:spPr/>
        <p:txBody>
          <a:bodyPr/>
          <a:lstStyle/>
          <a:p>
            <a:fld id="{611224AE-60B8-A04C-BAB5-7045A9C2B360}" type="slidenum">
              <a:rPr lang="fr-FR" smtClean="0"/>
              <a:t>17</a:t>
            </a:fld>
            <a:endParaRPr lang="fr-FR"/>
          </a:p>
        </p:txBody>
      </p:sp>
      <p:pic>
        <p:nvPicPr>
          <p:cNvPr id="42" name="Shape 77">
            <a:extLst>
              <a:ext uri="{FF2B5EF4-FFF2-40B4-BE49-F238E27FC236}">
                <a16:creationId xmlns:a16="http://schemas.microsoft.com/office/drawing/2014/main" id="{45DF42A5-3EF5-C946-82FC-7FC65D182CFE}"/>
              </a:ext>
            </a:extLst>
          </p:cNvPr>
          <p:cNvPicPr preferRelativeResize="0"/>
          <p:nvPr/>
        </p:nvPicPr>
        <p:blipFill>
          <a:blip r:embed="rId11">
            <a:alphaModFix/>
          </a:blip>
          <a:stretch>
            <a:fillRect/>
          </a:stretch>
        </p:blipFill>
        <p:spPr>
          <a:xfrm>
            <a:off x="9103261" y="2668075"/>
            <a:ext cx="1246452" cy="1950792"/>
          </a:xfrm>
          <a:prstGeom prst="rect">
            <a:avLst/>
          </a:prstGeom>
          <a:noFill/>
          <a:ln>
            <a:noFill/>
          </a:ln>
        </p:spPr>
      </p:pic>
      <p:sp>
        <p:nvSpPr>
          <p:cNvPr id="45" name="Titre 1">
            <a:extLst>
              <a:ext uri="{FF2B5EF4-FFF2-40B4-BE49-F238E27FC236}">
                <a16:creationId xmlns:a16="http://schemas.microsoft.com/office/drawing/2014/main" id="{67B658AA-7C5B-0341-B75C-FEC60E09665E}"/>
              </a:ext>
            </a:extLst>
          </p:cNvPr>
          <p:cNvSpPr txBox="1">
            <a:spLocks/>
          </p:cNvSpPr>
          <p:nvPr/>
        </p:nvSpPr>
        <p:spPr>
          <a:xfrm>
            <a:off x="483142" y="261826"/>
            <a:ext cx="12505395" cy="7232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err="1"/>
              <a:t>Unsupervised</a:t>
            </a:r>
            <a:r>
              <a:rPr lang="fr-FR" sz="4000"/>
              <a:t> </a:t>
            </a:r>
            <a:r>
              <a:rPr lang="fr-FR" sz="4000" err="1"/>
              <a:t>Loss</a:t>
            </a:r>
            <a:endParaRPr lang="fr-FR" sz="4000"/>
          </a:p>
        </p:txBody>
      </p:sp>
      <p:sp>
        <p:nvSpPr>
          <p:cNvPr id="25" name="Shape 160">
            <a:extLst>
              <a:ext uri="{FF2B5EF4-FFF2-40B4-BE49-F238E27FC236}">
                <a16:creationId xmlns:a16="http://schemas.microsoft.com/office/drawing/2014/main" id="{C30430F2-E4D8-F846-8147-12F84C8A869B}"/>
              </a:ext>
            </a:extLst>
          </p:cNvPr>
          <p:cNvSpPr/>
          <p:nvPr/>
        </p:nvSpPr>
        <p:spPr>
          <a:xfrm>
            <a:off x="4562035" y="1766423"/>
            <a:ext cx="171247" cy="20510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Shape 160">
            <a:extLst>
              <a:ext uri="{FF2B5EF4-FFF2-40B4-BE49-F238E27FC236}">
                <a16:creationId xmlns:a16="http://schemas.microsoft.com/office/drawing/2014/main" id="{772AB9E9-CD5A-CA44-93E9-4464126524C2}"/>
              </a:ext>
            </a:extLst>
          </p:cNvPr>
          <p:cNvSpPr/>
          <p:nvPr/>
        </p:nvSpPr>
        <p:spPr>
          <a:xfrm>
            <a:off x="9496679" y="4455534"/>
            <a:ext cx="171247" cy="20510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Shape 160">
            <a:extLst>
              <a:ext uri="{FF2B5EF4-FFF2-40B4-BE49-F238E27FC236}">
                <a16:creationId xmlns:a16="http://schemas.microsoft.com/office/drawing/2014/main" id="{98315F53-DC5D-BC49-9F6B-04F179EB5C8A}"/>
              </a:ext>
            </a:extLst>
          </p:cNvPr>
          <p:cNvSpPr/>
          <p:nvPr/>
        </p:nvSpPr>
        <p:spPr>
          <a:xfrm>
            <a:off x="1509756" y="4577184"/>
            <a:ext cx="171247" cy="20510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9" name="Connecteur droit avec flèche 28">
            <a:extLst>
              <a:ext uri="{FF2B5EF4-FFF2-40B4-BE49-F238E27FC236}">
                <a16:creationId xmlns:a16="http://schemas.microsoft.com/office/drawing/2014/main" id="{08B75801-5D28-9E48-811A-D45AD8FBA04C}"/>
              </a:ext>
            </a:extLst>
          </p:cNvPr>
          <p:cNvCxnSpPr>
            <a:cxnSpLocks/>
          </p:cNvCxnSpPr>
          <p:nvPr/>
        </p:nvCxnSpPr>
        <p:spPr>
          <a:xfrm flipH="1" flipV="1">
            <a:off x="4806693" y="1887095"/>
            <a:ext cx="4596819" cy="256843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D84E343F-53DB-4243-9F2D-70A3CDF129CF}"/>
              </a:ext>
            </a:extLst>
          </p:cNvPr>
          <p:cNvCxnSpPr>
            <a:cxnSpLocks/>
          </p:cNvCxnSpPr>
          <p:nvPr/>
        </p:nvCxnSpPr>
        <p:spPr>
          <a:xfrm flipH="1">
            <a:off x="1803605" y="4577184"/>
            <a:ext cx="7575174" cy="7745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Shape 157">
            <a:extLst>
              <a:ext uri="{FF2B5EF4-FFF2-40B4-BE49-F238E27FC236}">
                <a16:creationId xmlns:a16="http://schemas.microsoft.com/office/drawing/2014/main" id="{90DFF0F8-360D-034D-904C-D01CBC448012}"/>
              </a:ext>
            </a:extLst>
          </p:cNvPr>
          <p:cNvSpPr txBox="1"/>
          <p:nvPr/>
        </p:nvSpPr>
        <p:spPr>
          <a:xfrm>
            <a:off x="4649408" y="1427806"/>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point </a:t>
            </a:r>
            <a:r>
              <a:rPr lang="en-US" b="1">
                <a:solidFill>
                  <a:schemeClr val="dk1"/>
                </a:solidFill>
                <a:latin typeface="Calibri"/>
                <a:ea typeface="Calibri"/>
                <a:cs typeface="Calibri"/>
                <a:sym typeface="Calibri"/>
              </a:rPr>
              <a:t>p</a:t>
            </a:r>
            <a:endParaRPr sz="1800" b="1">
              <a:solidFill>
                <a:schemeClr val="dk1"/>
              </a:solidFill>
              <a:latin typeface="Calibri"/>
              <a:ea typeface="Calibri"/>
              <a:cs typeface="Calibri"/>
              <a:sym typeface="Calibri"/>
            </a:endParaRPr>
          </a:p>
        </p:txBody>
      </p:sp>
      <p:sp>
        <p:nvSpPr>
          <p:cNvPr id="24" name="ZoneTexte 23">
            <a:extLst>
              <a:ext uri="{FF2B5EF4-FFF2-40B4-BE49-F238E27FC236}">
                <a16:creationId xmlns:a16="http://schemas.microsoft.com/office/drawing/2014/main" id="{A9D5EBCB-B674-C146-B131-8AF629E758EA}"/>
              </a:ext>
            </a:extLst>
          </p:cNvPr>
          <p:cNvSpPr txBox="1"/>
          <p:nvPr/>
        </p:nvSpPr>
        <p:spPr>
          <a:xfrm>
            <a:off x="1535837" y="5215914"/>
            <a:ext cx="3393814" cy="369332"/>
          </a:xfrm>
          <a:prstGeom prst="rect">
            <a:avLst/>
          </a:prstGeom>
          <a:noFill/>
        </p:spPr>
        <p:txBody>
          <a:bodyPr wrap="none" rtlCol="0">
            <a:spAutoFit/>
          </a:bodyPr>
          <a:lstStyle/>
          <a:p>
            <a:r>
              <a:rPr lang="fr-FR" err="1"/>
              <a:t>Chamfer</a:t>
            </a:r>
            <a:r>
              <a:rPr lang="fr-FR"/>
              <a:t> Distance + </a:t>
            </a:r>
            <a:r>
              <a:rPr lang="fr-FR" err="1"/>
              <a:t>Regularization</a:t>
            </a:r>
            <a:endParaRPr/>
          </a:p>
        </p:txBody>
      </p:sp>
      <p:sp>
        <p:nvSpPr>
          <p:cNvPr id="49" name="Shape 155">
            <a:extLst>
              <a:ext uri="{FF2B5EF4-FFF2-40B4-BE49-F238E27FC236}">
                <a16:creationId xmlns:a16="http://schemas.microsoft.com/office/drawing/2014/main" id="{B9EB49D0-9319-2343-9D72-1B6D0778BA6A}"/>
              </a:ext>
            </a:extLst>
          </p:cNvPr>
          <p:cNvSpPr txBox="1"/>
          <p:nvPr/>
        </p:nvSpPr>
        <p:spPr>
          <a:xfrm>
            <a:off x="9484049" y="4550614"/>
            <a:ext cx="1433875" cy="4004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point </a:t>
            </a:r>
            <a:r>
              <a:rPr lang="en-US" sz="1800" b="1">
                <a:solidFill>
                  <a:schemeClr val="dk1"/>
                </a:solidFill>
                <a:latin typeface="Calibri"/>
                <a:ea typeface="Calibri"/>
                <a:cs typeface="Calibri"/>
                <a:sym typeface="Calibri"/>
              </a:rPr>
              <a:t>q</a:t>
            </a:r>
            <a:endParaRPr sz="1800" b="1">
              <a:solidFill>
                <a:schemeClr val="dk1"/>
              </a:solidFill>
              <a:latin typeface="Calibri"/>
              <a:ea typeface="Calibri"/>
              <a:cs typeface="Calibri"/>
              <a:sym typeface="Calibri"/>
            </a:endParaRPr>
          </a:p>
        </p:txBody>
      </p:sp>
      <p:cxnSp>
        <p:nvCxnSpPr>
          <p:cNvPr id="44" name="Connecteur droit avec flèche 43">
            <a:extLst>
              <a:ext uri="{FF2B5EF4-FFF2-40B4-BE49-F238E27FC236}">
                <a16:creationId xmlns:a16="http://schemas.microsoft.com/office/drawing/2014/main" id="{E246C992-AB75-BB48-95A4-871854EE8B8B}"/>
              </a:ext>
            </a:extLst>
          </p:cNvPr>
          <p:cNvCxnSpPr>
            <a:cxnSpLocks/>
          </p:cNvCxnSpPr>
          <p:nvPr/>
        </p:nvCxnSpPr>
        <p:spPr>
          <a:xfrm flipH="1" flipV="1">
            <a:off x="4772490" y="1845671"/>
            <a:ext cx="5030944" cy="124901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4" name="Image 33">
            <a:extLst>
              <a:ext uri="{FF2B5EF4-FFF2-40B4-BE49-F238E27FC236}">
                <a16:creationId xmlns:a16="http://schemas.microsoft.com/office/drawing/2014/main" id="{9D3F7FA5-3D7C-DD4B-838F-3B993A4D751F}"/>
              </a:ext>
            </a:extLst>
          </p:cNvPr>
          <p:cNvPicPr>
            <a:picLocks noChangeAspect="1"/>
          </p:cNvPicPr>
          <p:nvPr/>
        </p:nvPicPr>
        <p:blipFill>
          <a:blip r:embed="rId12"/>
          <a:stretch>
            <a:fillRect/>
          </a:stretch>
        </p:blipFill>
        <p:spPr>
          <a:xfrm>
            <a:off x="1555936" y="5818988"/>
            <a:ext cx="8077200" cy="558800"/>
          </a:xfrm>
          <a:prstGeom prst="rect">
            <a:avLst/>
          </a:prstGeom>
        </p:spPr>
      </p:pic>
      <p:sp>
        <p:nvSpPr>
          <p:cNvPr id="46" name="Rectangle 45">
            <a:extLst>
              <a:ext uri="{FF2B5EF4-FFF2-40B4-BE49-F238E27FC236}">
                <a16:creationId xmlns:a16="http://schemas.microsoft.com/office/drawing/2014/main" id="{594FE5EB-8FBB-9A4C-8434-92ED9EF0FC53}"/>
              </a:ext>
            </a:extLst>
          </p:cNvPr>
          <p:cNvSpPr/>
          <p:nvPr/>
        </p:nvSpPr>
        <p:spPr>
          <a:xfrm>
            <a:off x="4321469" y="5803207"/>
            <a:ext cx="5588650" cy="698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06192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5404 4.07407E-6 C 0.05664 -0.02037 0.05911 -0.03982 0.06133 -0.05857 C 0.06354 -0.07709 0.06575 -0.08936 0.06706 -0.11158 C 0.06849 -0.1338 0.06953 -0.17477 0.06927 -0.19144 C 0.06862 -0.20857 0.06628 -0.21019 0.06406 -0.21274 C 0.06185 -0.21528 0.05573 -0.20741 0.05573 -0.20718 C 0.05221 -0.20487 0.04661 -0.19862 0.0431 -0.19954 C 0.03932 -0.2 0.03437 -0.21181 0.03437 -0.21158 L 0.03437 -0.21181 " pathEditMode="relative" rAng="0" ptsTypes="AAAAAAAAA">
                                      <p:cBhvr>
                                        <p:cTn id="10" dur="2000" fill="hold"/>
                                        <p:tgtEl>
                                          <p:spTgt spid="28"/>
                                        </p:tgtEl>
                                        <p:attrNameLst>
                                          <p:attrName>ppt_x</p:attrName>
                                          <p:attrName>ppt_y</p:attrName>
                                        </p:attrNameLst>
                                      </p:cBhvr>
                                      <p:rCtr x="-221" y="-10671"/>
                                    </p:animMotion>
                                  </p:childTnLst>
                                </p:cTn>
                              </p:par>
                              <p:par>
                                <p:cTn id="11" presetID="0" presetClass="path" presetSubtype="0" accel="50000" decel="50000" fill="hold" grpId="0" nodeType="withEffect">
                                  <p:stCondLst>
                                    <p:cond delay="0"/>
                                  </p:stCondLst>
                                  <p:childTnLst>
                                    <p:animMotion origin="layout" path="M 0.05078 -3.33333E-6 C 0.05391 -0.02037 0.05703 -0.04004 0.05964 -0.05879 C 0.06237 -0.07754 0.06511 -0.08981 0.06667 -0.11227 C 0.06836 -0.13449 0.06966 -0.17569 0.06927 -0.19259 C 0.06862 -0.20972 0.06563 -0.21134 0.06302 -0.21389 C 0.06029 -0.21666 0.05287 -0.20856 0.05287 -0.20833 C 0.04857 -0.20602 0.04167 -0.19977 0.03737 -0.20069 C 0.03281 -0.20115 0.02669 -0.21296 0.02669 -0.21273 L 0.02669 -0.21296 " pathEditMode="relative" rAng="0" ptsTypes="AAAAAAAAA">
                                      <p:cBhvr>
                                        <p:cTn id="12" dur="2000" fill="hold"/>
                                        <p:tgtEl>
                                          <p:spTgt spid="38"/>
                                        </p:tgtEl>
                                        <p:attrNameLst>
                                          <p:attrName>ppt_x</p:attrName>
                                          <p:attrName>ppt_y</p:attrName>
                                        </p:attrNameLst>
                                      </p:cBhvr>
                                      <p:rCtr x="-286" y="-10741"/>
                                    </p:animMotion>
                                  </p:childTnLst>
                                </p:cTn>
                              </p:par>
                              <p:par>
                                <p:cTn id="13" presetID="0" presetClass="path" presetSubtype="0" accel="50000" decel="50000" fill="hold" nodeType="withEffect">
                                  <p:stCondLst>
                                    <p:cond delay="0"/>
                                  </p:stCondLst>
                                  <p:childTnLst>
                                    <p:animMotion origin="layout" path="M 0.05079 3.33333E-6 C 0.05391 -0.02037 0.05704 -0.04005 0.05964 -0.0588 C 0.06237 -0.07755 0.06511 -0.08982 0.06667 -0.11227 C 0.06836 -0.13449 0.06967 -0.1757 0.06927 -0.1926 C 0.06862 -0.20973 0.06563 -0.21135 0.06302 -0.21389 C 0.06029 -0.21667 0.05287 -0.20857 0.05287 -0.20834 C 0.04857 -0.20602 0.04167 -0.19977 0.03737 -0.2007 C 0.03282 -0.20116 0.0267 -0.21297 0.0267 -0.21273 L 0.0267 -0.21297 " pathEditMode="relative" rAng="0" ptsTypes="AAAAAAAAA">
                                      <p:cBhvr>
                                        <p:cTn id="14" dur="2000" fill="hold"/>
                                        <p:tgtEl>
                                          <p:spTgt spid="30"/>
                                        </p:tgtEl>
                                        <p:attrNameLst>
                                          <p:attrName>ppt_x</p:attrName>
                                          <p:attrName>ppt_y</p:attrName>
                                        </p:attrNameLst>
                                      </p:cBhvr>
                                      <p:rCtr x="-286" y="-10741"/>
                                    </p:animMotion>
                                  </p:childTnLst>
                                </p:cTn>
                              </p:par>
                              <p:par>
                                <p:cTn id="15" presetID="0" presetClass="path" presetSubtype="0" accel="50000" decel="50000" fill="hold" grpId="0" nodeType="withEffect">
                                  <p:stCondLst>
                                    <p:cond delay="0"/>
                                  </p:stCondLst>
                                  <p:childTnLst>
                                    <p:animMotion origin="layout" path="M 0.05078 -4.07407E-6 C 0.0539 -0.02037 0.05703 -0.04004 0.05963 -0.05879 C 0.06237 -0.07754 0.0651 -0.08981 0.06667 -0.11226 C 0.06836 -0.13449 0.06966 -0.17569 0.06927 -0.19259 C 0.06862 -0.20972 0.06562 -0.21134 0.06302 -0.21388 C 0.06029 -0.21666 0.05286 -0.20856 0.05286 -0.20833 C 0.04857 -0.20601 0.04167 -0.19976 0.03737 -0.20069 C 0.03281 -0.20115 0.02669 -0.21296 0.02669 -0.21273 L 0.02669 -0.21296 " pathEditMode="relative" rAng="0" ptsTypes="AAAAAAAAA">
                                      <p:cBhvr>
                                        <p:cTn id="16" dur="2000" fill="hold"/>
                                        <p:tgtEl>
                                          <p:spTgt spid="49"/>
                                        </p:tgtEl>
                                        <p:attrNameLst>
                                          <p:attrName>ppt_x</p:attrName>
                                          <p:attrName>ppt_y</p:attrName>
                                        </p:attrNameLst>
                                      </p:cBhvr>
                                      <p:rCtr x="-286" y="-10741"/>
                                    </p:animMotion>
                                  </p:childTnLst>
                                </p:cTn>
                              </p:par>
                              <p:par>
                                <p:cTn id="17" presetID="0" presetClass="path" presetSubtype="0" accel="50000" decel="50000" fill="hold" grpId="0" nodeType="withEffect">
                                  <p:stCondLst>
                                    <p:cond delay="0"/>
                                  </p:stCondLst>
                                  <p:childTnLst>
                                    <p:animMotion origin="layout" path="M 0.05078 -3.33333E-6 C 0.0539 -0.02037 0.05703 -0.04004 0.05963 -0.05879 C 0.06237 -0.07754 0.0651 -0.08981 0.06666 -0.11227 C 0.06836 -0.13449 0.06966 -0.17569 0.06927 -0.19259 C 0.06862 -0.20972 0.06562 -0.21134 0.06302 -0.21389 C 0.06028 -0.21666 0.05286 -0.20856 0.05286 -0.20833 C 0.04857 -0.20602 0.04166 -0.19977 0.03737 -0.20069 C 0.03281 -0.20115 0.02669 -0.21296 0.02669 -0.21273 L 0.02669 -0.21296 " pathEditMode="relative" rAng="0" ptsTypes="AAAAAAAAA">
                                      <p:cBhvr>
                                        <p:cTn id="18" dur="2000" fill="hold"/>
                                        <p:tgtEl>
                                          <p:spTgt spid="26"/>
                                        </p:tgtEl>
                                        <p:attrNameLst>
                                          <p:attrName>ppt_x</p:attrName>
                                          <p:attrName>ppt_y</p:attrName>
                                        </p:attrNameLst>
                                      </p:cBhvr>
                                      <p:rCtr x="-286" y="-10741"/>
                                    </p:animMotion>
                                  </p:childTnLst>
                                </p:cTn>
                              </p:par>
                              <p:par>
                                <p:cTn id="19" presetID="1" presetClass="exit" presetSubtype="0" fill="hold" nodeType="withEffect">
                                  <p:stCondLst>
                                    <p:cond delay="0"/>
                                  </p:stCondLst>
                                  <p:childTnLst>
                                    <p:set>
                                      <p:cBhvr>
                                        <p:cTn id="20" dur="1" fill="hold">
                                          <p:stCondLst>
                                            <p:cond delay="0"/>
                                          </p:stCondLst>
                                        </p:cTn>
                                        <p:tgtEl>
                                          <p:spTgt spid="2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animBg="1"/>
      <p:bldP spid="28" grpId="0" animBg="1"/>
      <p:bldP spid="49" grpId="0"/>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D0139732-5B8E-9D4C-B872-85E89D0CD831}"/>
              </a:ext>
            </a:extLst>
          </p:cNvPr>
          <p:cNvPicPr>
            <a:picLocks noChangeAspect="1"/>
          </p:cNvPicPr>
          <p:nvPr/>
        </p:nvPicPr>
        <p:blipFill>
          <a:blip r:embed="rId3"/>
          <a:stretch>
            <a:fillRect/>
          </a:stretch>
        </p:blipFill>
        <p:spPr>
          <a:xfrm>
            <a:off x="3739004" y="232721"/>
            <a:ext cx="6566424" cy="468692"/>
          </a:xfrm>
          <a:prstGeom prst="rect">
            <a:avLst/>
          </a:prstGeom>
        </p:spPr>
      </p:pic>
      <p:sp>
        <p:nvSpPr>
          <p:cNvPr id="28" name="ZoneTexte 27">
            <a:extLst>
              <a:ext uri="{FF2B5EF4-FFF2-40B4-BE49-F238E27FC236}">
                <a16:creationId xmlns:a16="http://schemas.microsoft.com/office/drawing/2014/main" id="{39E22A9A-88F0-714C-9F91-053939492378}"/>
              </a:ext>
            </a:extLst>
          </p:cNvPr>
          <p:cNvSpPr txBox="1">
            <a:spLocks noChangeAspect="1"/>
          </p:cNvSpPr>
          <p:nvPr/>
        </p:nvSpPr>
        <p:spPr>
          <a:xfrm>
            <a:off x="971382" y="163357"/>
            <a:ext cx="2597506" cy="461665"/>
          </a:xfrm>
          <a:prstGeom prst="rect">
            <a:avLst/>
          </a:prstGeom>
          <a:noFill/>
        </p:spPr>
        <p:txBody>
          <a:bodyPr wrap="none" rtlCol="0">
            <a:spAutoFit/>
          </a:bodyPr>
          <a:lstStyle/>
          <a:p>
            <a:r>
              <a:rPr lang="en-US" sz="2400" u="sng"/>
              <a:t>Unsupervised case:</a:t>
            </a:r>
          </a:p>
        </p:txBody>
      </p:sp>
      <p:pic>
        <p:nvPicPr>
          <p:cNvPr id="29" name="Image 28">
            <a:extLst>
              <a:ext uri="{FF2B5EF4-FFF2-40B4-BE49-F238E27FC236}">
                <a16:creationId xmlns:a16="http://schemas.microsoft.com/office/drawing/2014/main" id="{72406836-01F8-394F-A32B-25D8735F985E}"/>
              </a:ext>
            </a:extLst>
          </p:cNvPr>
          <p:cNvPicPr>
            <a:picLocks noChangeAspect="1"/>
          </p:cNvPicPr>
          <p:nvPr/>
        </p:nvPicPr>
        <p:blipFill>
          <a:blip r:embed="rId4"/>
          <a:stretch>
            <a:fillRect/>
          </a:stretch>
        </p:blipFill>
        <p:spPr>
          <a:xfrm>
            <a:off x="1522534" y="4907868"/>
            <a:ext cx="733044" cy="362173"/>
          </a:xfrm>
          <a:prstGeom prst="rect">
            <a:avLst/>
          </a:prstGeom>
        </p:spPr>
      </p:pic>
      <p:pic>
        <p:nvPicPr>
          <p:cNvPr id="30" name="Image 29">
            <a:extLst>
              <a:ext uri="{FF2B5EF4-FFF2-40B4-BE49-F238E27FC236}">
                <a16:creationId xmlns:a16="http://schemas.microsoft.com/office/drawing/2014/main" id="{9C9A69F5-DE78-2349-867A-17A22EDAA658}"/>
              </a:ext>
            </a:extLst>
          </p:cNvPr>
          <p:cNvPicPr>
            <a:picLocks noChangeAspect="1"/>
          </p:cNvPicPr>
          <p:nvPr/>
        </p:nvPicPr>
        <p:blipFill>
          <a:blip r:embed="rId5"/>
          <a:stretch>
            <a:fillRect/>
          </a:stretch>
        </p:blipFill>
        <p:spPr>
          <a:xfrm>
            <a:off x="1540230" y="2837305"/>
            <a:ext cx="939537" cy="362173"/>
          </a:xfrm>
          <a:prstGeom prst="rect">
            <a:avLst/>
          </a:prstGeom>
        </p:spPr>
      </p:pic>
      <p:pic>
        <p:nvPicPr>
          <p:cNvPr id="31" name="Image 30">
            <a:extLst>
              <a:ext uri="{FF2B5EF4-FFF2-40B4-BE49-F238E27FC236}">
                <a16:creationId xmlns:a16="http://schemas.microsoft.com/office/drawing/2014/main" id="{8F2CB0C4-A5E0-D34E-8A30-6E7E6B312F81}"/>
              </a:ext>
            </a:extLst>
          </p:cNvPr>
          <p:cNvPicPr>
            <a:picLocks noChangeAspect="1"/>
          </p:cNvPicPr>
          <p:nvPr/>
        </p:nvPicPr>
        <p:blipFill>
          <a:blip r:embed="rId6"/>
          <a:stretch>
            <a:fillRect/>
          </a:stretch>
        </p:blipFill>
        <p:spPr>
          <a:xfrm>
            <a:off x="1505883" y="1052454"/>
            <a:ext cx="671098" cy="372821"/>
          </a:xfrm>
          <a:prstGeom prst="rect">
            <a:avLst/>
          </a:prstGeom>
        </p:spPr>
      </p:pic>
      <p:sp>
        <p:nvSpPr>
          <p:cNvPr id="32" name="ZoneTexte 31">
            <a:extLst>
              <a:ext uri="{FF2B5EF4-FFF2-40B4-BE49-F238E27FC236}">
                <a16:creationId xmlns:a16="http://schemas.microsoft.com/office/drawing/2014/main" id="{A7E1A737-E4C6-E74D-98EF-DE039F5D4F0F}"/>
              </a:ext>
            </a:extLst>
          </p:cNvPr>
          <p:cNvSpPr txBox="1">
            <a:spLocks noChangeAspect="1"/>
          </p:cNvSpPr>
          <p:nvPr/>
        </p:nvSpPr>
        <p:spPr>
          <a:xfrm>
            <a:off x="2112522" y="1040672"/>
            <a:ext cx="9622279" cy="707886"/>
          </a:xfrm>
          <a:prstGeom prst="rect">
            <a:avLst/>
          </a:prstGeom>
          <a:noFill/>
        </p:spPr>
        <p:txBody>
          <a:bodyPr wrap="square" rtlCol="0">
            <a:spAutoFit/>
          </a:bodyPr>
          <a:lstStyle/>
          <a:p>
            <a:r>
              <a:rPr lang="en-US" sz="2000" b="1"/>
              <a:t>: Chamfer distance </a:t>
            </a:r>
            <a:r>
              <a:rPr lang="en-US" sz="2000"/>
              <a:t>(nearest neighbors based reconstruction loss) between deformed template and target shape. </a:t>
            </a:r>
          </a:p>
        </p:txBody>
      </p:sp>
      <p:sp>
        <p:nvSpPr>
          <p:cNvPr id="33" name="ZoneTexte 32">
            <a:extLst>
              <a:ext uri="{FF2B5EF4-FFF2-40B4-BE49-F238E27FC236}">
                <a16:creationId xmlns:a16="http://schemas.microsoft.com/office/drawing/2014/main" id="{58B14A23-0D4A-9E42-84B0-7A7A13B85732}"/>
              </a:ext>
            </a:extLst>
          </p:cNvPr>
          <p:cNvSpPr txBox="1">
            <a:spLocks noChangeAspect="1"/>
          </p:cNvSpPr>
          <p:nvPr/>
        </p:nvSpPr>
        <p:spPr>
          <a:xfrm>
            <a:off x="2312841" y="2931929"/>
            <a:ext cx="9725182" cy="707886"/>
          </a:xfrm>
          <a:prstGeom prst="rect">
            <a:avLst/>
          </a:prstGeom>
          <a:noFill/>
        </p:spPr>
        <p:txBody>
          <a:bodyPr wrap="square" rtlCol="0">
            <a:spAutoFit/>
          </a:bodyPr>
          <a:lstStyle/>
          <a:p>
            <a:r>
              <a:rPr lang="en-US" sz="2000" b="1"/>
              <a:t>: Edge ratio loss </a:t>
            </a:r>
            <a:r>
              <a:rPr lang="en-US" sz="2000"/>
              <a:t>(regularization). Preserve local neighbourhood of the template by encouraging each edge in the deformed template to keep the same length. </a:t>
            </a:r>
          </a:p>
        </p:txBody>
      </p:sp>
      <p:sp>
        <p:nvSpPr>
          <p:cNvPr id="34" name="ZoneTexte 33">
            <a:extLst>
              <a:ext uri="{FF2B5EF4-FFF2-40B4-BE49-F238E27FC236}">
                <a16:creationId xmlns:a16="http://schemas.microsoft.com/office/drawing/2014/main" id="{5BEB0FAA-DF41-7341-9DB7-B7A18D8E59D8}"/>
              </a:ext>
            </a:extLst>
          </p:cNvPr>
          <p:cNvSpPr txBox="1">
            <a:spLocks noChangeAspect="1"/>
          </p:cNvSpPr>
          <p:nvPr/>
        </p:nvSpPr>
        <p:spPr>
          <a:xfrm>
            <a:off x="2274044" y="4901531"/>
            <a:ext cx="9622278" cy="707886"/>
          </a:xfrm>
          <a:prstGeom prst="rect">
            <a:avLst/>
          </a:prstGeom>
          <a:noFill/>
        </p:spPr>
        <p:txBody>
          <a:bodyPr wrap="square" rtlCol="0">
            <a:spAutoFit/>
          </a:bodyPr>
          <a:lstStyle/>
          <a:p>
            <a:r>
              <a:rPr lang="en-US" sz="2000" b="1"/>
              <a:t>: Laplacian loss </a:t>
            </a:r>
            <a:r>
              <a:rPr lang="en-US" sz="2000"/>
              <a:t>(regularization). Preserve local neighbourhood of the template by encouraging the laplacian of the deformed template to remain constant.</a:t>
            </a:r>
          </a:p>
        </p:txBody>
      </p:sp>
      <p:pic>
        <p:nvPicPr>
          <p:cNvPr id="41" name="Shape 65">
            <a:extLst>
              <a:ext uri="{FF2B5EF4-FFF2-40B4-BE49-F238E27FC236}">
                <a16:creationId xmlns:a16="http://schemas.microsoft.com/office/drawing/2014/main" id="{22EF96CB-1D04-A14B-890D-BBEB438B140B}"/>
              </a:ext>
            </a:extLst>
          </p:cNvPr>
          <p:cNvPicPr preferRelativeResize="0">
            <a:picLocks noChangeAspect="1"/>
          </p:cNvPicPr>
          <p:nvPr/>
        </p:nvPicPr>
        <p:blipFill>
          <a:blip r:embed="rId7">
            <a:alphaModFix/>
          </a:blip>
          <a:stretch>
            <a:fillRect/>
          </a:stretch>
        </p:blipFill>
        <p:spPr>
          <a:xfrm rot="5400000">
            <a:off x="740655" y="2850555"/>
            <a:ext cx="406597" cy="569346"/>
          </a:xfrm>
          <a:prstGeom prst="rect">
            <a:avLst/>
          </a:prstGeom>
          <a:noFill/>
          <a:ln>
            <a:noFill/>
          </a:ln>
        </p:spPr>
      </p:pic>
      <p:pic>
        <p:nvPicPr>
          <p:cNvPr id="42" name="Shape 65">
            <a:extLst>
              <a:ext uri="{FF2B5EF4-FFF2-40B4-BE49-F238E27FC236}">
                <a16:creationId xmlns:a16="http://schemas.microsoft.com/office/drawing/2014/main" id="{7393E415-BC1D-4641-BD2B-EE8CFE590039}"/>
              </a:ext>
            </a:extLst>
          </p:cNvPr>
          <p:cNvPicPr preferRelativeResize="0">
            <a:picLocks noChangeAspect="1"/>
          </p:cNvPicPr>
          <p:nvPr/>
        </p:nvPicPr>
        <p:blipFill>
          <a:blip r:embed="rId7">
            <a:alphaModFix/>
          </a:blip>
          <a:stretch>
            <a:fillRect/>
          </a:stretch>
        </p:blipFill>
        <p:spPr>
          <a:xfrm rot="5400000">
            <a:off x="768083" y="971080"/>
            <a:ext cx="406597" cy="569346"/>
          </a:xfrm>
          <a:prstGeom prst="rect">
            <a:avLst/>
          </a:prstGeom>
          <a:noFill/>
          <a:ln>
            <a:noFill/>
          </a:ln>
        </p:spPr>
      </p:pic>
      <p:sp>
        <p:nvSpPr>
          <p:cNvPr id="47" name="Espace réservé du numéro de diapositive 46">
            <a:extLst>
              <a:ext uri="{FF2B5EF4-FFF2-40B4-BE49-F238E27FC236}">
                <a16:creationId xmlns:a16="http://schemas.microsoft.com/office/drawing/2014/main" id="{A84F1C2F-C3D8-294B-867C-03718E867DBA}"/>
              </a:ext>
            </a:extLst>
          </p:cNvPr>
          <p:cNvSpPr>
            <a:spLocks noGrp="1"/>
          </p:cNvSpPr>
          <p:nvPr>
            <p:ph type="sldNum" sz="quarter" idx="12"/>
          </p:nvPr>
        </p:nvSpPr>
        <p:spPr>
          <a:xfrm>
            <a:off x="3913909" y="5533398"/>
            <a:ext cx="2743200" cy="365125"/>
          </a:xfrm>
        </p:spPr>
        <p:txBody>
          <a:bodyPr/>
          <a:lstStyle/>
          <a:p>
            <a:fld id="{611224AE-60B8-A04C-BAB5-7045A9C2B360}" type="slidenum">
              <a:rPr lang="en-US" smtClean="0"/>
              <a:t>18</a:t>
            </a:fld>
            <a:endParaRPr lang="en-US"/>
          </a:p>
        </p:txBody>
      </p:sp>
      <p:pic>
        <p:nvPicPr>
          <p:cNvPr id="25" name="Shape 65">
            <a:extLst>
              <a:ext uri="{FF2B5EF4-FFF2-40B4-BE49-F238E27FC236}">
                <a16:creationId xmlns:a16="http://schemas.microsoft.com/office/drawing/2014/main" id="{F9AC04CE-3B27-D449-B899-ABFA70E21369}"/>
              </a:ext>
            </a:extLst>
          </p:cNvPr>
          <p:cNvPicPr preferRelativeResize="0">
            <a:picLocks noChangeAspect="1"/>
          </p:cNvPicPr>
          <p:nvPr/>
        </p:nvPicPr>
        <p:blipFill>
          <a:blip r:embed="rId7">
            <a:alphaModFix/>
          </a:blip>
          <a:stretch>
            <a:fillRect/>
          </a:stretch>
        </p:blipFill>
        <p:spPr>
          <a:xfrm rot="5400000">
            <a:off x="740656" y="4820157"/>
            <a:ext cx="406597" cy="569346"/>
          </a:xfrm>
          <a:prstGeom prst="rect">
            <a:avLst/>
          </a:prstGeom>
          <a:noFill/>
          <a:ln>
            <a:noFill/>
          </a:ln>
        </p:spPr>
      </p:pic>
      <p:pic>
        <p:nvPicPr>
          <p:cNvPr id="3" name="Image 2">
            <a:extLst>
              <a:ext uri="{FF2B5EF4-FFF2-40B4-BE49-F238E27FC236}">
                <a16:creationId xmlns:a16="http://schemas.microsoft.com/office/drawing/2014/main" id="{A2832692-CD73-6746-978B-621EC29A9054}"/>
              </a:ext>
            </a:extLst>
          </p:cNvPr>
          <p:cNvPicPr>
            <a:picLocks noChangeAspect="1"/>
          </p:cNvPicPr>
          <p:nvPr/>
        </p:nvPicPr>
        <p:blipFill>
          <a:blip r:embed="rId8"/>
          <a:stretch>
            <a:fillRect/>
          </a:stretch>
        </p:blipFill>
        <p:spPr>
          <a:xfrm>
            <a:off x="2673732" y="3734439"/>
            <a:ext cx="4862195" cy="850265"/>
          </a:xfrm>
          <a:prstGeom prst="rect">
            <a:avLst/>
          </a:prstGeom>
        </p:spPr>
      </p:pic>
      <p:pic>
        <p:nvPicPr>
          <p:cNvPr id="35" name="Image 34">
            <a:extLst>
              <a:ext uri="{FF2B5EF4-FFF2-40B4-BE49-F238E27FC236}">
                <a16:creationId xmlns:a16="http://schemas.microsoft.com/office/drawing/2014/main" id="{8CF253E1-C695-3A4A-BF71-00AB29AE9F07}"/>
              </a:ext>
            </a:extLst>
          </p:cNvPr>
          <p:cNvPicPr>
            <a:picLocks noChangeAspect="1"/>
          </p:cNvPicPr>
          <p:nvPr/>
        </p:nvPicPr>
        <p:blipFill>
          <a:blip r:embed="rId9"/>
          <a:stretch>
            <a:fillRect/>
          </a:stretch>
        </p:blipFill>
        <p:spPr>
          <a:xfrm>
            <a:off x="2847299" y="1832738"/>
            <a:ext cx="6477000" cy="662940"/>
          </a:xfrm>
          <a:prstGeom prst="rect">
            <a:avLst/>
          </a:prstGeom>
        </p:spPr>
      </p:pic>
    </p:spTree>
    <p:extLst>
      <p:ext uri="{BB962C8B-B14F-4D97-AF65-F5344CB8AC3E}">
        <p14:creationId xmlns:p14="http://schemas.microsoft.com/office/powerpoint/2010/main" val="54541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a:extLst>
              <a:ext uri="{FF2B5EF4-FFF2-40B4-BE49-F238E27FC236}">
                <a16:creationId xmlns:a16="http://schemas.microsoft.com/office/drawing/2014/main" id="{591ED439-1607-904E-8B5D-BB04BF3D134F}"/>
              </a:ext>
            </a:extLst>
          </p:cNvPr>
          <p:cNvPicPr>
            <a:picLocks noChangeAspect="1"/>
          </p:cNvPicPr>
          <p:nvPr/>
        </p:nvPicPr>
        <p:blipFill>
          <a:blip r:embed="rId3"/>
          <a:stretch>
            <a:fillRect/>
          </a:stretch>
        </p:blipFill>
        <p:spPr>
          <a:xfrm>
            <a:off x="-80550" y="1741673"/>
            <a:ext cx="3129280" cy="4222750"/>
          </a:xfrm>
          <a:prstGeom prst="rect">
            <a:avLst/>
          </a:prstGeom>
        </p:spPr>
      </p:pic>
      <p:sp>
        <p:nvSpPr>
          <p:cNvPr id="2" name="Espace réservé du numéro de diapositive 1">
            <a:extLst>
              <a:ext uri="{FF2B5EF4-FFF2-40B4-BE49-F238E27FC236}">
                <a16:creationId xmlns:a16="http://schemas.microsoft.com/office/drawing/2014/main" id="{8AE37661-C212-8543-B94F-2C5641D3F2C8}"/>
              </a:ext>
            </a:extLst>
          </p:cNvPr>
          <p:cNvSpPr>
            <a:spLocks noGrp="1"/>
          </p:cNvSpPr>
          <p:nvPr>
            <p:ph type="sldNum" sz="quarter" idx="12"/>
          </p:nvPr>
        </p:nvSpPr>
        <p:spPr/>
        <p:txBody>
          <a:bodyPr/>
          <a:lstStyle/>
          <a:p>
            <a:fld id="{611224AE-60B8-A04C-BAB5-7045A9C2B360}" type="slidenum">
              <a:rPr lang="fr-FR" smtClean="0"/>
              <a:t>19</a:t>
            </a:fld>
            <a:endParaRPr lang="fr-FR"/>
          </a:p>
        </p:txBody>
      </p:sp>
      <p:sp>
        <p:nvSpPr>
          <p:cNvPr id="3" name="ZoneTexte 2">
            <a:extLst>
              <a:ext uri="{FF2B5EF4-FFF2-40B4-BE49-F238E27FC236}">
                <a16:creationId xmlns:a16="http://schemas.microsoft.com/office/drawing/2014/main" id="{DD038E3D-347A-DF45-9B68-EA3B8E553289}"/>
              </a:ext>
            </a:extLst>
          </p:cNvPr>
          <p:cNvSpPr txBox="1"/>
          <p:nvPr/>
        </p:nvSpPr>
        <p:spPr>
          <a:xfrm>
            <a:off x="1224951" y="258793"/>
            <a:ext cx="3549113" cy="584775"/>
          </a:xfrm>
          <a:prstGeom prst="rect">
            <a:avLst/>
          </a:prstGeom>
          <a:noFill/>
        </p:spPr>
        <p:txBody>
          <a:bodyPr wrap="none" rtlCol="0">
            <a:spAutoFit/>
          </a:bodyPr>
          <a:lstStyle/>
          <a:p>
            <a:r>
              <a:rPr lang="fr-FR" sz="3200" err="1"/>
              <a:t>Results</a:t>
            </a:r>
            <a:r>
              <a:rPr lang="fr-FR" sz="3200"/>
              <a:t> (</a:t>
            </a:r>
            <a:r>
              <a:rPr lang="fr-FR" sz="3200" err="1"/>
              <a:t>Supervised</a:t>
            </a:r>
            <a:r>
              <a:rPr lang="fr-FR" sz="3200"/>
              <a:t>)</a:t>
            </a:r>
            <a:endParaRPr sz="3200"/>
          </a:p>
        </p:txBody>
      </p:sp>
      <p:sp>
        <p:nvSpPr>
          <p:cNvPr id="8" name="Shape 113">
            <a:extLst>
              <a:ext uri="{FF2B5EF4-FFF2-40B4-BE49-F238E27FC236}">
                <a16:creationId xmlns:a16="http://schemas.microsoft.com/office/drawing/2014/main" id="{B17C80FC-884E-2A4B-87DF-193A37F8DBE6}"/>
              </a:ext>
            </a:extLst>
          </p:cNvPr>
          <p:cNvSpPr txBox="1"/>
          <p:nvPr/>
        </p:nvSpPr>
        <p:spPr>
          <a:xfrm>
            <a:off x="5146538" y="2806032"/>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Parameters</a:t>
            </a:r>
            <a:endParaRPr sz="2000">
              <a:latin typeface="Times" charset="0"/>
              <a:ea typeface="Times" charset="0"/>
              <a:cs typeface="Times" charset="0"/>
            </a:endParaRPr>
          </a:p>
        </p:txBody>
      </p:sp>
      <p:sp>
        <p:nvSpPr>
          <p:cNvPr id="11" name="Shape 97">
            <a:extLst>
              <a:ext uri="{FF2B5EF4-FFF2-40B4-BE49-F238E27FC236}">
                <a16:creationId xmlns:a16="http://schemas.microsoft.com/office/drawing/2014/main" id="{AF75CA93-1543-DA43-828A-08F20E5CBB10}"/>
              </a:ext>
            </a:extLst>
          </p:cNvPr>
          <p:cNvSpPr/>
          <p:nvPr/>
        </p:nvSpPr>
        <p:spPr>
          <a:xfrm rot="5400000">
            <a:off x="2778059" y="2760722"/>
            <a:ext cx="1350114"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2" name="Shape 99">
            <a:extLst>
              <a:ext uri="{FF2B5EF4-FFF2-40B4-BE49-F238E27FC236}">
                <a16:creationId xmlns:a16="http://schemas.microsoft.com/office/drawing/2014/main" id="{E3BF3A56-B2D0-8147-9CFD-6E08E9B7A27A}"/>
              </a:ext>
            </a:extLst>
          </p:cNvPr>
          <p:cNvSpPr/>
          <p:nvPr/>
        </p:nvSpPr>
        <p:spPr>
          <a:xfrm>
            <a:off x="4517757" y="3178298"/>
            <a:ext cx="147509" cy="612571"/>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3" name="Shape 101">
            <a:extLst>
              <a:ext uri="{FF2B5EF4-FFF2-40B4-BE49-F238E27FC236}">
                <a16:creationId xmlns:a16="http://schemas.microsoft.com/office/drawing/2014/main" id="{9EC5D779-8561-3D47-AD06-F4E860E32109}"/>
              </a:ext>
            </a:extLst>
          </p:cNvPr>
          <p:cNvSpPr/>
          <p:nvPr/>
        </p:nvSpPr>
        <p:spPr>
          <a:xfrm rot="16200000">
            <a:off x="7508152" y="2189232"/>
            <a:ext cx="1350114"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4" name="Shape 103">
            <a:extLst>
              <a:ext uri="{FF2B5EF4-FFF2-40B4-BE49-F238E27FC236}">
                <a16:creationId xmlns:a16="http://schemas.microsoft.com/office/drawing/2014/main" id="{8C8D62D2-DD2C-3643-8775-06E84DCAA149}"/>
              </a:ext>
            </a:extLst>
          </p:cNvPr>
          <p:cNvSpPr/>
          <p:nvPr/>
        </p:nvSpPr>
        <p:spPr>
          <a:xfrm>
            <a:off x="6609613" y="2358974"/>
            <a:ext cx="458916" cy="1102736"/>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cxnSp>
        <p:nvCxnSpPr>
          <p:cNvPr id="15" name="Shape 105">
            <a:extLst>
              <a:ext uri="{FF2B5EF4-FFF2-40B4-BE49-F238E27FC236}">
                <a16:creationId xmlns:a16="http://schemas.microsoft.com/office/drawing/2014/main" id="{564E8BED-D3D9-4D46-8CCC-394A30342328}"/>
              </a:ext>
            </a:extLst>
          </p:cNvPr>
          <p:cNvCxnSpPr/>
          <p:nvPr/>
        </p:nvCxnSpPr>
        <p:spPr>
          <a:xfrm rot="10800000">
            <a:off x="7063321" y="2873869"/>
            <a:ext cx="431258" cy="0"/>
          </a:xfrm>
          <a:prstGeom prst="straightConnector1">
            <a:avLst/>
          </a:prstGeom>
          <a:noFill/>
          <a:ln w="9525" cap="flat" cmpd="sng">
            <a:solidFill>
              <a:schemeClr val="dk2"/>
            </a:solidFill>
            <a:prstDash val="solid"/>
            <a:round/>
            <a:headEnd type="none" w="med" len="med"/>
            <a:tailEnd type="none" w="med" len="med"/>
          </a:ln>
        </p:spPr>
      </p:cxnSp>
      <p:sp>
        <p:nvSpPr>
          <p:cNvPr id="16" name="Shape 113">
            <a:extLst>
              <a:ext uri="{FF2B5EF4-FFF2-40B4-BE49-F238E27FC236}">
                <a16:creationId xmlns:a16="http://schemas.microsoft.com/office/drawing/2014/main" id="{FF9680E6-CDEC-E94E-B5A9-694E73FB6ACD}"/>
              </a:ext>
            </a:extLst>
          </p:cNvPr>
          <p:cNvSpPr txBox="1"/>
          <p:nvPr/>
        </p:nvSpPr>
        <p:spPr>
          <a:xfrm>
            <a:off x="1181117" y="1033176"/>
            <a:ext cx="1482696"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pic>
        <p:nvPicPr>
          <p:cNvPr id="17" name="Picture 2">
            <a:extLst>
              <a:ext uri="{FF2B5EF4-FFF2-40B4-BE49-F238E27FC236}">
                <a16:creationId xmlns:a16="http://schemas.microsoft.com/office/drawing/2014/main" id="{D8C67151-1E82-CE48-9F48-0FC2A96D53DB}"/>
              </a:ext>
            </a:extLst>
          </p:cNvPr>
          <p:cNvPicPr>
            <a:picLocks noChangeAspect="1"/>
          </p:cNvPicPr>
          <p:nvPr/>
        </p:nvPicPr>
        <p:blipFill>
          <a:blip r:embed="rId4"/>
          <a:stretch>
            <a:fillRect/>
          </a:stretch>
        </p:blipFill>
        <p:spPr>
          <a:xfrm>
            <a:off x="1456976" y="1364328"/>
            <a:ext cx="252564" cy="307469"/>
          </a:xfrm>
          <a:prstGeom prst="rect">
            <a:avLst/>
          </a:prstGeom>
        </p:spPr>
      </p:pic>
      <p:sp>
        <p:nvSpPr>
          <p:cNvPr id="18" name="Shape 113">
            <a:extLst>
              <a:ext uri="{FF2B5EF4-FFF2-40B4-BE49-F238E27FC236}">
                <a16:creationId xmlns:a16="http://schemas.microsoft.com/office/drawing/2014/main" id="{A012A907-4CD0-5A4E-8543-642CADA383CC}"/>
              </a:ext>
            </a:extLst>
          </p:cNvPr>
          <p:cNvSpPr txBox="1"/>
          <p:nvPr/>
        </p:nvSpPr>
        <p:spPr>
          <a:xfrm>
            <a:off x="9293824" y="843568"/>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Reconstructed Shape</a:t>
            </a:r>
            <a:endParaRPr sz="2000">
              <a:latin typeface="Times" charset="0"/>
              <a:ea typeface="Times" charset="0"/>
              <a:cs typeface="Times" charset="0"/>
            </a:endParaRPr>
          </a:p>
        </p:txBody>
      </p:sp>
      <p:pic>
        <p:nvPicPr>
          <p:cNvPr id="19" name="Picture 4">
            <a:extLst>
              <a:ext uri="{FF2B5EF4-FFF2-40B4-BE49-F238E27FC236}">
                <a16:creationId xmlns:a16="http://schemas.microsoft.com/office/drawing/2014/main" id="{07F712C3-4630-CD48-B87D-3D9255D041AE}"/>
              </a:ext>
            </a:extLst>
          </p:cNvPr>
          <p:cNvPicPr>
            <a:picLocks noChangeAspect="1"/>
          </p:cNvPicPr>
          <p:nvPr/>
        </p:nvPicPr>
        <p:blipFill>
          <a:blip r:embed="rId5"/>
          <a:stretch>
            <a:fillRect/>
          </a:stretch>
        </p:blipFill>
        <p:spPr>
          <a:xfrm>
            <a:off x="5445675" y="2220578"/>
            <a:ext cx="303368" cy="314203"/>
          </a:xfrm>
          <a:prstGeom prst="rect">
            <a:avLst/>
          </a:prstGeom>
        </p:spPr>
      </p:pic>
      <p:sp>
        <p:nvSpPr>
          <p:cNvPr id="20" name="Shape 113">
            <a:extLst>
              <a:ext uri="{FF2B5EF4-FFF2-40B4-BE49-F238E27FC236}">
                <a16:creationId xmlns:a16="http://schemas.microsoft.com/office/drawing/2014/main" id="{36541A07-DFAE-2540-8E5D-893A9ABE08BC}"/>
              </a:ext>
            </a:extLst>
          </p:cNvPr>
          <p:cNvSpPr txBox="1"/>
          <p:nvPr/>
        </p:nvSpPr>
        <p:spPr>
          <a:xfrm>
            <a:off x="5245789" y="1866878"/>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Template</a:t>
            </a:r>
            <a:endParaRPr sz="2000">
              <a:latin typeface="Times" charset="0"/>
              <a:ea typeface="Times" charset="0"/>
              <a:cs typeface="Times" charset="0"/>
            </a:endParaRPr>
          </a:p>
        </p:txBody>
      </p:sp>
      <p:pic>
        <p:nvPicPr>
          <p:cNvPr id="21" name="Image 20">
            <a:extLst>
              <a:ext uri="{FF2B5EF4-FFF2-40B4-BE49-F238E27FC236}">
                <a16:creationId xmlns:a16="http://schemas.microsoft.com/office/drawing/2014/main" id="{67E6B33A-8788-EB4F-AD5B-EC81BCECD1B8}"/>
              </a:ext>
            </a:extLst>
          </p:cNvPr>
          <p:cNvPicPr>
            <a:picLocks noChangeAspect="1"/>
          </p:cNvPicPr>
          <p:nvPr/>
        </p:nvPicPr>
        <p:blipFill>
          <a:blip r:embed="rId6"/>
          <a:stretch>
            <a:fillRect/>
          </a:stretch>
        </p:blipFill>
        <p:spPr>
          <a:xfrm>
            <a:off x="8210945" y="2697125"/>
            <a:ext cx="390283" cy="361374"/>
          </a:xfrm>
          <a:prstGeom prst="rect">
            <a:avLst/>
          </a:prstGeom>
        </p:spPr>
      </p:pic>
      <p:pic>
        <p:nvPicPr>
          <p:cNvPr id="22" name="Image 21">
            <a:extLst>
              <a:ext uri="{FF2B5EF4-FFF2-40B4-BE49-F238E27FC236}">
                <a16:creationId xmlns:a16="http://schemas.microsoft.com/office/drawing/2014/main" id="{E79C0F93-29DB-0440-8AA3-C166C3D6F409}"/>
              </a:ext>
            </a:extLst>
          </p:cNvPr>
          <p:cNvPicPr>
            <a:picLocks noChangeAspect="1"/>
          </p:cNvPicPr>
          <p:nvPr/>
        </p:nvPicPr>
        <p:blipFill>
          <a:blip r:embed="rId7"/>
          <a:stretch>
            <a:fillRect/>
          </a:stretch>
        </p:blipFill>
        <p:spPr>
          <a:xfrm>
            <a:off x="2993658" y="3303064"/>
            <a:ext cx="289099" cy="390283"/>
          </a:xfrm>
          <a:prstGeom prst="rect">
            <a:avLst/>
          </a:prstGeom>
        </p:spPr>
      </p:pic>
      <p:pic>
        <p:nvPicPr>
          <p:cNvPr id="23" name="Picture 5">
            <a:extLst>
              <a:ext uri="{FF2B5EF4-FFF2-40B4-BE49-F238E27FC236}">
                <a16:creationId xmlns:a16="http://schemas.microsoft.com/office/drawing/2014/main" id="{7B189B1C-227C-4142-A715-2E904216C0D1}"/>
              </a:ext>
            </a:extLst>
          </p:cNvPr>
          <p:cNvPicPr>
            <a:picLocks noChangeAspect="1"/>
          </p:cNvPicPr>
          <p:nvPr/>
        </p:nvPicPr>
        <p:blipFill>
          <a:blip r:embed="rId8"/>
          <a:stretch>
            <a:fillRect/>
          </a:stretch>
        </p:blipFill>
        <p:spPr>
          <a:xfrm>
            <a:off x="5279357" y="3292837"/>
            <a:ext cx="765065" cy="398696"/>
          </a:xfrm>
          <a:prstGeom prst="rect">
            <a:avLst/>
          </a:prstGeom>
        </p:spPr>
      </p:pic>
      <p:pic>
        <p:nvPicPr>
          <p:cNvPr id="24" name="Picture 6">
            <a:extLst>
              <a:ext uri="{FF2B5EF4-FFF2-40B4-BE49-F238E27FC236}">
                <a16:creationId xmlns:a16="http://schemas.microsoft.com/office/drawing/2014/main" id="{1B8B56F9-F657-E54F-9FBD-3615EA529BEA}"/>
              </a:ext>
            </a:extLst>
          </p:cNvPr>
          <p:cNvPicPr>
            <a:picLocks noChangeAspect="1"/>
          </p:cNvPicPr>
          <p:nvPr/>
        </p:nvPicPr>
        <p:blipFill>
          <a:blip r:embed="rId9"/>
          <a:stretch>
            <a:fillRect/>
          </a:stretch>
        </p:blipFill>
        <p:spPr>
          <a:xfrm>
            <a:off x="9293824" y="1188362"/>
            <a:ext cx="2059976" cy="414234"/>
          </a:xfrm>
          <a:prstGeom prst="rect">
            <a:avLst/>
          </a:prstGeom>
        </p:spPr>
      </p:pic>
      <p:sp>
        <p:nvSpPr>
          <p:cNvPr id="6" name="Shape 113">
            <a:extLst>
              <a:ext uri="{FF2B5EF4-FFF2-40B4-BE49-F238E27FC236}">
                <a16:creationId xmlns:a16="http://schemas.microsoft.com/office/drawing/2014/main" id="{31527DEA-3840-A245-8B4C-DE77A3615B83}"/>
              </a:ext>
            </a:extLst>
          </p:cNvPr>
          <p:cNvSpPr txBox="1"/>
          <p:nvPr/>
        </p:nvSpPr>
        <p:spPr>
          <a:xfrm rot="1599819">
            <a:off x="3029759" y="2996477"/>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Encoder</a:t>
            </a:r>
            <a:endParaRPr sz="2000" b="1">
              <a:solidFill>
                <a:srgbClr val="FF0000"/>
              </a:solidFill>
              <a:latin typeface="Times" charset="0"/>
              <a:ea typeface="Times" charset="0"/>
              <a:cs typeface="Times" charset="0"/>
            </a:endParaRPr>
          </a:p>
        </p:txBody>
      </p:sp>
      <p:sp>
        <p:nvSpPr>
          <p:cNvPr id="7" name="Shape 113">
            <a:extLst>
              <a:ext uri="{FF2B5EF4-FFF2-40B4-BE49-F238E27FC236}">
                <a16:creationId xmlns:a16="http://schemas.microsoft.com/office/drawing/2014/main" id="{66738E81-296A-BD4C-9915-B0E0A78E157F}"/>
              </a:ext>
            </a:extLst>
          </p:cNvPr>
          <p:cNvSpPr txBox="1"/>
          <p:nvPr/>
        </p:nvSpPr>
        <p:spPr>
          <a:xfrm rot="20046033">
            <a:off x="7706328" y="2101672"/>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Decoder</a:t>
            </a:r>
            <a:endParaRPr sz="2000" b="1">
              <a:solidFill>
                <a:srgbClr val="FF0000"/>
              </a:solidFill>
              <a:latin typeface="Times" charset="0"/>
              <a:ea typeface="Times" charset="0"/>
              <a:cs typeface="Times" charset="0"/>
            </a:endParaRPr>
          </a:p>
        </p:txBody>
      </p:sp>
      <p:pic>
        <p:nvPicPr>
          <p:cNvPr id="25" name="Image 24">
            <a:extLst>
              <a:ext uri="{FF2B5EF4-FFF2-40B4-BE49-F238E27FC236}">
                <a16:creationId xmlns:a16="http://schemas.microsoft.com/office/drawing/2014/main" id="{3A6881B3-867A-6A4B-81B2-A3B40A535103}"/>
              </a:ext>
            </a:extLst>
          </p:cNvPr>
          <p:cNvPicPr>
            <a:picLocks noChangeAspect="1"/>
          </p:cNvPicPr>
          <p:nvPr/>
        </p:nvPicPr>
        <p:blipFill>
          <a:blip r:embed="rId10"/>
          <a:stretch>
            <a:fillRect/>
          </a:stretch>
        </p:blipFill>
        <p:spPr>
          <a:xfrm>
            <a:off x="4143925" y="1354931"/>
            <a:ext cx="803275" cy="1666875"/>
          </a:xfrm>
          <a:prstGeom prst="rect">
            <a:avLst/>
          </a:prstGeom>
        </p:spPr>
      </p:pic>
      <p:pic>
        <p:nvPicPr>
          <p:cNvPr id="34" name="Image 33">
            <a:extLst>
              <a:ext uri="{FF2B5EF4-FFF2-40B4-BE49-F238E27FC236}">
                <a16:creationId xmlns:a16="http://schemas.microsoft.com/office/drawing/2014/main" id="{9FCF1F11-11BB-074E-8C75-CD456FFBC4BC}"/>
              </a:ext>
            </a:extLst>
          </p:cNvPr>
          <p:cNvPicPr>
            <a:picLocks noChangeAspect="1"/>
          </p:cNvPicPr>
          <p:nvPr/>
        </p:nvPicPr>
        <p:blipFill>
          <a:blip r:embed="rId11"/>
          <a:stretch>
            <a:fillRect/>
          </a:stretch>
        </p:blipFill>
        <p:spPr>
          <a:xfrm>
            <a:off x="8971277" y="1741673"/>
            <a:ext cx="2907030" cy="4196080"/>
          </a:xfrm>
          <a:prstGeom prst="rect">
            <a:avLst/>
          </a:prstGeom>
        </p:spPr>
      </p:pic>
    </p:spTree>
    <p:extLst>
      <p:ext uri="{BB962C8B-B14F-4D97-AF65-F5344CB8AC3E}">
        <p14:creationId xmlns:p14="http://schemas.microsoft.com/office/powerpoint/2010/main" val="3040749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78B1E7-570F-994F-8712-025F624CE1DC}"/>
              </a:ext>
            </a:extLst>
          </p:cNvPr>
          <p:cNvSpPr>
            <a:spLocks noGrp="1"/>
          </p:cNvSpPr>
          <p:nvPr>
            <p:ph type="title"/>
          </p:nvPr>
        </p:nvSpPr>
        <p:spPr>
          <a:xfrm>
            <a:off x="613913" y="365124"/>
            <a:ext cx="10721196" cy="1325563"/>
          </a:xfrm>
        </p:spPr>
        <p:txBody>
          <a:bodyPr>
            <a:normAutofit/>
          </a:bodyPr>
          <a:lstStyle/>
          <a:p>
            <a:r>
              <a:rPr lang="en-GB" dirty="0"/>
              <a:t>6D Object poses (rotation/translation) of a single object [Tan2017]</a:t>
            </a:r>
          </a:p>
        </p:txBody>
      </p:sp>
      <p:pic>
        <p:nvPicPr>
          <p:cNvPr id="22" name="Espace réservé du contenu 21">
            <a:extLst>
              <a:ext uri="{FF2B5EF4-FFF2-40B4-BE49-F238E27FC236}">
                <a16:creationId xmlns:a16="http://schemas.microsoft.com/office/drawing/2014/main" id="{F4743807-9E4D-A74B-B94E-67FDC9A9FC0A}"/>
              </a:ext>
            </a:extLst>
          </p:cNvPr>
          <p:cNvPicPr>
            <a:picLocks noGrp="1" noChangeAspect="1"/>
          </p:cNvPicPr>
          <p:nvPr>
            <p:ph idx="1"/>
          </p:nvPr>
        </p:nvPicPr>
        <p:blipFill>
          <a:blip r:embed="rId3"/>
          <a:stretch>
            <a:fillRect/>
          </a:stretch>
        </p:blipFill>
        <p:spPr>
          <a:xfrm>
            <a:off x="7838" y="2788224"/>
            <a:ext cx="1991360" cy="2118360"/>
          </a:xfrm>
        </p:spPr>
      </p:pic>
      <p:pic>
        <p:nvPicPr>
          <p:cNvPr id="24" name="Image 23">
            <a:extLst>
              <a:ext uri="{FF2B5EF4-FFF2-40B4-BE49-F238E27FC236}">
                <a16:creationId xmlns:a16="http://schemas.microsoft.com/office/drawing/2014/main" id="{C06474EB-CAB8-344D-9ABA-5822503517AA}"/>
              </a:ext>
            </a:extLst>
          </p:cNvPr>
          <p:cNvPicPr>
            <a:picLocks noChangeAspect="1"/>
          </p:cNvPicPr>
          <p:nvPr/>
        </p:nvPicPr>
        <p:blipFill>
          <a:blip r:embed="rId4"/>
          <a:stretch>
            <a:fillRect/>
          </a:stretch>
        </p:blipFill>
        <p:spPr>
          <a:xfrm>
            <a:off x="10165080" y="2788224"/>
            <a:ext cx="2026920" cy="2087880"/>
          </a:xfrm>
          <a:prstGeom prst="rect">
            <a:avLst/>
          </a:prstGeom>
        </p:spPr>
      </p:pic>
      <p:pic>
        <p:nvPicPr>
          <p:cNvPr id="26" name="Image 25">
            <a:extLst>
              <a:ext uri="{FF2B5EF4-FFF2-40B4-BE49-F238E27FC236}">
                <a16:creationId xmlns:a16="http://schemas.microsoft.com/office/drawing/2014/main" id="{7C76E05D-BE40-0345-935B-290CC3592473}"/>
              </a:ext>
            </a:extLst>
          </p:cNvPr>
          <p:cNvPicPr>
            <a:picLocks noChangeAspect="1"/>
          </p:cNvPicPr>
          <p:nvPr/>
        </p:nvPicPr>
        <p:blipFill>
          <a:blip r:embed="rId5"/>
          <a:stretch>
            <a:fillRect/>
          </a:stretch>
        </p:blipFill>
        <p:spPr>
          <a:xfrm>
            <a:off x="8078968" y="2788224"/>
            <a:ext cx="2128520" cy="1971040"/>
          </a:xfrm>
          <a:prstGeom prst="rect">
            <a:avLst/>
          </a:prstGeom>
        </p:spPr>
      </p:pic>
      <p:pic>
        <p:nvPicPr>
          <p:cNvPr id="28" name="Image 27">
            <a:extLst>
              <a:ext uri="{FF2B5EF4-FFF2-40B4-BE49-F238E27FC236}">
                <a16:creationId xmlns:a16="http://schemas.microsoft.com/office/drawing/2014/main" id="{9254B3E4-E198-D943-B1D9-70EDB3AB8722}"/>
              </a:ext>
            </a:extLst>
          </p:cNvPr>
          <p:cNvPicPr>
            <a:picLocks noChangeAspect="1"/>
          </p:cNvPicPr>
          <p:nvPr/>
        </p:nvPicPr>
        <p:blipFill>
          <a:blip r:embed="rId6"/>
          <a:stretch>
            <a:fillRect/>
          </a:stretch>
        </p:blipFill>
        <p:spPr>
          <a:xfrm>
            <a:off x="5960608" y="2704404"/>
            <a:ext cx="2118360" cy="2138680"/>
          </a:xfrm>
          <a:prstGeom prst="rect">
            <a:avLst/>
          </a:prstGeom>
        </p:spPr>
      </p:pic>
      <p:pic>
        <p:nvPicPr>
          <p:cNvPr id="30" name="Image 29">
            <a:extLst>
              <a:ext uri="{FF2B5EF4-FFF2-40B4-BE49-F238E27FC236}">
                <a16:creationId xmlns:a16="http://schemas.microsoft.com/office/drawing/2014/main" id="{0E8A45A9-6F7F-6745-9BDD-B70705F23916}"/>
              </a:ext>
            </a:extLst>
          </p:cNvPr>
          <p:cNvPicPr>
            <a:picLocks noChangeAspect="1"/>
          </p:cNvPicPr>
          <p:nvPr/>
        </p:nvPicPr>
        <p:blipFill>
          <a:blip r:embed="rId7"/>
          <a:stretch>
            <a:fillRect/>
          </a:stretch>
        </p:blipFill>
        <p:spPr>
          <a:xfrm>
            <a:off x="1886943" y="2718670"/>
            <a:ext cx="2194560" cy="2128520"/>
          </a:xfrm>
          <a:prstGeom prst="rect">
            <a:avLst/>
          </a:prstGeom>
        </p:spPr>
      </p:pic>
      <p:pic>
        <p:nvPicPr>
          <p:cNvPr id="34" name="Image 33">
            <a:extLst>
              <a:ext uri="{FF2B5EF4-FFF2-40B4-BE49-F238E27FC236}">
                <a16:creationId xmlns:a16="http://schemas.microsoft.com/office/drawing/2014/main" id="{D2D7A7B8-4489-6747-B006-FDC08CE26349}"/>
              </a:ext>
            </a:extLst>
          </p:cNvPr>
          <p:cNvPicPr>
            <a:picLocks noChangeAspect="1"/>
          </p:cNvPicPr>
          <p:nvPr/>
        </p:nvPicPr>
        <p:blipFill>
          <a:blip r:embed="rId8"/>
          <a:stretch>
            <a:fillRect/>
          </a:stretch>
        </p:blipFill>
        <p:spPr>
          <a:xfrm>
            <a:off x="4081503" y="2675490"/>
            <a:ext cx="2179320" cy="2214880"/>
          </a:xfrm>
          <a:prstGeom prst="rect">
            <a:avLst/>
          </a:prstGeom>
        </p:spPr>
      </p:pic>
      <p:sp>
        <p:nvSpPr>
          <p:cNvPr id="37" name="Espace réservé du numéro de diapositive 36">
            <a:extLst>
              <a:ext uri="{FF2B5EF4-FFF2-40B4-BE49-F238E27FC236}">
                <a16:creationId xmlns:a16="http://schemas.microsoft.com/office/drawing/2014/main" id="{EF2371BC-E94F-BE48-A52D-5B2015780CCA}"/>
              </a:ext>
            </a:extLst>
          </p:cNvPr>
          <p:cNvSpPr>
            <a:spLocks noGrp="1"/>
          </p:cNvSpPr>
          <p:nvPr>
            <p:ph type="sldNum" sz="quarter" idx="12"/>
          </p:nvPr>
        </p:nvSpPr>
        <p:spPr/>
        <p:txBody>
          <a:bodyPr/>
          <a:lstStyle/>
          <a:p>
            <a:fld id="{611224AE-60B8-A04C-BAB5-7045A9C2B360}" type="slidenum">
              <a:rPr lang="en-GB" smtClean="0"/>
              <a:t>2</a:t>
            </a:fld>
            <a:endParaRPr lang="en-GB"/>
          </a:p>
        </p:txBody>
      </p:sp>
      <p:sp>
        <p:nvSpPr>
          <p:cNvPr id="38" name="Rectangle 37">
            <a:extLst>
              <a:ext uri="{FF2B5EF4-FFF2-40B4-BE49-F238E27FC236}">
                <a16:creationId xmlns:a16="http://schemas.microsoft.com/office/drawing/2014/main" id="{4E21D299-52FC-2A4F-9380-ACD14897D653}"/>
              </a:ext>
            </a:extLst>
          </p:cNvPr>
          <p:cNvSpPr/>
          <p:nvPr/>
        </p:nvSpPr>
        <p:spPr>
          <a:xfrm>
            <a:off x="442823" y="5615582"/>
            <a:ext cx="12220754" cy="307777"/>
          </a:xfrm>
          <a:prstGeom prst="rect">
            <a:avLst/>
          </a:prstGeom>
        </p:spPr>
        <p:txBody>
          <a:bodyPr wrap="square">
            <a:spAutoFit/>
          </a:bodyPr>
          <a:lstStyle/>
          <a:p>
            <a:r>
              <a:rPr lang="en-GB" sz="1400"/>
              <a:t>6D Object Pose Estimation with Depth Images: A Seamless Approach for Robotic Interaction and Augmented Reality,  Tan et </a:t>
            </a:r>
            <a:r>
              <a:rPr lang="en-GB" sz="1400" i="1"/>
              <a:t>al. , ICCV 2017</a:t>
            </a:r>
          </a:p>
        </p:txBody>
      </p:sp>
    </p:spTree>
    <p:extLst>
      <p:ext uri="{BB962C8B-B14F-4D97-AF65-F5344CB8AC3E}">
        <p14:creationId xmlns:p14="http://schemas.microsoft.com/office/powerpoint/2010/main" val="285194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 50">
            <a:extLst>
              <a:ext uri="{FF2B5EF4-FFF2-40B4-BE49-F238E27FC236}">
                <a16:creationId xmlns:a16="http://schemas.microsoft.com/office/drawing/2014/main" id="{04BEB3D2-A605-4B45-A1F3-E0F679722E17}"/>
              </a:ext>
            </a:extLst>
          </p:cNvPr>
          <p:cNvPicPr>
            <a:picLocks noChangeAspect="1"/>
          </p:cNvPicPr>
          <p:nvPr/>
        </p:nvPicPr>
        <p:blipFill>
          <a:blip r:embed="rId3"/>
          <a:stretch>
            <a:fillRect/>
          </a:stretch>
        </p:blipFill>
        <p:spPr>
          <a:xfrm>
            <a:off x="-35933" y="1002153"/>
            <a:ext cx="1654048" cy="2232025"/>
          </a:xfrm>
          <a:prstGeom prst="rect">
            <a:avLst/>
          </a:prstGeom>
        </p:spPr>
      </p:pic>
      <p:sp>
        <p:nvSpPr>
          <p:cNvPr id="2" name="Espace réservé du numéro de diapositive 1">
            <a:extLst>
              <a:ext uri="{FF2B5EF4-FFF2-40B4-BE49-F238E27FC236}">
                <a16:creationId xmlns:a16="http://schemas.microsoft.com/office/drawing/2014/main" id="{8AE37661-C212-8543-B94F-2C5641D3F2C8}"/>
              </a:ext>
            </a:extLst>
          </p:cNvPr>
          <p:cNvSpPr>
            <a:spLocks noGrp="1"/>
          </p:cNvSpPr>
          <p:nvPr>
            <p:ph type="sldNum" sz="quarter" idx="12"/>
          </p:nvPr>
        </p:nvSpPr>
        <p:spPr/>
        <p:txBody>
          <a:bodyPr/>
          <a:lstStyle/>
          <a:p>
            <a:fld id="{611224AE-60B8-A04C-BAB5-7045A9C2B360}" type="slidenum">
              <a:rPr lang="fr-FR" smtClean="0"/>
              <a:t>20</a:t>
            </a:fld>
            <a:endParaRPr lang="fr-FR"/>
          </a:p>
        </p:txBody>
      </p:sp>
      <p:sp>
        <p:nvSpPr>
          <p:cNvPr id="3" name="ZoneTexte 2">
            <a:extLst>
              <a:ext uri="{FF2B5EF4-FFF2-40B4-BE49-F238E27FC236}">
                <a16:creationId xmlns:a16="http://schemas.microsoft.com/office/drawing/2014/main" id="{DD038E3D-347A-DF45-9B68-EA3B8E553289}"/>
              </a:ext>
            </a:extLst>
          </p:cNvPr>
          <p:cNvSpPr txBox="1"/>
          <p:nvPr/>
        </p:nvSpPr>
        <p:spPr>
          <a:xfrm>
            <a:off x="1224951" y="258793"/>
            <a:ext cx="3549113" cy="584775"/>
          </a:xfrm>
          <a:prstGeom prst="rect">
            <a:avLst/>
          </a:prstGeom>
          <a:noFill/>
        </p:spPr>
        <p:txBody>
          <a:bodyPr wrap="none" rtlCol="0">
            <a:spAutoFit/>
          </a:bodyPr>
          <a:lstStyle/>
          <a:p>
            <a:r>
              <a:rPr lang="fr-FR" sz="3200" err="1"/>
              <a:t>Results</a:t>
            </a:r>
            <a:r>
              <a:rPr lang="fr-FR" sz="3200"/>
              <a:t> (</a:t>
            </a:r>
            <a:r>
              <a:rPr lang="fr-FR" sz="3200" err="1"/>
              <a:t>Supervised</a:t>
            </a:r>
            <a:r>
              <a:rPr lang="fr-FR" sz="3200"/>
              <a:t>)</a:t>
            </a:r>
            <a:endParaRPr sz="3200"/>
          </a:p>
        </p:txBody>
      </p:sp>
      <p:sp>
        <p:nvSpPr>
          <p:cNvPr id="8" name="Shape 113">
            <a:extLst>
              <a:ext uri="{FF2B5EF4-FFF2-40B4-BE49-F238E27FC236}">
                <a16:creationId xmlns:a16="http://schemas.microsoft.com/office/drawing/2014/main" id="{B17C80FC-884E-2A4B-87DF-193A37F8DBE6}"/>
              </a:ext>
            </a:extLst>
          </p:cNvPr>
          <p:cNvSpPr txBox="1"/>
          <p:nvPr/>
        </p:nvSpPr>
        <p:spPr>
          <a:xfrm>
            <a:off x="5146538" y="2806032"/>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Parameters</a:t>
            </a:r>
            <a:endParaRPr sz="2000">
              <a:latin typeface="Times" charset="0"/>
              <a:ea typeface="Times" charset="0"/>
              <a:cs typeface="Times" charset="0"/>
            </a:endParaRPr>
          </a:p>
        </p:txBody>
      </p:sp>
      <p:sp>
        <p:nvSpPr>
          <p:cNvPr id="11" name="Shape 97">
            <a:extLst>
              <a:ext uri="{FF2B5EF4-FFF2-40B4-BE49-F238E27FC236}">
                <a16:creationId xmlns:a16="http://schemas.microsoft.com/office/drawing/2014/main" id="{AF75CA93-1543-DA43-828A-08F20E5CBB10}"/>
              </a:ext>
            </a:extLst>
          </p:cNvPr>
          <p:cNvSpPr/>
          <p:nvPr/>
        </p:nvSpPr>
        <p:spPr>
          <a:xfrm rot="5400000">
            <a:off x="2778059" y="2760722"/>
            <a:ext cx="1350114"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2" name="Shape 99">
            <a:extLst>
              <a:ext uri="{FF2B5EF4-FFF2-40B4-BE49-F238E27FC236}">
                <a16:creationId xmlns:a16="http://schemas.microsoft.com/office/drawing/2014/main" id="{E3BF3A56-B2D0-8147-9CFD-6E08E9B7A27A}"/>
              </a:ext>
            </a:extLst>
          </p:cNvPr>
          <p:cNvSpPr/>
          <p:nvPr/>
        </p:nvSpPr>
        <p:spPr>
          <a:xfrm>
            <a:off x="4517757" y="3178298"/>
            <a:ext cx="147509" cy="612571"/>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3" name="Shape 101">
            <a:extLst>
              <a:ext uri="{FF2B5EF4-FFF2-40B4-BE49-F238E27FC236}">
                <a16:creationId xmlns:a16="http://schemas.microsoft.com/office/drawing/2014/main" id="{9EC5D779-8561-3D47-AD06-F4E860E32109}"/>
              </a:ext>
            </a:extLst>
          </p:cNvPr>
          <p:cNvSpPr/>
          <p:nvPr/>
        </p:nvSpPr>
        <p:spPr>
          <a:xfrm rot="16200000">
            <a:off x="7508152" y="2189232"/>
            <a:ext cx="1350114"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4" name="Shape 103">
            <a:extLst>
              <a:ext uri="{FF2B5EF4-FFF2-40B4-BE49-F238E27FC236}">
                <a16:creationId xmlns:a16="http://schemas.microsoft.com/office/drawing/2014/main" id="{8C8D62D2-DD2C-3643-8775-06E84DCAA149}"/>
              </a:ext>
            </a:extLst>
          </p:cNvPr>
          <p:cNvSpPr/>
          <p:nvPr/>
        </p:nvSpPr>
        <p:spPr>
          <a:xfrm>
            <a:off x="6609613" y="2358974"/>
            <a:ext cx="458916" cy="1102736"/>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cxnSp>
        <p:nvCxnSpPr>
          <p:cNvPr id="15" name="Shape 105">
            <a:extLst>
              <a:ext uri="{FF2B5EF4-FFF2-40B4-BE49-F238E27FC236}">
                <a16:creationId xmlns:a16="http://schemas.microsoft.com/office/drawing/2014/main" id="{564E8BED-D3D9-4D46-8CCC-394A30342328}"/>
              </a:ext>
            </a:extLst>
          </p:cNvPr>
          <p:cNvCxnSpPr/>
          <p:nvPr/>
        </p:nvCxnSpPr>
        <p:spPr>
          <a:xfrm rot="10800000">
            <a:off x="7063321" y="2873869"/>
            <a:ext cx="431258" cy="0"/>
          </a:xfrm>
          <a:prstGeom prst="straightConnector1">
            <a:avLst/>
          </a:prstGeom>
          <a:noFill/>
          <a:ln w="9525" cap="flat" cmpd="sng">
            <a:solidFill>
              <a:schemeClr val="dk2"/>
            </a:solidFill>
            <a:prstDash val="solid"/>
            <a:round/>
            <a:headEnd type="none" w="med" len="med"/>
            <a:tailEnd type="none" w="med" len="med"/>
          </a:ln>
        </p:spPr>
      </p:cxnSp>
      <p:sp>
        <p:nvSpPr>
          <p:cNvPr id="16" name="Shape 113">
            <a:extLst>
              <a:ext uri="{FF2B5EF4-FFF2-40B4-BE49-F238E27FC236}">
                <a16:creationId xmlns:a16="http://schemas.microsoft.com/office/drawing/2014/main" id="{FF9680E6-CDEC-E94E-B5A9-694E73FB6ACD}"/>
              </a:ext>
            </a:extLst>
          </p:cNvPr>
          <p:cNvSpPr txBox="1"/>
          <p:nvPr/>
        </p:nvSpPr>
        <p:spPr>
          <a:xfrm>
            <a:off x="1170233" y="843568"/>
            <a:ext cx="1482696"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sp>
        <p:nvSpPr>
          <p:cNvPr id="18" name="Shape 113">
            <a:extLst>
              <a:ext uri="{FF2B5EF4-FFF2-40B4-BE49-F238E27FC236}">
                <a16:creationId xmlns:a16="http://schemas.microsoft.com/office/drawing/2014/main" id="{A012A907-4CD0-5A4E-8543-642CADA383CC}"/>
              </a:ext>
            </a:extLst>
          </p:cNvPr>
          <p:cNvSpPr txBox="1"/>
          <p:nvPr/>
        </p:nvSpPr>
        <p:spPr>
          <a:xfrm>
            <a:off x="9293824" y="843568"/>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Reconstructed Shape</a:t>
            </a:r>
            <a:endParaRPr sz="2000">
              <a:latin typeface="Times" charset="0"/>
              <a:ea typeface="Times" charset="0"/>
              <a:cs typeface="Times" charset="0"/>
            </a:endParaRPr>
          </a:p>
        </p:txBody>
      </p:sp>
      <p:pic>
        <p:nvPicPr>
          <p:cNvPr id="19" name="Picture 4">
            <a:extLst>
              <a:ext uri="{FF2B5EF4-FFF2-40B4-BE49-F238E27FC236}">
                <a16:creationId xmlns:a16="http://schemas.microsoft.com/office/drawing/2014/main" id="{07F712C3-4630-CD48-B87D-3D9255D041AE}"/>
              </a:ext>
            </a:extLst>
          </p:cNvPr>
          <p:cNvPicPr>
            <a:picLocks noChangeAspect="1"/>
          </p:cNvPicPr>
          <p:nvPr/>
        </p:nvPicPr>
        <p:blipFill>
          <a:blip r:embed="rId4"/>
          <a:stretch>
            <a:fillRect/>
          </a:stretch>
        </p:blipFill>
        <p:spPr>
          <a:xfrm>
            <a:off x="5445675" y="2220578"/>
            <a:ext cx="303368" cy="314203"/>
          </a:xfrm>
          <a:prstGeom prst="rect">
            <a:avLst/>
          </a:prstGeom>
        </p:spPr>
      </p:pic>
      <p:sp>
        <p:nvSpPr>
          <p:cNvPr id="20" name="Shape 113">
            <a:extLst>
              <a:ext uri="{FF2B5EF4-FFF2-40B4-BE49-F238E27FC236}">
                <a16:creationId xmlns:a16="http://schemas.microsoft.com/office/drawing/2014/main" id="{36541A07-DFAE-2540-8E5D-893A9ABE08BC}"/>
              </a:ext>
            </a:extLst>
          </p:cNvPr>
          <p:cNvSpPr txBox="1"/>
          <p:nvPr/>
        </p:nvSpPr>
        <p:spPr>
          <a:xfrm>
            <a:off x="5245789" y="1866878"/>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Template</a:t>
            </a:r>
            <a:endParaRPr sz="2000">
              <a:latin typeface="Times" charset="0"/>
              <a:ea typeface="Times" charset="0"/>
              <a:cs typeface="Times" charset="0"/>
            </a:endParaRPr>
          </a:p>
        </p:txBody>
      </p:sp>
      <p:pic>
        <p:nvPicPr>
          <p:cNvPr id="21" name="Image 20">
            <a:extLst>
              <a:ext uri="{FF2B5EF4-FFF2-40B4-BE49-F238E27FC236}">
                <a16:creationId xmlns:a16="http://schemas.microsoft.com/office/drawing/2014/main" id="{67E6B33A-8788-EB4F-AD5B-EC81BCECD1B8}"/>
              </a:ext>
            </a:extLst>
          </p:cNvPr>
          <p:cNvPicPr>
            <a:picLocks noChangeAspect="1"/>
          </p:cNvPicPr>
          <p:nvPr/>
        </p:nvPicPr>
        <p:blipFill>
          <a:blip r:embed="rId5"/>
          <a:stretch>
            <a:fillRect/>
          </a:stretch>
        </p:blipFill>
        <p:spPr>
          <a:xfrm>
            <a:off x="8210945" y="2697125"/>
            <a:ext cx="390283" cy="361374"/>
          </a:xfrm>
          <a:prstGeom prst="rect">
            <a:avLst/>
          </a:prstGeom>
        </p:spPr>
      </p:pic>
      <p:pic>
        <p:nvPicPr>
          <p:cNvPr id="22" name="Image 21">
            <a:extLst>
              <a:ext uri="{FF2B5EF4-FFF2-40B4-BE49-F238E27FC236}">
                <a16:creationId xmlns:a16="http://schemas.microsoft.com/office/drawing/2014/main" id="{E79C0F93-29DB-0440-8AA3-C166C3D6F409}"/>
              </a:ext>
            </a:extLst>
          </p:cNvPr>
          <p:cNvPicPr>
            <a:picLocks noChangeAspect="1"/>
          </p:cNvPicPr>
          <p:nvPr/>
        </p:nvPicPr>
        <p:blipFill>
          <a:blip r:embed="rId6"/>
          <a:stretch>
            <a:fillRect/>
          </a:stretch>
        </p:blipFill>
        <p:spPr>
          <a:xfrm>
            <a:off x="2993658" y="3303064"/>
            <a:ext cx="289099" cy="390283"/>
          </a:xfrm>
          <a:prstGeom prst="rect">
            <a:avLst/>
          </a:prstGeom>
        </p:spPr>
      </p:pic>
      <p:pic>
        <p:nvPicPr>
          <p:cNvPr id="23" name="Picture 5">
            <a:extLst>
              <a:ext uri="{FF2B5EF4-FFF2-40B4-BE49-F238E27FC236}">
                <a16:creationId xmlns:a16="http://schemas.microsoft.com/office/drawing/2014/main" id="{7B189B1C-227C-4142-A715-2E904216C0D1}"/>
              </a:ext>
            </a:extLst>
          </p:cNvPr>
          <p:cNvPicPr>
            <a:picLocks noChangeAspect="1"/>
          </p:cNvPicPr>
          <p:nvPr/>
        </p:nvPicPr>
        <p:blipFill>
          <a:blip r:embed="rId7"/>
          <a:stretch>
            <a:fillRect/>
          </a:stretch>
        </p:blipFill>
        <p:spPr>
          <a:xfrm>
            <a:off x="5279357" y="3292837"/>
            <a:ext cx="765065" cy="398696"/>
          </a:xfrm>
          <a:prstGeom prst="rect">
            <a:avLst/>
          </a:prstGeom>
        </p:spPr>
      </p:pic>
      <p:sp>
        <p:nvSpPr>
          <p:cNvPr id="6" name="Shape 113">
            <a:extLst>
              <a:ext uri="{FF2B5EF4-FFF2-40B4-BE49-F238E27FC236}">
                <a16:creationId xmlns:a16="http://schemas.microsoft.com/office/drawing/2014/main" id="{31527DEA-3840-A245-8B4C-DE77A3615B83}"/>
              </a:ext>
            </a:extLst>
          </p:cNvPr>
          <p:cNvSpPr txBox="1"/>
          <p:nvPr/>
        </p:nvSpPr>
        <p:spPr>
          <a:xfrm rot="1599819">
            <a:off x="3029759" y="2996477"/>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Encoder</a:t>
            </a:r>
            <a:endParaRPr sz="2000" b="1">
              <a:solidFill>
                <a:srgbClr val="FF0000"/>
              </a:solidFill>
              <a:latin typeface="Times" charset="0"/>
              <a:ea typeface="Times" charset="0"/>
              <a:cs typeface="Times" charset="0"/>
            </a:endParaRPr>
          </a:p>
        </p:txBody>
      </p:sp>
      <p:sp>
        <p:nvSpPr>
          <p:cNvPr id="7" name="Shape 113">
            <a:extLst>
              <a:ext uri="{FF2B5EF4-FFF2-40B4-BE49-F238E27FC236}">
                <a16:creationId xmlns:a16="http://schemas.microsoft.com/office/drawing/2014/main" id="{66738E81-296A-BD4C-9915-B0E0A78E157F}"/>
              </a:ext>
            </a:extLst>
          </p:cNvPr>
          <p:cNvSpPr txBox="1"/>
          <p:nvPr/>
        </p:nvSpPr>
        <p:spPr>
          <a:xfrm rot="20046033">
            <a:off x="7706328" y="2101672"/>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Decoder</a:t>
            </a:r>
            <a:endParaRPr sz="2000" b="1">
              <a:solidFill>
                <a:srgbClr val="FF0000"/>
              </a:solidFill>
              <a:latin typeface="Times" charset="0"/>
              <a:ea typeface="Times" charset="0"/>
              <a:cs typeface="Times" charset="0"/>
            </a:endParaRPr>
          </a:p>
        </p:txBody>
      </p:sp>
      <p:pic>
        <p:nvPicPr>
          <p:cNvPr id="25" name="Image 24">
            <a:extLst>
              <a:ext uri="{FF2B5EF4-FFF2-40B4-BE49-F238E27FC236}">
                <a16:creationId xmlns:a16="http://schemas.microsoft.com/office/drawing/2014/main" id="{3A6881B3-867A-6A4B-81B2-A3B40A535103}"/>
              </a:ext>
            </a:extLst>
          </p:cNvPr>
          <p:cNvPicPr>
            <a:picLocks noChangeAspect="1"/>
          </p:cNvPicPr>
          <p:nvPr/>
        </p:nvPicPr>
        <p:blipFill>
          <a:blip r:embed="rId8"/>
          <a:stretch>
            <a:fillRect/>
          </a:stretch>
        </p:blipFill>
        <p:spPr>
          <a:xfrm>
            <a:off x="4143925" y="1354931"/>
            <a:ext cx="803275" cy="1666875"/>
          </a:xfrm>
          <a:prstGeom prst="rect">
            <a:avLst/>
          </a:prstGeom>
        </p:spPr>
      </p:pic>
      <p:pic>
        <p:nvPicPr>
          <p:cNvPr id="50" name="Image 49">
            <a:extLst>
              <a:ext uri="{FF2B5EF4-FFF2-40B4-BE49-F238E27FC236}">
                <a16:creationId xmlns:a16="http://schemas.microsoft.com/office/drawing/2014/main" id="{A293C185-A4AE-E54C-9367-11C9DEDD9DA8}"/>
              </a:ext>
            </a:extLst>
          </p:cNvPr>
          <p:cNvPicPr>
            <a:picLocks noChangeAspect="1"/>
          </p:cNvPicPr>
          <p:nvPr/>
        </p:nvPicPr>
        <p:blipFill>
          <a:blip r:embed="rId9"/>
          <a:stretch>
            <a:fillRect/>
          </a:stretch>
        </p:blipFill>
        <p:spPr>
          <a:xfrm>
            <a:off x="9861133" y="3433708"/>
            <a:ext cx="1071372" cy="1433195"/>
          </a:xfrm>
          <a:prstGeom prst="rect">
            <a:avLst/>
          </a:prstGeom>
        </p:spPr>
      </p:pic>
      <p:pic>
        <p:nvPicPr>
          <p:cNvPr id="52" name="Image 51">
            <a:extLst>
              <a:ext uri="{FF2B5EF4-FFF2-40B4-BE49-F238E27FC236}">
                <a16:creationId xmlns:a16="http://schemas.microsoft.com/office/drawing/2014/main" id="{39226C99-AC68-114D-BC6E-604FC6F4067E}"/>
              </a:ext>
            </a:extLst>
          </p:cNvPr>
          <p:cNvPicPr>
            <a:picLocks noChangeAspect="1"/>
          </p:cNvPicPr>
          <p:nvPr/>
        </p:nvPicPr>
        <p:blipFill>
          <a:blip r:embed="rId10"/>
          <a:stretch>
            <a:fillRect/>
          </a:stretch>
        </p:blipFill>
        <p:spPr>
          <a:xfrm>
            <a:off x="9861133" y="1183999"/>
            <a:ext cx="1536573" cy="2217928"/>
          </a:xfrm>
          <a:prstGeom prst="rect">
            <a:avLst/>
          </a:prstGeom>
        </p:spPr>
      </p:pic>
      <p:pic>
        <p:nvPicPr>
          <p:cNvPr id="53" name="Image 52">
            <a:extLst>
              <a:ext uri="{FF2B5EF4-FFF2-40B4-BE49-F238E27FC236}">
                <a16:creationId xmlns:a16="http://schemas.microsoft.com/office/drawing/2014/main" id="{69D18837-E347-FF45-A1A7-EAE3199F2757}"/>
              </a:ext>
            </a:extLst>
          </p:cNvPr>
          <p:cNvPicPr>
            <a:picLocks noChangeAspect="1"/>
          </p:cNvPicPr>
          <p:nvPr/>
        </p:nvPicPr>
        <p:blipFill>
          <a:blip r:embed="rId11"/>
          <a:stretch>
            <a:fillRect/>
          </a:stretch>
        </p:blipFill>
        <p:spPr>
          <a:xfrm>
            <a:off x="9861133" y="4799200"/>
            <a:ext cx="1113663" cy="2067560"/>
          </a:xfrm>
          <a:prstGeom prst="rect">
            <a:avLst/>
          </a:prstGeom>
        </p:spPr>
      </p:pic>
      <p:pic>
        <p:nvPicPr>
          <p:cNvPr id="54" name="Image 53">
            <a:extLst>
              <a:ext uri="{FF2B5EF4-FFF2-40B4-BE49-F238E27FC236}">
                <a16:creationId xmlns:a16="http://schemas.microsoft.com/office/drawing/2014/main" id="{659767C1-DFC6-1A45-9B4D-4006B5FC537C}"/>
              </a:ext>
            </a:extLst>
          </p:cNvPr>
          <p:cNvPicPr>
            <a:picLocks noChangeAspect="1"/>
          </p:cNvPicPr>
          <p:nvPr/>
        </p:nvPicPr>
        <p:blipFill>
          <a:blip r:embed="rId12"/>
          <a:stretch>
            <a:fillRect/>
          </a:stretch>
        </p:blipFill>
        <p:spPr>
          <a:xfrm>
            <a:off x="212975" y="4625975"/>
            <a:ext cx="1123061" cy="2232025"/>
          </a:xfrm>
          <a:prstGeom prst="rect">
            <a:avLst/>
          </a:prstGeom>
        </p:spPr>
      </p:pic>
      <p:pic>
        <p:nvPicPr>
          <p:cNvPr id="55" name="Image 54">
            <a:extLst>
              <a:ext uri="{FF2B5EF4-FFF2-40B4-BE49-F238E27FC236}">
                <a16:creationId xmlns:a16="http://schemas.microsoft.com/office/drawing/2014/main" id="{F2A5A776-D476-B943-849E-3E21EA933AA9}"/>
              </a:ext>
            </a:extLst>
          </p:cNvPr>
          <p:cNvPicPr>
            <a:picLocks noChangeAspect="1"/>
          </p:cNvPicPr>
          <p:nvPr/>
        </p:nvPicPr>
        <p:blipFill>
          <a:blip r:embed="rId13"/>
          <a:stretch>
            <a:fillRect/>
          </a:stretch>
        </p:blipFill>
        <p:spPr>
          <a:xfrm>
            <a:off x="241238" y="3146463"/>
            <a:ext cx="1094867" cy="1381506"/>
          </a:xfrm>
          <a:prstGeom prst="rect">
            <a:avLst/>
          </a:prstGeom>
        </p:spPr>
      </p:pic>
    </p:spTree>
    <p:extLst>
      <p:ext uri="{BB962C8B-B14F-4D97-AF65-F5344CB8AC3E}">
        <p14:creationId xmlns:p14="http://schemas.microsoft.com/office/powerpoint/2010/main" val="197392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713A9E55-080A-5545-9D2F-08DF10D2FB89}"/>
              </a:ext>
            </a:extLst>
          </p:cNvPr>
          <p:cNvGrpSpPr>
            <a:grpSpLocks noChangeAspect="1"/>
          </p:cNvGrpSpPr>
          <p:nvPr/>
        </p:nvGrpSpPr>
        <p:grpSpPr>
          <a:xfrm>
            <a:off x="2344680" y="1913674"/>
            <a:ext cx="7811234" cy="2161039"/>
            <a:chOff x="16864166" y="13775048"/>
            <a:chExt cx="8330680" cy="2304749"/>
          </a:xfrm>
        </p:grpSpPr>
        <p:sp>
          <p:nvSpPr>
            <p:cNvPr id="3" name="Shape 113">
              <a:extLst>
                <a:ext uri="{FF2B5EF4-FFF2-40B4-BE49-F238E27FC236}">
                  <a16:creationId xmlns:a16="http://schemas.microsoft.com/office/drawing/2014/main" id="{749CC0B3-4613-F042-BDDB-645A67F3A766}"/>
                </a:ext>
              </a:extLst>
            </p:cNvPr>
            <p:cNvSpPr txBox="1"/>
            <p:nvPr/>
          </p:nvSpPr>
          <p:spPr>
            <a:xfrm>
              <a:off x="17416608" y="15246484"/>
              <a:ext cx="2367242" cy="299100"/>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Features</a:t>
              </a:r>
              <a:endParaRPr sz="2000">
                <a:latin typeface="Times" charset="0"/>
                <a:ea typeface="Times" charset="0"/>
                <a:cs typeface="Times" charset="0"/>
              </a:endParaRPr>
            </a:p>
          </p:txBody>
        </p:sp>
        <p:pic>
          <p:nvPicPr>
            <p:cNvPr id="5" name="Shape 92">
              <a:extLst>
                <a:ext uri="{FF2B5EF4-FFF2-40B4-BE49-F238E27FC236}">
                  <a16:creationId xmlns:a16="http://schemas.microsoft.com/office/drawing/2014/main" id="{72331240-1861-1C4F-980B-091EE517FE1B}"/>
                </a:ext>
              </a:extLst>
            </p:cNvPr>
            <p:cNvPicPr preferRelativeResize="0"/>
            <p:nvPr/>
          </p:nvPicPr>
          <p:blipFill>
            <a:blip r:embed="rId3">
              <a:alphaModFix/>
            </a:blip>
            <a:stretch>
              <a:fillRect/>
            </a:stretch>
          </p:blipFill>
          <p:spPr>
            <a:xfrm>
              <a:off x="21163665" y="14881614"/>
              <a:ext cx="957525" cy="1198183"/>
            </a:xfrm>
            <a:prstGeom prst="rect">
              <a:avLst/>
            </a:prstGeom>
            <a:noFill/>
            <a:ln>
              <a:noFill/>
            </a:ln>
          </p:spPr>
        </p:pic>
        <p:pic>
          <p:nvPicPr>
            <p:cNvPr id="6" name="Shape 95">
              <a:extLst>
                <a:ext uri="{FF2B5EF4-FFF2-40B4-BE49-F238E27FC236}">
                  <a16:creationId xmlns:a16="http://schemas.microsoft.com/office/drawing/2014/main" id="{5C1DE418-DC80-7B44-92C6-F5AC2CF61F33}"/>
                </a:ext>
              </a:extLst>
            </p:cNvPr>
            <p:cNvPicPr preferRelativeResize="0"/>
            <p:nvPr/>
          </p:nvPicPr>
          <p:blipFill>
            <a:blip r:embed="rId4">
              <a:alphaModFix/>
            </a:blip>
            <a:stretch>
              <a:fillRect/>
            </a:stretch>
          </p:blipFill>
          <p:spPr>
            <a:xfrm>
              <a:off x="23821828" y="14910722"/>
              <a:ext cx="721675" cy="1150525"/>
            </a:xfrm>
            <a:prstGeom prst="rect">
              <a:avLst/>
            </a:prstGeom>
            <a:noFill/>
            <a:ln>
              <a:noFill/>
            </a:ln>
          </p:spPr>
        </p:pic>
        <p:sp>
          <p:nvSpPr>
            <p:cNvPr id="7" name="Shape 99">
              <a:extLst>
                <a:ext uri="{FF2B5EF4-FFF2-40B4-BE49-F238E27FC236}">
                  <a16:creationId xmlns:a16="http://schemas.microsoft.com/office/drawing/2014/main" id="{5D1E02E3-CEDA-ED42-BCEA-BCF09E484346}"/>
                </a:ext>
              </a:extLst>
            </p:cNvPr>
            <p:cNvSpPr/>
            <p:nvPr/>
          </p:nvSpPr>
          <p:spPr>
            <a:xfrm>
              <a:off x="16864166" y="15513953"/>
              <a:ext cx="129600" cy="538200"/>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8" name="Shape 101">
              <a:extLst>
                <a:ext uri="{FF2B5EF4-FFF2-40B4-BE49-F238E27FC236}">
                  <a16:creationId xmlns:a16="http://schemas.microsoft.com/office/drawing/2014/main" id="{F2D08FDD-C1CE-8949-86CE-F80C8231FDC5}"/>
                </a:ext>
              </a:extLst>
            </p:cNvPr>
            <p:cNvSpPr/>
            <p:nvPr/>
          </p:nvSpPr>
          <p:spPr>
            <a:xfrm rot="-5400000">
              <a:off x="19491504" y="14644967"/>
              <a:ext cx="1186200" cy="12063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9" name="Shape 103">
              <a:extLst>
                <a:ext uri="{FF2B5EF4-FFF2-40B4-BE49-F238E27FC236}">
                  <a16:creationId xmlns:a16="http://schemas.microsoft.com/office/drawing/2014/main" id="{BD521240-A10C-6547-9CC1-D1D171B07C88}"/>
                </a:ext>
              </a:extLst>
            </p:cNvPr>
            <p:cNvSpPr/>
            <p:nvPr/>
          </p:nvSpPr>
          <p:spPr>
            <a:xfrm>
              <a:off x="18702054" y="14794101"/>
              <a:ext cx="403200" cy="968855"/>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cxnSp>
          <p:nvCxnSpPr>
            <p:cNvPr id="10" name="Shape 105">
              <a:extLst>
                <a:ext uri="{FF2B5EF4-FFF2-40B4-BE49-F238E27FC236}">
                  <a16:creationId xmlns:a16="http://schemas.microsoft.com/office/drawing/2014/main" id="{BFD8BD44-D8DF-E24C-8C3D-0C17EA8C5751}"/>
                </a:ext>
              </a:extLst>
            </p:cNvPr>
            <p:cNvCxnSpPr/>
            <p:nvPr/>
          </p:nvCxnSpPr>
          <p:spPr>
            <a:xfrm rot="10800000">
              <a:off x="19100679" y="15246484"/>
              <a:ext cx="378900" cy="0"/>
            </a:xfrm>
            <a:prstGeom prst="straightConnector1">
              <a:avLst/>
            </a:prstGeom>
            <a:noFill/>
            <a:ln w="9525" cap="flat" cmpd="sng">
              <a:solidFill>
                <a:schemeClr val="dk2"/>
              </a:solidFill>
              <a:prstDash val="solid"/>
              <a:round/>
              <a:headEnd type="none" w="med" len="med"/>
              <a:tailEnd type="none" w="med" len="med"/>
            </a:ln>
          </p:spPr>
        </p:cxnSp>
        <p:sp>
          <p:nvSpPr>
            <p:cNvPr id="11" name="Shape 113">
              <a:extLst>
                <a:ext uri="{FF2B5EF4-FFF2-40B4-BE49-F238E27FC236}">
                  <a16:creationId xmlns:a16="http://schemas.microsoft.com/office/drawing/2014/main" id="{0B68F968-6D6F-E544-92A3-D2FD1F1712F7}"/>
                </a:ext>
              </a:extLst>
            </p:cNvPr>
            <p:cNvSpPr txBox="1"/>
            <p:nvPr/>
          </p:nvSpPr>
          <p:spPr>
            <a:xfrm>
              <a:off x="23892161" y="13775048"/>
              <a:ext cx="1302685" cy="299100"/>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pic>
          <p:nvPicPr>
            <p:cNvPr id="12" name="Picture 2">
              <a:extLst>
                <a:ext uri="{FF2B5EF4-FFF2-40B4-BE49-F238E27FC236}">
                  <a16:creationId xmlns:a16="http://schemas.microsoft.com/office/drawing/2014/main" id="{1A25C1BA-EAE7-3745-9E7B-BAEE57149763}"/>
                </a:ext>
              </a:extLst>
            </p:cNvPr>
            <p:cNvPicPr>
              <a:picLocks noChangeAspect="1"/>
            </p:cNvPicPr>
            <p:nvPr/>
          </p:nvPicPr>
          <p:blipFill>
            <a:blip r:embed="rId5"/>
            <a:stretch>
              <a:fillRect/>
            </a:stretch>
          </p:blipFill>
          <p:spPr>
            <a:xfrm>
              <a:off x="24088213" y="14485642"/>
              <a:ext cx="221901" cy="270140"/>
            </a:xfrm>
            <a:prstGeom prst="rect">
              <a:avLst/>
            </a:prstGeom>
          </p:spPr>
        </p:pic>
        <p:sp>
          <p:nvSpPr>
            <p:cNvPr id="13" name="Shape 113">
              <a:extLst>
                <a:ext uri="{FF2B5EF4-FFF2-40B4-BE49-F238E27FC236}">
                  <a16:creationId xmlns:a16="http://schemas.microsoft.com/office/drawing/2014/main" id="{7751B39F-56DC-194B-B4A6-1C71C2B97EC7}"/>
                </a:ext>
              </a:extLst>
            </p:cNvPr>
            <p:cNvSpPr txBox="1"/>
            <p:nvPr/>
          </p:nvSpPr>
          <p:spPr>
            <a:xfrm>
              <a:off x="20770879" y="14065096"/>
              <a:ext cx="2367242" cy="299100"/>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Reconstructed Shape</a:t>
              </a:r>
              <a:endParaRPr sz="2000">
                <a:latin typeface="Times" charset="0"/>
                <a:ea typeface="Times" charset="0"/>
                <a:cs typeface="Times" charset="0"/>
              </a:endParaRPr>
            </a:p>
          </p:txBody>
        </p:sp>
        <p:pic>
          <p:nvPicPr>
            <p:cNvPr id="14" name="Picture 3">
              <a:extLst>
                <a:ext uri="{FF2B5EF4-FFF2-40B4-BE49-F238E27FC236}">
                  <a16:creationId xmlns:a16="http://schemas.microsoft.com/office/drawing/2014/main" id="{24F91D2A-A124-3448-9DEB-35FE4AE01F8A}"/>
                </a:ext>
              </a:extLst>
            </p:cNvPr>
            <p:cNvPicPr>
              <a:picLocks noChangeAspect="1"/>
            </p:cNvPicPr>
            <p:nvPr/>
          </p:nvPicPr>
          <p:blipFill>
            <a:blip r:embed="rId6"/>
            <a:stretch>
              <a:fillRect/>
            </a:stretch>
          </p:blipFill>
          <p:spPr>
            <a:xfrm>
              <a:off x="20086246" y="15016294"/>
              <a:ext cx="342900" cy="317500"/>
            </a:xfrm>
            <a:prstGeom prst="rect">
              <a:avLst/>
            </a:prstGeom>
          </p:spPr>
        </p:pic>
        <p:pic>
          <p:nvPicPr>
            <p:cNvPr id="15" name="Picture 4">
              <a:extLst>
                <a:ext uri="{FF2B5EF4-FFF2-40B4-BE49-F238E27FC236}">
                  <a16:creationId xmlns:a16="http://schemas.microsoft.com/office/drawing/2014/main" id="{F5A22526-E5B6-054F-AC25-DD7E05C3F39D}"/>
                </a:ext>
              </a:extLst>
            </p:cNvPr>
            <p:cNvPicPr>
              <a:picLocks noChangeAspect="1"/>
            </p:cNvPicPr>
            <p:nvPr/>
          </p:nvPicPr>
          <p:blipFill>
            <a:blip r:embed="rId7"/>
            <a:stretch>
              <a:fillRect/>
            </a:stretch>
          </p:blipFill>
          <p:spPr>
            <a:xfrm>
              <a:off x="17679428" y="14672508"/>
              <a:ext cx="266537" cy="276056"/>
            </a:xfrm>
            <a:prstGeom prst="rect">
              <a:avLst/>
            </a:prstGeom>
          </p:spPr>
        </p:pic>
        <p:sp>
          <p:nvSpPr>
            <p:cNvPr id="16" name="Shape 113">
              <a:extLst>
                <a:ext uri="{FF2B5EF4-FFF2-40B4-BE49-F238E27FC236}">
                  <a16:creationId xmlns:a16="http://schemas.microsoft.com/office/drawing/2014/main" id="{94749925-A2CE-D942-BA37-C4857ACA3324}"/>
                </a:ext>
              </a:extLst>
            </p:cNvPr>
            <p:cNvSpPr txBox="1"/>
            <p:nvPr/>
          </p:nvSpPr>
          <p:spPr>
            <a:xfrm>
              <a:off x="17416608" y="14236758"/>
              <a:ext cx="2367242" cy="299100"/>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Template</a:t>
              </a:r>
              <a:endParaRPr sz="2000">
                <a:latin typeface="Times" charset="0"/>
                <a:ea typeface="Times" charset="0"/>
                <a:cs typeface="Times" charset="0"/>
              </a:endParaRPr>
            </a:p>
          </p:txBody>
        </p:sp>
        <p:cxnSp>
          <p:nvCxnSpPr>
            <p:cNvPr id="17" name="Straight Arrow Connector 9">
              <a:extLst>
                <a:ext uri="{FF2B5EF4-FFF2-40B4-BE49-F238E27FC236}">
                  <a16:creationId xmlns:a16="http://schemas.microsoft.com/office/drawing/2014/main" id="{36096455-7C54-F843-B897-7DBFE235A456}"/>
                </a:ext>
              </a:extLst>
            </p:cNvPr>
            <p:cNvCxnSpPr/>
            <p:nvPr/>
          </p:nvCxnSpPr>
          <p:spPr>
            <a:xfrm>
              <a:off x="22623965" y="15275724"/>
              <a:ext cx="734591"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Shape 113">
              <a:extLst>
                <a:ext uri="{FF2B5EF4-FFF2-40B4-BE49-F238E27FC236}">
                  <a16:creationId xmlns:a16="http://schemas.microsoft.com/office/drawing/2014/main" id="{8C81569D-4438-5D44-8DC3-394AB7E1000B}"/>
                </a:ext>
              </a:extLst>
            </p:cNvPr>
            <p:cNvSpPr txBox="1"/>
            <p:nvPr/>
          </p:nvSpPr>
          <p:spPr>
            <a:xfrm>
              <a:off x="21720969" y="15368210"/>
              <a:ext cx="2367242" cy="299100"/>
            </a:xfrm>
            <a:prstGeom prst="rect">
              <a:avLst/>
            </a:prstGeom>
            <a:noFill/>
            <a:ln>
              <a:noFill/>
            </a:ln>
          </p:spPr>
          <p:txBody>
            <a:bodyPr spcFirstLastPara="1" wrap="square" lIns="20710" tIns="20710" rIns="20710" bIns="20710" anchor="t" anchorCtr="0">
              <a:noAutofit/>
            </a:bodyPr>
            <a:lstStyle/>
            <a:p>
              <a:pPr algn="ctr"/>
              <a:r>
                <a:rPr lang="en-US" sz="2000">
                  <a:latin typeface="Times" charset="0"/>
                  <a:ea typeface="Times" charset="0"/>
                  <a:cs typeface="Times" charset="0"/>
                </a:rPr>
                <a:t>Minimize </a:t>
              </a:r>
            </a:p>
            <a:p>
              <a:pPr algn="ctr"/>
              <a:r>
                <a:rPr lang="en-US" sz="2000">
                  <a:latin typeface="Times" charset="0"/>
                  <a:ea typeface="Times" charset="0"/>
                  <a:cs typeface="Times" charset="0"/>
                </a:rPr>
                <a:t>Chamfer distance</a:t>
              </a:r>
              <a:endParaRPr sz="2000">
                <a:latin typeface="Times" charset="0"/>
                <a:ea typeface="Times" charset="0"/>
                <a:cs typeface="Times" charset="0"/>
              </a:endParaRPr>
            </a:p>
          </p:txBody>
        </p:sp>
        <p:pic>
          <p:nvPicPr>
            <p:cNvPr id="19" name="Image 18">
              <a:extLst>
                <a:ext uri="{FF2B5EF4-FFF2-40B4-BE49-F238E27FC236}">
                  <a16:creationId xmlns:a16="http://schemas.microsoft.com/office/drawing/2014/main" id="{AAD5890D-B378-0541-AF3F-9909E2BA44D4}"/>
                </a:ext>
              </a:extLst>
            </p:cNvPr>
            <p:cNvPicPr>
              <a:picLocks noChangeAspect="1"/>
            </p:cNvPicPr>
            <p:nvPr/>
          </p:nvPicPr>
          <p:blipFill>
            <a:blip r:embed="rId8"/>
            <a:stretch>
              <a:fillRect/>
            </a:stretch>
          </p:blipFill>
          <p:spPr>
            <a:xfrm>
              <a:off x="17710735" y="15724302"/>
              <a:ext cx="266700" cy="215900"/>
            </a:xfrm>
            <a:prstGeom prst="rect">
              <a:avLst/>
            </a:prstGeom>
          </p:spPr>
        </p:pic>
        <p:pic>
          <p:nvPicPr>
            <p:cNvPr id="20" name="Image 19">
              <a:extLst>
                <a:ext uri="{FF2B5EF4-FFF2-40B4-BE49-F238E27FC236}">
                  <a16:creationId xmlns:a16="http://schemas.microsoft.com/office/drawing/2014/main" id="{B499D33D-FB86-4E4D-8741-03132B0968B5}"/>
                </a:ext>
              </a:extLst>
            </p:cNvPr>
            <p:cNvPicPr>
              <a:picLocks noChangeAspect="1"/>
            </p:cNvPicPr>
            <p:nvPr/>
          </p:nvPicPr>
          <p:blipFill>
            <a:blip r:embed="rId9"/>
            <a:stretch>
              <a:fillRect/>
            </a:stretch>
          </p:blipFill>
          <p:spPr>
            <a:xfrm>
              <a:off x="20953244" y="14390022"/>
              <a:ext cx="1270000" cy="365760"/>
            </a:xfrm>
            <a:prstGeom prst="rect">
              <a:avLst/>
            </a:prstGeom>
          </p:spPr>
        </p:pic>
      </p:grpSp>
      <p:sp>
        <p:nvSpPr>
          <p:cNvPr id="22" name="Espace réservé du numéro de diapositive 21">
            <a:extLst>
              <a:ext uri="{FF2B5EF4-FFF2-40B4-BE49-F238E27FC236}">
                <a16:creationId xmlns:a16="http://schemas.microsoft.com/office/drawing/2014/main" id="{A9AEB4E2-B116-BA4A-A371-645829A970DE}"/>
              </a:ext>
            </a:extLst>
          </p:cNvPr>
          <p:cNvSpPr>
            <a:spLocks noGrp="1"/>
          </p:cNvSpPr>
          <p:nvPr>
            <p:ph type="sldNum" sz="quarter" idx="12"/>
          </p:nvPr>
        </p:nvSpPr>
        <p:spPr/>
        <p:txBody>
          <a:bodyPr/>
          <a:lstStyle/>
          <a:p>
            <a:fld id="{611224AE-60B8-A04C-BAB5-7045A9C2B360}" type="slidenum">
              <a:rPr lang="fr-FR" smtClean="0"/>
              <a:t>21</a:t>
            </a:fld>
            <a:endParaRPr lang="fr-FR"/>
          </a:p>
        </p:txBody>
      </p:sp>
      <p:pic>
        <p:nvPicPr>
          <p:cNvPr id="23" name="Image 22">
            <a:extLst>
              <a:ext uri="{FF2B5EF4-FFF2-40B4-BE49-F238E27FC236}">
                <a16:creationId xmlns:a16="http://schemas.microsoft.com/office/drawing/2014/main" id="{AC9A880B-0986-3E45-9843-8670EDF97C2A}"/>
              </a:ext>
            </a:extLst>
          </p:cNvPr>
          <p:cNvPicPr>
            <a:picLocks noChangeAspect="1"/>
          </p:cNvPicPr>
          <p:nvPr/>
        </p:nvPicPr>
        <p:blipFill>
          <a:blip r:embed="rId10"/>
          <a:stretch>
            <a:fillRect/>
          </a:stretch>
        </p:blipFill>
        <p:spPr>
          <a:xfrm>
            <a:off x="1031480" y="5132286"/>
            <a:ext cx="10294620" cy="896112"/>
          </a:xfrm>
          <a:prstGeom prst="rect">
            <a:avLst/>
          </a:prstGeom>
        </p:spPr>
      </p:pic>
      <p:sp>
        <p:nvSpPr>
          <p:cNvPr id="26" name="Shape 181">
            <a:extLst>
              <a:ext uri="{FF2B5EF4-FFF2-40B4-BE49-F238E27FC236}">
                <a16:creationId xmlns:a16="http://schemas.microsoft.com/office/drawing/2014/main" id="{917F87B4-2833-5A4C-B386-F120952525A1}"/>
              </a:ext>
            </a:extLst>
          </p:cNvPr>
          <p:cNvSpPr txBox="1">
            <a:spLocks/>
          </p:cNvSpPr>
          <p:nvPr/>
        </p:nvSpPr>
        <p:spPr>
          <a:xfrm>
            <a:off x="305493" y="-25220"/>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b="1" dirty="0"/>
              <a:t>Key idea 2</a:t>
            </a:r>
            <a:r>
              <a:rPr lang="en-US" dirty="0"/>
              <a:t>: Parameter optimization</a:t>
            </a:r>
          </a:p>
        </p:txBody>
      </p:sp>
    </p:spTree>
    <p:extLst>
      <p:ext uri="{BB962C8B-B14F-4D97-AF65-F5344CB8AC3E}">
        <p14:creationId xmlns:p14="http://schemas.microsoft.com/office/powerpoint/2010/main" val="4158172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E37661-C212-8543-B94F-2C5641D3F2C8}"/>
              </a:ext>
            </a:extLst>
          </p:cNvPr>
          <p:cNvSpPr>
            <a:spLocks noGrp="1"/>
          </p:cNvSpPr>
          <p:nvPr>
            <p:ph type="sldNum" sz="quarter" idx="12"/>
          </p:nvPr>
        </p:nvSpPr>
        <p:spPr/>
        <p:txBody>
          <a:bodyPr/>
          <a:lstStyle/>
          <a:p>
            <a:fld id="{611224AE-60B8-A04C-BAB5-7045A9C2B360}" type="slidenum">
              <a:rPr lang="fr-FR" smtClean="0"/>
              <a:t>22</a:t>
            </a:fld>
            <a:endParaRPr lang="fr-FR"/>
          </a:p>
        </p:txBody>
      </p:sp>
      <p:sp>
        <p:nvSpPr>
          <p:cNvPr id="16" name="Shape 113">
            <a:extLst>
              <a:ext uri="{FF2B5EF4-FFF2-40B4-BE49-F238E27FC236}">
                <a16:creationId xmlns:a16="http://schemas.microsoft.com/office/drawing/2014/main" id="{FF9680E6-CDEC-E94E-B5A9-694E73FB6ACD}"/>
              </a:ext>
            </a:extLst>
          </p:cNvPr>
          <p:cNvSpPr txBox="1"/>
          <p:nvPr/>
        </p:nvSpPr>
        <p:spPr>
          <a:xfrm>
            <a:off x="1355537" y="1151924"/>
            <a:ext cx="1482696"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sp>
        <p:nvSpPr>
          <p:cNvPr id="29" name="Shape 113">
            <a:extLst>
              <a:ext uri="{FF2B5EF4-FFF2-40B4-BE49-F238E27FC236}">
                <a16:creationId xmlns:a16="http://schemas.microsoft.com/office/drawing/2014/main" id="{0DAFCDB3-5FBA-C249-8431-EF15E381DE3C}"/>
              </a:ext>
            </a:extLst>
          </p:cNvPr>
          <p:cNvSpPr txBox="1"/>
          <p:nvPr/>
        </p:nvSpPr>
        <p:spPr>
          <a:xfrm>
            <a:off x="4505771" y="1206301"/>
            <a:ext cx="2303829" cy="362303"/>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Deformed Template</a:t>
            </a:r>
            <a:endParaRPr sz="2000">
              <a:latin typeface="Times" charset="0"/>
              <a:ea typeface="Times" charset="0"/>
              <a:cs typeface="Times" charset="0"/>
            </a:endParaRPr>
          </a:p>
        </p:txBody>
      </p:sp>
      <p:sp>
        <p:nvSpPr>
          <p:cNvPr id="30" name="Shape 113">
            <a:extLst>
              <a:ext uri="{FF2B5EF4-FFF2-40B4-BE49-F238E27FC236}">
                <a16:creationId xmlns:a16="http://schemas.microsoft.com/office/drawing/2014/main" id="{0F4205EB-37B4-D242-AAF4-2696BB5DF698}"/>
              </a:ext>
            </a:extLst>
          </p:cNvPr>
          <p:cNvSpPr txBox="1"/>
          <p:nvPr/>
        </p:nvSpPr>
        <p:spPr>
          <a:xfrm>
            <a:off x="8139212" y="1206301"/>
            <a:ext cx="2918311" cy="352358"/>
          </a:xfrm>
          <a:prstGeom prst="rect">
            <a:avLst/>
          </a:prstGeom>
          <a:noFill/>
          <a:ln>
            <a:noFill/>
          </a:ln>
        </p:spPr>
        <p:txBody>
          <a:bodyPr spcFirstLastPara="1" wrap="square" lIns="20710" tIns="20710" rIns="20710" bIns="20710" anchor="t" anchorCtr="0">
            <a:noAutofit/>
          </a:bodyPr>
          <a:lstStyle/>
          <a:p>
            <a:r>
              <a:rPr lang="en-US" sz="2000" dirty="0">
                <a:latin typeface="Times" charset="0"/>
                <a:ea typeface="Times" charset="0"/>
                <a:cs typeface="Times" charset="0"/>
              </a:rPr>
              <a:t>Optimized reconstruction</a:t>
            </a:r>
            <a:endParaRPr sz="2000" dirty="0">
              <a:latin typeface="Times" charset="0"/>
              <a:ea typeface="Times" charset="0"/>
              <a:cs typeface="Times" charset="0"/>
            </a:endParaRPr>
          </a:p>
        </p:txBody>
      </p:sp>
      <p:pic>
        <p:nvPicPr>
          <p:cNvPr id="45" name="Image 44">
            <a:extLst>
              <a:ext uri="{FF2B5EF4-FFF2-40B4-BE49-F238E27FC236}">
                <a16:creationId xmlns:a16="http://schemas.microsoft.com/office/drawing/2014/main" id="{276AC5F8-5DBB-F842-BF69-F11F706E12BC}"/>
              </a:ext>
            </a:extLst>
          </p:cNvPr>
          <p:cNvPicPr>
            <a:picLocks noChangeAspect="1"/>
          </p:cNvPicPr>
          <p:nvPr/>
        </p:nvPicPr>
        <p:blipFill>
          <a:blip r:embed="rId2"/>
          <a:stretch>
            <a:fillRect/>
          </a:stretch>
        </p:blipFill>
        <p:spPr>
          <a:xfrm>
            <a:off x="765290" y="1823443"/>
            <a:ext cx="2663190" cy="3360420"/>
          </a:xfrm>
          <a:prstGeom prst="rect">
            <a:avLst/>
          </a:prstGeom>
        </p:spPr>
      </p:pic>
      <p:pic>
        <p:nvPicPr>
          <p:cNvPr id="47" name="Image 46">
            <a:extLst>
              <a:ext uri="{FF2B5EF4-FFF2-40B4-BE49-F238E27FC236}">
                <a16:creationId xmlns:a16="http://schemas.microsoft.com/office/drawing/2014/main" id="{22DC9DA9-893B-8F4F-8BFA-E4B804107981}"/>
              </a:ext>
            </a:extLst>
          </p:cNvPr>
          <p:cNvPicPr>
            <a:picLocks noChangeAspect="1"/>
          </p:cNvPicPr>
          <p:nvPr/>
        </p:nvPicPr>
        <p:blipFill>
          <a:blip r:embed="rId3"/>
          <a:stretch>
            <a:fillRect/>
          </a:stretch>
        </p:blipFill>
        <p:spPr>
          <a:xfrm>
            <a:off x="4046372" y="1823443"/>
            <a:ext cx="2606040" cy="3486150"/>
          </a:xfrm>
          <a:prstGeom prst="rect">
            <a:avLst/>
          </a:prstGeom>
        </p:spPr>
      </p:pic>
      <p:pic>
        <p:nvPicPr>
          <p:cNvPr id="48" name="Image 47">
            <a:extLst>
              <a:ext uri="{FF2B5EF4-FFF2-40B4-BE49-F238E27FC236}">
                <a16:creationId xmlns:a16="http://schemas.microsoft.com/office/drawing/2014/main" id="{16F6CE4F-1DE0-FC43-B9F1-FD869BBCA9A7}"/>
              </a:ext>
            </a:extLst>
          </p:cNvPr>
          <p:cNvPicPr>
            <a:picLocks noChangeAspect="1"/>
          </p:cNvPicPr>
          <p:nvPr/>
        </p:nvPicPr>
        <p:blipFill>
          <a:blip r:embed="rId4"/>
          <a:stretch>
            <a:fillRect/>
          </a:stretch>
        </p:blipFill>
        <p:spPr>
          <a:xfrm>
            <a:off x="8764905" y="2162060"/>
            <a:ext cx="2434590" cy="3051810"/>
          </a:xfrm>
          <a:prstGeom prst="rect">
            <a:avLst/>
          </a:prstGeom>
        </p:spPr>
      </p:pic>
    </p:spTree>
    <p:extLst>
      <p:ext uri="{BB962C8B-B14F-4D97-AF65-F5344CB8AC3E}">
        <p14:creationId xmlns:p14="http://schemas.microsoft.com/office/powerpoint/2010/main" val="206443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E37661-C212-8543-B94F-2C5641D3F2C8}"/>
              </a:ext>
            </a:extLst>
          </p:cNvPr>
          <p:cNvSpPr>
            <a:spLocks noGrp="1"/>
          </p:cNvSpPr>
          <p:nvPr>
            <p:ph type="sldNum" sz="quarter" idx="12"/>
          </p:nvPr>
        </p:nvSpPr>
        <p:spPr/>
        <p:txBody>
          <a:bodyPr/>
          <a:lstStyle/>
          <a:p>
            <a:fld id="{611224AE-60B8-A04C-BAB5-7045A9C2B360}" type="slidenum">
              <a:rPr lang="fr-FR" smtClean="0"/>
              <a:t>23</a:t>
            </a:fld>
            <a:endParaRPr lang="fr-FR"/>
          </a:p>
        </p:txBody>
      </p:sp>
      <p:sp>
        <p:nvSpPr>
          <p:cNvPr id="16" name="Shape 113">
            <a:extLst>
              <a:ext uri="{FF2B5EF4-FFF2-40B4-BE49-F238E27FC236}">
                <a16:creationId xmlns:a16="http://schemas.microsoft.com/office/drawing/2014/main" id="{FF9680E6-CDEC-E94E-B5A9-694E73FB6ACD}"/>
              </a:ext>
            </a:extLst>
          </p:cNvPr>
          <p:cNvSpPr txBox="1"/>
          <p:nvPr/>
        </p:nvSpPr>
        <p:spPr>
          <a:xfrm>
            <a:off x="1198349" y="175326"/>
            <a:ext cx="1482696"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sp>
        <p:nvSpPr>
          <p:cNvPr id="29" name="Shape 113">
            <a:extLst>
              <a:ext uri="{FF2B5EF4-FFF2-40B4-BE49-F238E27FC236}">
                <a16:creationId xmlns:a16="http://schemas.microsoft.com/office/drawing/2014/main" id="{0DAFCDB3-5FBA-C249-8431-EF15E381DE3C}"/>
              </a:ext>
            </a:extLst>
          </p:cNvPr>
          <p:cNvSpPr txBox="1"/>
          <p:nvPr/>
        </p:nvSpPr>
        <p:spPr>
          <a:xfrm>
            <a:off x="4348583" y="229703"/>
            <a:ext cx="2303829" cy="362303"/>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Deformed Template</a:t>
            </a:r>
            <a:endParaRPr sz="2000">
              <a:latin typeface="Times" charset="0"/>
              <a:ea typeface="Times" charset="0"/>
              <a:cs typeface="Times" charset="0"/>
            </a:endParaRPr>
          </a:p>
        </p:txBody>
      </p:sp>
      <p:sp>
        <p:nvSpPr>
          <p:cNvPr id="30" name="Shape 113">
            <a:extLst>
              <a:ext uri="{FF2B5EF4-FFF2-40B4-BE49-F238E27FC236}">
                <a16:creationId xmlns:a16="http://schemas.microsoft.com/office/drawing/2014/main" id="{0F4205EB-37B4-D242-AAF4-2696BB5DF698}"/>
              </a:ext>
            </a:extLst>
          </p:cNvPr>
          <p:cNvSpPr txBox="1"/>
          <p:nvPr/>
        </p:nvSpPr>
        <p:spPr>
          <a:xfrm>
            <a:off x="7982024" y="229703"/>
            <a:ext cx="2918311" cy="352358"/>
          </a:xfrm>
          <a:prstGeom prst="rect">
            <a:avLst/>
          </a:prstGeom>
          <a:noFill/>
          <a:ln>
            <a:noFill/>
          </a:ln>
        </p:spPr>
        <p:txBody>
          <a:bodyPr spcFirstLastPara="1" wrap="square" lIns="20710" tIns="20710" rIns="20710" bIns="20710" anchor="t" anchorCtr="0">
            <a:noAutofit/>
          </a:bodyPr>
          <a:lstStyle/>
          <a:p>
            <a:r>
              <a:rPr lang="en-US" sz="2000" err="1">
                <a:latin typeface="Times" charset="0"/>
                <a:ea typeface="Times" charset="0"/>
                <a:cs typeface="Times" charset="0"/>
              </a:rPr>
              <a:t>Optimised</a:t>
            </a:r>
            <a:r>
              <a:rPr lang="en-US" sz="2000">
                <a:latin typeface="Times" charset="0"/>
                <a:ea typeface="Times" charset="0"/>
                <a:cs typeface="Times" charset="0"/>
              </a:rPr>
              <a:t> reconstruction</a:t>
            </a:r>
            <a:endParaRPr sz="2000">
              <a:latin typeface="Times" charset="0"/>
              <a:ea typeface="Times" charset="0"/>
              <a:cs typeface="Times" charset="0"/>
            </a:endParaRPr>
          </a:p>
        </p:txBody>
      </p:sp>
      <p:pic>
        <p:nvPicPr>
          <p:cNvPr id="38" name="Image 37">
            <a:extLst>
              <a:ext uri="{FF2B5EF4-FFF2-40B4-BE49-F238E27FC236}">
                <a16:creationId xmlns:a16="http://schemas.microsoft.com/office/drawing/2014/main" id="{959E5598-0FA4-C24A-8544-18B591A06583}"/>
              </a:ext>
            </a:extLst>
          </p:cNvPr>
          <p:cNvPicPr>
            <a:picLocks noChangeAspect="1"/>
          </p:cNvPicPr>
          <p:nvPr/>
        </p:nvPicPr>
        <p:blipFill>
          <a:blip r:embed="rId2"/>
          <a:stretch>
            <a:fillRect/>
          </a:stretch>
        </p:blipFill>
        <p:spPr>
          <a:xfrm>
            <a:off x="4720862" y="745831"/>
            <a:ext cx="1158240" cy="1549400"/>
          </a:xfrm>
          <a:prstGeom prst="rect">
            <a:avLst/>
          </a:prstGeom>
        </p:spPr>
      </p:pic>
      <p:pic>
        <p:nvPicPr>
          <p:cNvPr id="39" name="Image 38">
            <a:extLst>
              <a:ext uri="{FF2B5EF4-FFF2-40B4-BE49-F238E27FC236}">
                <a16:creationId xmlns:a16="http://schemas.microsoft.com/office/drawing/2014/main" id="{921BB017-3193-8144-8691-C222FCEF00A0}"/>
              </a:ext>
            </a:extLst>
          </p:cNvPr>
          <p:cNvPicPr>
            <a:picLocks noChangeAspect="1"/>
          </p:cNvPicPr>
          <p:nvPr/>
        </p:nvPicPr>
        <p:blipFill>
          <a:blip r:embed="rId3"/>
          <a:stretch>
            <a:fillRect/>
          </a:stretch>
        </p:blipFill>
        <p:spPr>
          <a:xfrm>
            <a:off x="8397240" y="4533697"/>
            <a:ext cx="1584960" cy="2336800"/>
          </a:xfrm>
          <a:prstGeom prst="rect">
            <a:avLst/>
          </a:prstGeom>
        </p:spPr>
      </p:pic>
      <p:pic>
        <p:nvPicPr>
          <p:cNvPr id="40" name="Image 39">
            <a:extLst>
              <a:ext uri="{FF2B5EF4-FFF2-40B4-BE49-F238E27FC236}">
                <a16:creationId xmlns:a16="http://schemas.microsoft.com/office/drawing/2014/main" id="{3BBDD4C9-F2A1-2347-8E74-0F6135305B3E}"/>
              </a:ext>
            </a:extLst>
          </p:cNvPr>
          <p:cNvPicPr>
            <a:picLocks noChangeAspect="1"/>
          </p:cNvPicPr>
          <p:nvPr/>
        </p:nvPicPr>
        <p:blipFill>
          <a:blip r:embed="rId4"/>
          <a:stretch>
            <a:fillRect/>
          </a:stretch>
        </p:blipFill>
        <p:spPr>
          <a:xfrm>
            <a:off x="810225" y="4466868"/>
            <a:ext cx="1788160" cy="2413000"/>
          </a:xfrm>
          <a:prstGeom prst="rect">
            <a:avLst/>
          </a:prstGeom>
        </p:spPr>
      </p:pic>
      <p:pic>
        <p:nvPicPr>
          <p:cNvPr id="41" name="Image 40">
            <a:extLst>
              <a:ext uri="{FF2B5EF4-FFF2-40B4-BE49-F238E27FC236}">
                <a16:creationId xmlns:a16="http://schemas.microsoft.com/office/drawing/2014/main" id="{D67D71FA-8287-9C44-A0E1-8157E23D564D}"/>
              </a:ext>
            </a:extLst>
          </p:cNvPr>
          <p:cNvPicPr>
            <a:picLocks noChangeAspect="1"/>
          </p:cNvPicPr>
          <p:nvPr/>
        </p:nvPicPr>
        <p:blipFill>
          <a:blip r:embed="rId5"/>
          <a:stretch>
            <a:fillRect/>
          </a:stretch>
        </p:blipFill>
        <p:spPr>
          <a:xfrm>
            <a:off x="4499303" y="4466868"/>
            <a:ext cx="1661160" cy="2397760"/>
          </a:xfrm>
          <a:prstGeom prst="rect">
            <a:avLst/>
          </a:prstGeom>
        </p:spPr>
      </p:pic>
      <p:pic>
        <p:nvPicPr>
          <p:cNvPr id="42" name="Image 41">
            <a:extLst>
              <a:ext uri="{FF2B5EF4-FFF2-40B4-BE49-F238E27FC236}">
                <a16:creationId xmlns:a16="http://schemas.microsoft.com/office/drawing/2014/main" id="{71452211-2EE4-DC41-ABAE-19384A6712D0}"/>
              </a:ext>
            </a:extLst>
          </p:cNvPr>
          <p:cNvPicPr>
            <a:picLocks noChangeAspect="1"/>
          </p:cNvPicPr>
          <p:nvPr/>
        </p:nvPicPr>
        <p:blipFill>
          <a:blip r:embed="rId6"/>
          <a:stretch>
            <a:fillRect/>
          </a:stretch>
        </p:blipFill>
        <p:spPr>
          <a:xfrm>
            <a:off x="4675142" y="2200344"/>
            <a:ext cx="1203960" cy="2235200"/>
          </a:xfrm>
          <a:prstGeom prst="rect">
            <a:avLst/>
          </a:prstGeom>
        </p:spPr>
      </p:pic>
      <p:pic>
        <p:nvPicPr>
          <p:cNvPr id="43" name="Image 42">
            <a:extLst>
              <a:ext uri="{FF2B5EF4-FFF2-40B4-BE49-F238E27FC236}">
                <a16:creationId xmlns:a16="http://schemas.microsoft.com/office/drawing/2014/main" id="{19E688A2-572C-9B4E-97DB-E8437692D0B0}"/>
              </a:ext>
            </a:extLst>
          </p:cNvPr>
          <p:cNvPicPr>
            <a:picLocks noChangeAspect="1"/>
          </p:cNvPicPr>
          <p:nvPr/>
        </p:nvPicPr>
        <p:blipFill>
          <a:blip r:embed="rId7"/>
          <a:stretch>
            <a:fillRect/>
          </a:stretch>
        </p:blipFill>
        <p:spPr>
          <a:xfrm>
            <a:off x="8610600" y="2134304"/>
            <a:ext cx="1168400" cy="2367280"/>
          </a:xfrm>
          <a:prstGeom prst="rect">
            <a:avLst/>
          </a:prstGeom>
        </p:spPr>
      </p:pic>
      <p:pic>
        <p:nvPicPr>
          <p:cNvPr id="44" name="Image 43">
            <a:extLst>
              <a:ext uri="{FF2B5EF4-FFF2-40B4-BE49-F238E27FC236}">
                <a16:creationId xmlns:a16="http://schemas.microsoft.com/office/drawing/2014/main" id="{4995DEB4-49D1-D942-BC74-42DE3B616DAE}"/>
              </a:ext>
            </a:extLst>
          </p:cNvPr>
          <p:cNvPicPr>
            <a:picLocks noChangeAspect="1"/>
          </p:cNvPicPr>
          <p:nvPr/>
        </p:nvPicPr>
        <p:blipFill>
          <a:blip r:embed="rId8"/>
          <a:stretch>
            <a:fillRect/>
          </a:stretch>
        </p:blipFill>
        <p:spPr>
          <a:xfrm>
            <a:off x="1182028" y="2053868"/>
            <a:ext cx="1214120" cy="2413000"/>
          </a:xfrm>
          <a:prstGeom prst="rect">
            <a:avLst/>
          </a:prstGeom>
        </p:spPr>
      </p:pic>
      <p:pic>
        <p:nvPicPr>
          <p:cNvPr id="45" name="Image 44">
            <a:extLst>
              <a:ext uri="{FF2B5EF4-FFF2-40B4-BE49-F238E27FC236}">
                <a16:creationId xmlns:a16="http://schemas.microsoft.com/office/drawing/2014/main" id="{276AC5F8-5DBB-F842-BF69-F11F706E12BC}"/>
              </a:ext>
            </a:extLst>
          </p:cNvPr>
          <p:cNvPicPr>
            <a:picLocks noChangeAspect="1"/>
          </p:cNvPicPr>
          <p:nvPr/>
        </p:nvPicPr>
        <p:blipFill>
          <a:blip r:embed="rId9"/>
          <a:stretch>
            <a:fillRect/>
          </a:stretch>
        </p:blipFill>
        <p:spPr>
          <a:xfrm>
            <a:off x="1198349" y="593994"/>
            <a:ext cx="1183640" cy="1493520"/>
          </a:xfrm>
          <a:prstGeom prst="rect">
            <a:avLst/>
          </a:prstGeom>
        </p:spPr>
      </p:pic>
      <p:pic>
        <p:nvPicPr>
          <p:cNvPr id="46" name="Image 45">
            <a:extLst>
              <a:ext uri="{FF2B5EF4-FFF2-40B4-BE49-F238E27FC236}">
                <a16:creationId xmlns:a16="http://schemas.microsoft.com/office/drawing/2014/main" id="{72110135-F196-7240-B8A7-F154E9C0ADE9}"/>
              </a:ext>
            </a:extLst>
          </p:cNvPr>
          <p:cNvPicPr>
            <a:picLocks noChangeAspect="1"/>
          </p:cNvPicPr>
          <p:nvPr/>
        </p:nvPicPr>
        <p:blipFill>
          <a:blip r:embed="rId10"/>
          <a:stretch>
            <a:fillRect/>
          </a:stretch>
        </p:blipFill>
        <p:spPr>
          <a:xfrm>
            <a:off x="8744885" y="745831"/>
            <a:ext cx="1082040" cy="1356360"/>
          </a:xfrm>
          <a:prstGeom prst="rect">
            <a:avLst/>
          </a:prstGeom>
        </p:spPr>
      </p:pic>
    </p:spTree>
    <p:extLst>
      <p:ext uri="{BB962C8B-B14F-4D97-AF65-F5344CB8AC3E}">
        <p14:creationId xmlns:p14="http://schemas.microsoft.com/office/powerpoint/2010/main" val="307680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713A9E55-080A-5545-9D2F-08DF10D2FB89}"/>
              </a:ext>
            </a:extLst>
          </p:cNvPr>
          <p:cNvGrpSpPr>
            <a:grpSpLocks noChangeAspect="1"/>
          </p:cNvGrpSpPr>
          <p:nvPr/>
        </p:nvGrpSpPr>
        <p:grpSpPr>
          <a:xfrm>
            <a:off x="2344680" y="1913674"/>
            <a:ext cx="7811234" cy="2161039"/>
            <a:chOff x="16864166" y="13775048"/>
            <a:chExt cx="8330680" cy="2304749"/>
          </a:xfrm>
        </p:grpSpPr>
        <p:sp>
          <p:nvSpPr>
            <p:cNvPr id="3" name="Shape 113">
              <a:extLst>
                <a:ext uri="{FF2B5EF4-FFF2-40B4-BE49-F238E27FC236}">
                  <a16:creationId xmlns:a16="http://schemas.microsoft.com/office/drawing/2014/main" id="{749CC0B3-4613-F042-BDDB-645A67F3A766}"/>
                </a:ext>
              </a:extLst>
            </p:cNvPr>
            <p:cNvSpPr txBox="1"/>
            <p:nvPr/>
          </p:nvSpPr>
          <p:spPr>
            <a:xfrm>
              <a:off x="17416608" y="15246484"/>
              <a:ext cx="2367242" cy="299100"/>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Features</a:t>
              </a:r>
              <a:endParaRPr sz="2000">
                <a:latin typeface="Times" charset="0"/>
                <a:ea typeface="Times" charset="0"/>
                <a:cs typeface="Times" charset="0"/>
              </a:endParaRPr>
            </a:p>
          </p:txBody>
        </p:sp>
        <p:pic>
          <p:nvPicPr>
            <p:cNvPr id="5" name="Shape 92">
              <a:extLst>
                <a:ext uri="{FF2B5EF4-FFF2-40B4-BE49-F238E27FC236}">
                  <a16:creationId xmlns:a16="http://schemas.microsoft.com/office/drawing/2014/main" id="{72331240-1861-1C4F-980B-091EE517FE1B}"/>
                </a:ext>
              </a:extLst>
            </p:cNvPr>
            <p:cNvPicPr preferRelativeResize="0"/>
            <p:nvPr/>
          </p:nvPicPr>
          <p:blipFill>
            <a:blip r:embed="rId3">
              <a:alphaModFix/>
            </a:blip>
            <a:stretch>
              <a:fillRect/>
            </a:stretch>
          </p:blipFill>
          <p:spPr>
            <a:xfrm>
              <a:off x="21163665" y="14881614"/>
              <a:ext cx="957525" cy="1198183"/>
            </a:xfrm>
            <a:prstGeom prst="rect">
              <a:avLst/>
            </a:prstGeom>
            <a:noFill/>
            <a:ln>
              <a:noFill/>
            </a:ln>
          </p:spPr>
        </p:pic>
        <p:pic>
          <p:nvPicPr>
            <p:cNvPr id="6" name="Shape 95">
              <a:extLst>
                <a:ext uri="{FF2B5EF4-FFF2-40B4-BE49-F238E27FC236}">
                  <a16:creationId xmlns:a16="http://schemas.microsoft.com/office/drawing/2014/main" id="{5C1DE418-DC80-7B44-92C6-F5AC2CF61F33}"/>
                </a:ext>
              </a:extLst>
            </p:cNvPr>
            <p:cNvPicPr preferRelativeResize="0"/>
            <p:nvPr/>
          </p:nvPicPr>
          <p:blipFill>
            <a:blip r:embed="rId4">
              <a:alphaModFix/>
            </a:blip>
            <a:stretch>
              <a:fillRect/>
            </a:stretch>
          </p:blipFill>
          <p:spPr>
            <a:xfrm>
              <a:off x="23821828" y="14910722"/>
              <a:ext cx="721675" cy="1150525"/>
            </a:xfrm>
            <a:prstGeom prst="rect">
              <a:avLst/>
            </a:prstGeom>
            <a:noFill/>
            <a:ln>
              <a:noFill/>
            </a:ln>
          </p:spPr>
        </p:pic>
        <p:sp>
          <p:nvSpPr>
            <p:cNvPr id="7" name="Shape 99">
              <a:extLst>
                <a:ext uri="{FF2B5EF4-FFF2-40B4-BE49-F238E27FC236}">
                  <a16:creationId xmlns:a16="http://schemas.microsoft.com/office/drawing/2014/main" id="{5D1E02E3-CEDA-ED42-BCEA-BCF09E484346}"/>
                </a:ext>
              </a:extLst>
            </p:cNvPr>
            <p:cNvSpPr/>
            <p:nvPr/>
          </p:nvSpPr>
          <p:spPr>
            <a:xfrm>
              <a:off x="16864166" y="15513953"/>
              <a:ext cx="129600" cy="538200"/>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8" name="Shape 101">
              <a:extLst>
                <a:ext uri="{FF2B5EF4-FFF2-40B4-BE49-F238E27FC236}">
                  <a16:creationId xmlns:a16="http://schemas.microsoft.com/office/drawing/2014/main" id="{F2D08FDD-C1CE-8949-86CE-F80C8231FDC5}"/>
                </a:ext>
              </a:extLst>
            </p:cNvPr>
            <p:cNvSpPr/>
            <p:nvPr/>
          </p:nvSpPr>
          <p:spPr>
            <a:xfrm rot="-5400000">
              <a:off x="19491504" y="14644967"/>
              <a:ext cx="1186200" cy="12063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9" name="Shape 103">
              <a:extLst>
                <a:ext uri="{FF2B5EF4-FFF2-40B4-BE49-F238E27FC236}">
                  <a16:creationId xmlns:a16="http://schemas.microsoft.com/office/drawing/2014/main" id="{BD521240-A10C-6547-9CC1-D1D171B07C88}"/>
                </a:ext>
              </a:extLst>
            </p:cNvPr>
            <p:cNvSpPr/>
            <p:nvPr/>
          </p:nvSpPr>
          <p:spPr>
            <a:xfrm>
              <a:off x="18702054" y="14794101"/>
              <a:ext cx="403200" cy="968855"/>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cxnSp>
          <p:nvCxnSpPr>
            <p:cNvPr id="10" name="Shape 105">
              <a:extLst>
                <a:ext uri="{FF2B5EF4-FFF2-40B4-BE49-F238E27FC236}">
                  <a16:creationId xmlns:a16="http://schemas.microsoft.com/office/drawing/2014/main" id="{BFD8BD44-D8DF-E24C-8C3D-0C17EA8C5751}"/>
                </a:ext>
              </a:extLst>
            </p:cNvPr>
            <p:cNvCxnSpPr/>
            <p:nvPr/>
          </p:nvCxnSpPr>
          <p:spPr>
            <a:xfrm rot="10800000">
              <a:off x="19100679" y="15246484"/>
              <a:ext cx="378900" cy="0"/>
            </a:xfrm>
            <a:prstGeom prst="straightConnector1">
              <a:avLst/>
            </a:prstGeom>
            <a:noFill/>
            <a:ln w="9525" cap="flat" cmpd="sng">
              <a:solidFill>
                <a:schemeClr val="dk2"/>
              </a:solidFill>
              <a:prstDash val="solid"/>
              <a:round/>
              <a:headEnd type="none" w="med" len="med"/>
              <a:tailEnd type="none" w="med" len="med"/>
            </a:ln>
          </p:spPr>
        </p:cxnSp>
        <p:sp>
          <p:nvSpPr>
            <p:cNvPr id="11" name="Shape 113">
              <a:extLst>
                <a:ext uri="{FF2B5EF4-FFF2-40B4-BE49-F238E27FC236}">
                  <a16:creationId xmlns:a16="http://schemas.microsoft.com/office/drawing/2014/main" id="{0B68F968-6D6F-E544-92A3-D2FD1F1712F7}"/>
                </a:ext>
              </a:extLst>
            </p:cNvPr>
            <p:cNvSpPr txBox="1"/>
            <p:nvPr/>
          </p:nvSpPr>
          <p:spPr>
            <a:xfrm>
              <a:off x="23892161" y="13775048"/>
              <a:ext cx="1302685" cy="299100"/>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pic>
          <p:nvPicPr>
            <p:cNvPr id="12" name="Picture 2">
              <a:extLst>
                <a:ext uri="{FF2B5EF4-FFF2-40B4-BE49-F238E27FC236}">
                  <a16:creationId xmlns:a16="http://schemas.microsoft.com/office/drawing/2014/main" id="{1A25C1BA-EAE7-3745-9E7B-BAEE57149763}"/>
                </a:ext>
              </a:extLst>
            </p:cNvPr>
            <p:cNvPicPr>
              <a:picLocks noChangeAspect="1"/>
            </p:cNvPicPr>
            <p:nvPr/>
          </p:nvPicPr>
          <p:blipFill>
            <a:blip r:embed="rId5"/>
            <a:stretch>
              <a:fillRect/>
            </a:stretch>
          </p:blipFill>
          <p:spPr>
            <a:xfrm>
              <a:off x="24088213" y="14485642"/>
              <a:ext cx="221901" cy="270140"/>
            </a:xfrm>
            <a:prstGeom prst="rect">
              <a:avLst/>
            </a:prstGeom>
          </p:spPr>
        </p:pic>
        <p:sp>
          <p:nvSpPr>
            <p:cNvPr id="13" name="Shape 113">
              <a:extLst>
                <a:ext uri="{FF2B5EF4-FFF2-40B4-BE49-F238E27FC236}">
                  <a16:creationId xmlns:a16="http://schemas.microsoft.com/office/drawing/2014/main" id="{7751B39F-56DC-194B-B4A6-1C71C2B97EC7}"/>
                </a:ext>
              </a:extLst>
            </p:cNvPr>
            <p:cNvSpPr txBox="1"/>
            <p:nvPr/>
          </p:nvSpPr>
          <p:spPr>
            <a:xfrm>
              <a:off x="20770879" y="14065096"/>
              <a:ext cx="2367242" cy="299100"/>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Reconstructed Shape</a:t>
              </a:r>
              <a:endParaRPr sz="2000">
                <a:latin typeface="Times" charset="0"/>
                <a:ea typeface="Times" charset="0"/>
                <a:cs typeface="Times" charset="0"/>
              </a:endParaRPr>
            </a:p>
          </p:txBody>
        </p:sp>
        <p:pic>
          <p:nvPicPr>
            <p:cNvPr id="14" name="Picture 3">
              <a:extLst>
                <a:ext uri="{FF2B5EF4-FFF2-40B4-BE49-F238E27FC236}">
                  <a16:creationId xmlns:a16="http://schemas.microsoft.com/office/drawing/2014/main" id="{24F91D2A-A124-3448-9DEB-35FE4AE01F8A}"/>
                </a:ext>
              </a:extLst>
            </p:cNvPr>
            <p:cNvPicPr>
              <a:picLocks noChangeAspect="1"/>
            </p:cNvPicPr>
            <p:nvPr/>
          </p:nvPicPr>
          <p:blipFill>
            <a:blip r:embed="rId6"/>
            <a:stretch>
              <a:fillRect/>
            </a:stretch>
          </p:blipFill>
          <p:spPr>
            <a:xfrm>
              <a:off x="20086246" y="15016294"/>
              <a:ext cx="342900" cy="317500"/>
            </a:xfrm>
            <a:prstGeom prst="rect">
              <a:avLst/>
            </a:prstGeom>
          </p:spPr>
        </p:pic>
        <p:pic>
          <p:nvPicPr>
            <p:cNvPr id="15" name="Picture 4">
              <a:extLst>
                <a:ext uri="{FF2B5EF4-FFF2-40B4-BE49-F238E27FC236}">
                  <a16:creationId xmlns:a16="http://schemas.microsoft.com/office/drawing/2014/main" id="{F5A22526-E5B6-054F-AC25-DD7E05C3F39D}"/>
                </a:ext>
              </a:extLst>
            </p:cNvPr>
            <p:cNvPicPr>
              <a:picLocks noChangeAspect="1"/>
            </p:cNvPicPr>
            <p:nvPr/>
          </p:nvPicPr>
          <p:blipFill>
            <a:blip r:embed="rId7"/>
            <a:stretch>
              <a:fillRect/>
            </a:stretch>
          </p:blipFill>
          <p:spPr>
            <a:xfrm>
              <a:off x="17679428" y="14672508"/>
              <a:ext cx="266537" cy="276056"/>
            </a:xfrm>
            <a:prstGeom prst="rect">
              <a:avLst/>
            </a:prstGeom>
          </p:spPr>
        </p:pic>
        <p:sp>
          <p:nvSpPr>
            <p:cNvPr id="16" name="Shape 113">
              <a:extLst>
                <a:ext uri="{FF2B5EF4-FFF2-40B4-BE49-F238E27FC236}">
                  <a16:creationId xmlns:a16="http://schemas.microsoft.com/office/drawing/2014/main" id="{94749925-A2CE-D942-BA37-C4857ACA3324}"/>
                </a:ext>
              </a:extLst>
            </p:cNvPr>
            <p:cNvSpPr txBox="1"/>
            <p:nvPr/>
          </p:nvSpPr>
          <p:spPr>
            <a:xfrm>
              <a:off x="17416608" y="14236758"/>
              <a:ext cx="2367242" cy="299100"/>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Template</a:t>
              </a:r>
              <a:endParaRPr sz="2000">
                <a:latin typeface="Times" charset="0"/>
                <a:ea typeface="Times" charset="0"/>
                <a:cs typeface="Times" charset="0"/>
              </a:endParaRPr>
            </a:p>
          </p:txBody>
        </p:sp>
        <p:cxnSp>
          <p:nvCxnSpPr>
            <p:cNvPr id="17" name="Straight Arrow Connector 9">
              <a:extLst>
                <a:ext uri="{FF2B5EF4-FFF2-40B4-BE49-F238E27FC236}">
                  <a16:creationId xmlns:a16="http://schemas.microsoft.com/office/drawing/2014/main" id="{36096455-7C54-F843-B897-7DBFE235A456}"/>
                </a:ext>
              </a:extLst>
            </p:cNvPr>
            <p:cNvCxnSpPr/>
            <p:nvPr/>
          </p:nvCxnSpPr>
          <p:spPr>
            <a:xfrm>
              <a:off x="22623965" y="15275724"/>
              <a:ext cx="734591"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Shape 113">
              <a:extLst>
                <a:ext uri="{FF2B5EF4-FFF2-40B4-BE49-F238E27FC236}">
                  <a16:creationId xmlns:a16="http://schemas.microsoft.com/office/drawing/2014/main" id="{8C81569D-4438-5D44-8DC3-394AB7E1000B}"/>
                </a:ext>
              </a:extLst>
            </p:cNvPr>
            <p:cNvSpPr txBox="1"/>
            <p:nvPr/>
          </p:nvSpPr>
          <p:spPr>
            <a:xfrm>
              <a:off x="21720969" y="15368210"/>
              <a:ext cx="2367242" cy="299100"/>
            </a:xfrm>
            <a:prstGeom prst="rect">
              <a:avLst/>
            </a:prstGeom>
            <a:noFill/>
            <a:ln>
              <a:noFill/>
            </a:ln>
          </p:spPr>
          <p:txBody>
            <a:bodyPr spcFirstLastPara="1" wrap="square" lIns="20710" tIns="20710" rIns="20710" bIns="20710" anchor="t" anchorCtr="0">
              <a:noAutofit/>
            </a:bodyPr>
            <a:lstStyle/>
            <a:p>
              <a:pPr algn="ctr"/>
              <a:r>
                <a:rPr lang="en-US" sz="2000">
                  <a:latin typeface="Times" charset="0"/>
                  <a:ea typeface="Times" charset="0"/>
                  <a:cs typeface="Times" charset="0"/>
                </a:rPr>
                <a:t>Minimize </a:t>
              </a:r>
            </a:p>
            <a:p>
              <a:pPr algn="ctr"/>
              <a:r>
                <a:rPr lang="en-US" sz="2000">
                  <a:latin typeface="Times" charset="0"/>
                  <a:ea typeface="Times" charset="0"/>
                  <a:cs typeface="Times" charset="0"/>
                </a:rPr>
                <a:t>Chamfer distance</a:t>
              </a:r>
              <a:endParaRPr sz="2000">
                <a:latin typeface="Times" charset="0"/>
                <a:ea typeface="Times" charset="0"/>
                <a:cs typeface="Times" charset="0"/>
              </a:endParaRPr>
            </a:p>
          </p:txBody>
        </p:sp>
        <p:pic>
          <p:nvPicPr>
            <p:cNvPr id="19" name="Image 18">
              <a:extLst>
                <a:ext uri="{FF2B5EF4-FFF2-40B4-BE49-F238E27FC236}">
                  <a16:creationId xmlns:a16="http://schemas.microsoft.com/office/drawing/2014/main" id="{AAD5890D-B378-0541-AF3F-9909E2BA44D4}"/>
                </a:ext>
              </a:extLst>
            </p:cNvPr>
            <p:cNvPicPr>
              <a:picLocks noChangeAspect="1"/>
            </p:cNvPicPr>
            <p:nvPr/>
          </p:nvPicPr>
          <p:blipFill>
            <a:blip r:embed="rId8"/>
            <a:stretch>
              <a:fillRect/>
            </a:stretch>
          </p:blipFill>
          <p:spPr>
            <a:xfrm>
              <a:off x="17710735" y="15724302"/>
              <a:ext cx="266700" cy="215900"/>
            </a:xfrm>
            <a:prstGeom prst="rect">
              <a:avLst/>
            </a:prstGeom>
          </p:spPr>
        </p:pic>
        <p:pic>
          <p:nvPicPr>
            <p:cNvPr id="20" name="Image 19">
              <a:extLst>
                <a:ext uri="{FF2B5EF4-FFF2-40B4-BE49-F238E27FC236}">
                  <a16:creationId xmlns:a16="http://schemas.microsoft.com/office/drawing/2014/main" id="{B499D33D-FB86-4E4D-8741-03132B0968B5}"/>
                </a:ext>
              </a:extLst>
            </p:cNvPr>
            <p:cNvPicPr>
              <a:picLocks noChangeAspect="1"/>
            </p:cNvPicPr>
            <p:nvPr/>
          </p:nvPicPr>
          <p:blipFill>
            <a:blip r:embed="rId9"/>
            <a:stretch>
              <a:fillRect/>
            </a:stretch>
          </p:blipFill>
          <p:spPr>
            <a:xfrm>
              <a:off x="20953244" y="14390022"/>
              <a:ext cx="1270000" cy="365760"/>
            </a:xfrm>
            <a:prstGeom prst="rect">
              <a:avLst/>
            </a:prstGeom>
          </p:spPr>
        </p:pic>
      </p:grpSp>
      <p:sp>
        <p:nvSpPr>
          <p:cNvPr id="22" name="Espace réservé du numéro de diapositive 21">
            <a:extLst>
              <a:ext uri="{FF2B5EF4-FFF2-40B4-BE49-F238E27FC236}">
                <a16:creationId xmlns:a16="http://schemas.microsoft.com/office/drawing/2014/main" id="{A9AEB4E2-B116-BA4A-A371-645829A970DE}"/>
              </a:ext>
            </a:extLst>
          </p:cNvPr>
          <p:cNvSpPr>
            <a:spLocks noGrp="1"/>
          </p:cNvSpPr>
          <p:nvPr>
            <p:ph type="sldNum" sz="quarter" idx="12"/>
          </p:nvPr>
        </p:nvSpPr>
        <p:spPr/>
        <p:txBody>
          <a:bodyPr/>
          <a:lstStyle/>
          <a:p>
            <a:fld id="{611224AE-60B8-A04C-BAB5-7045A9C2B360}" type="slidenum">
              <a:rPr lang="fr-FR" smtClean="0"/>
              <a:t>24</a:t>
            </a:fld>
            <a:endParaRPr lang="fr-FR"/>
          </a:p>
        </p:txBody>
      </p:sp>
      <p:pic>
        <p:nvPicPr>
          <p:cNvPr id="23" name="Image 22">
            <a:extLst>
              <a:ext uri="{FF2B5EF4-FFF2-40B4-BE49-F238E27FC236}">
                <a16:creationId xmlns:a16="http://schemas.microsoft.com/office/drawing/2014/main" id="{AC9A880B-0986-3E45-9843-8670EDF97C2A}"/>
              </a:ext>
            </a:extLst>
          </p:cNvPr>
          <p:cNvPicPr>
            <a:picLocks noChangeAspect="1"/>
          </p:cNvPicPr>
          <p:nvPr/>
        </p:nvPicPr>
        <p:blipFill>
          <a:blip r:embed="rId10"/>
          <a:stretch>
            <a:fillRect/>
          </a:stretch>
        </p:blipFill>
        <p:spPr>
          <a:xfrm>
            <a:off x="1031480" y="5132286"/>
            <a:ext cx="10294620" cy="896112"/>
          </a:xfrm>
          <a:prstGeom prst="rect">
            <a:avLst/>
          </a:prstGeom>
        </p:spPr>
      </p:pic>
      <p:sp>
        <p:nvSpPr>
          <p:cNvPr id="26" name="Shape 181">
            <a:extLst>
              <a:ext uri="{FF2B5EF4-FFF2-40B4-BE49-F238E27FC236}">
                <a16:creationId xmlns:a16="http://schemas.microsoft.com/office/drawing/2014/main" id="{917F87B4-2833-5A4C-B386-F120952525A1}"/>
              </a:ext>
            </a:extLst>
          </p:cNvPr>
          <p:cNvSpPr txBox="1">
            <a:spLocks/>
          </p:cNvSpPr>
          <p:nvPr/>
        </p:nvSpPr>
        <p:spPr>
          <a:xfrm>
            <a:off x="305493" y="-25220"/>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b="1"/>
              <a:t>Key </a:t>
            </a:r>
            <a:r>
              <a:rPr lang="fr-FR" b="1" err="1"/>
              <a:t>idea</a:t>
            </a:r>
            <a:r>
              <a:rPr lang="fr-FR" b="1"/>
              <a:t> 2</a:t>
            </a:r>
            <a:r>
              <a:rPr lang="fr-FR"/>
              <a:t>: </a:t>
            </a:r>
            <a:r>
              <a:rPr lang="fr-FR" err="1"/>
              <a:t>Parameter</a:t>
            </a:r>
            <a:r>
              <a:rPr lang="fr-FR"/>
              <a:t> </a:t>
            </a:r>
            <a:r>
              <a:rPr lang="fr-FR" err="1"/>
              <a:t>optimization</a:t>
            </a:r>
            <a:endParaRPr lang="fr-FR"/>
          </a:p>
        </p:txBody>
      </p:sp>
    </p:spTree>
    <p:extLst>
      <p:ext uri="{BB962C8B-B14F-4D97-AF65-F5344CB8AC3E}">
        <p14:creationId xmlns:p14="http://schemas.microsoft.com/office/powerpoint/2010/main" val="2102669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92">
            <a:extLst>
              <a:ext uri="{FF2B5EF4-FFF2-40B4-BE49-F238E27FC236}">
                <a16:creationId xmlns:a16="http://schemas.microsoft.com/office/drawing/2014/main" id="{47DFEC3F-E009-7F47-86BB-7DC9AC606DAE}"/>
              </a:ext>
            </a:extLst>
          </p:cNvPr>
          <p:cNvPicPr preferRelativeResize="0"/>
          <p:nvPr/>
        </p:nvPicPr>
        <p:blipFill>
          <a:blip r:embed="rId3">
            <a:alphaModFix/>
          </a:blip>
          <a:stretch>
            <a:fillRect/>
          </a:stretch>
        </p:blipFill>
        <p:spPr>
          <a:xfrm>
            <a:off x="7141150" y="2857365"/>
            <a:ext cx="897332" cy="1122864"/>
          </a:xfrm>
          <a:prstGeom prst="rect">
            <a:avLst/>
          </a:prstGeom>
          <a:noFill/>
          <a:ln>
            <a:noFill/>
          </a:ln>
        </p:spPr>
      </p:pic>
      <p:pic>
        <p:nvPicPr>
          <p:cNvPr id="6" name="Shape 93">
            <a:extLst>
              <a:ext uri="{FF2B5EF4-FFF2-40B4-BE49-F238E27FC236}">
                <a16:creationId xmlns:a16="http://schemas.microsoft.com/office/drawing/2014/main" id="{BD935C45-9E3D-2843-AF24-C439B6DE2837}"/>
              </a:ext>
            </a:extLst>
          </p:cNvPr>
          <p:cNvPicPr preferRelativeResize="0"/>
          <p:nvPr/>
        </p:nvPicPr>
        <p:blipFill>
          <a:blip r:embed="rId4">
            <a:alphaModFix/>
          </a:blip>
          <a:stretch>
            <a:fillRect/>
          </a:stretch>
        </p:blipFill>
        <p:spPr>
          <a:xfrm>
            <a:off x="4318674" y="2521788"/>
            <a:ext cx="1182543" cy="1611363"/>
          </a:xfrm>
          <a:prstGeom prst="rect">
            <a:avLst/>
          </a:prstGeom>
          <a:noFill/>
          <a:ln>
            <a:noFill/>
          </a:ln>
        </p:spPr>
      </p:pic>
      <p:pic>
        <p:nvPicPr>
          <p:cNvPr id="7" name="Shape 94">
            <a:extLst>
              <a:ext uri="{FF2B5EF4-FFF2-40B4-BE49-F238E27FC236}">
                <a16:creationId xmlns:a16="http://schemas.microsoft.com/office/drawing/2014/main" id="{498D2184-DA2D-1445-B628-D4B91B5E69BD}"/>
              </a:ext>
            </a:extLst>
          </p:cNvPr>
          <p:cNvPicPr preferRelativeResize="0"/>
          <p:nvPr/>
        </p:nvPicPr>
        <p:blipFill>
          <a:blip r:embed="rId5">
            <a:alphaModFix/>
          </a:blip>
          <a:stretch>
            <a:fillRect/>
          </a:stretch>
        </p:blipFill>
        <p:spPr>
          <a:xfrm>
            <a:off x="2263781" y="2574775"/>
            <a:ext cx="721971" cy="1688046"/>
          </a:xfrm>
          <a:prstGeom prst="rect">
            <a:avLst/>
          </a:prstGeom>
          <a:noFill/>
          <a:ln>
            <a:noFill/>
          </a:ln>
        </p:spPr>
      </p:pic>
      <p:pic>
        <p:nvPicPr>
          <p:cNvPr id="8" name="Shape 95">
            <a:extLst>
              <a:ext uri="{FF2B5EF4-FFF2-40B4-BE49-F238E27FC236}">
                <a16:creationId xmlns:a16="http://schemas.microsoft.com/office/drawing/2014/main" id="{21563C1F-B02D-3542-8D9D-082BA8C3DFFC}"/>
              </a:ext>
            </a:extLst>
          </p:cNvPr>
          <p:cNvPicPr preferRelativeResize="0"/>
          <p:nvPr/>
        </p:nvPicPr>
        <p:blipFill>
          <a:blip r:embed="rId6">
            <a:alphaModFix/>
          </a:blip>
          <a:stretch>
            <a:fillRect/>
          </a:stretch>
        </p:blipFill>
        <p:spPr>
          <a:xfrm>
            <a:off x="9512131" y="2927742"/>
            <a:ext cx="676309" cy="1078201"/>
          </a:xfrm>
          <a:prstGeom prst="rect">
            <a:avLst/>
          </a:prstGeom>
          <a:noFill/>
          <a:ln>
            <a:noFill/>
          </a:ln>
        </p:spPr>
      </p:pic>
      <p:cxnSp>
        <p:nvCxnSpPr>
          <p:cNvPr id="9" name="Straight Arrow Connector 6">
            <a:extLst>
              <a:ext uri="{FF2B5EF4-FFF2-40B4-BE49-F238E27FC236}">
                <a16:creationId xmlns:a16="http://schemas.microsoft.com/office/drawing/2014/main" id="{63248618-4C39-9C4A-9763-7C26D3A78334}"/>
              </a:ext>
            </a:extLst>
          </p:cNvPr>
          <p:cNvCxnSpPr/>
          <p:nvPr/>
        </p:nvCxnSpPr>
        <p:spPr>
          <a:xfrm>
            <a:off x="8397570" y="3435037"/>
            <a:ext cx="688413"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7">
            <a:extLst>
              <a:ext uri="{FF2B5EF4-FFF2-40B4-BE49-F238E27FC236}">
                <a16:creationId xmlns:a16="http://schemas.microsoft.com/office/drawing/2014/main" id="{B59813F4-FF80-E64E-A35A-803A1487B806}"/>
              </a:ext>
            </a:extLst>
          </p:cNvPr>
          <p:cNvCxnSpPr/>
          <p:nvPr/>
        </p:nvCxnSpPr>
        <p:spPr>
          <a:xfrm>
            <a:off x="5813831" y="3430894"/>
            <a:ext cx="688413"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8">
            <a:extLst>
              <a:ext uri="{FF2B5EF4-FFF2-40B4-BE49-F238E27FC236}">
                <a16:creationId xmlns:a16="http://schemas.microsoft.com/office/drawing/2014/main" id="{71C51587-4AB2-024B-99C9-A440F1BF31B3}"/>
              </a:ext>
            </a:extLst>
          </p:cNvPr>
          <p:cNvCxnSpPr/>
          <p:nvPr/>
        </p:nvCxnSpPr>
        <p:spPr>
          <a:xfrm>
            <a:off x="3339154" y="3430894"/>
            <a:ext cx="688413"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Oval 10">
            <a:extLst>
              <a:ext uri="{FF2B5EF4-FFF2-40B4-BE49-F238E27FC236}">
                <a16:creationId xmlns:a16="http://schemas.microsoft.com/office/drawing/2014/main" id="{5C293EA9-CC4E-B549-9D0D-1DDE20D7EADE}"/>
              </a:ext>
            </a:extLst>
          </p:cNvPr>
          <p:cNvSpPr>
            <a:spLocks noChangeAspect="1"/>
          </p:cNvSpPr>
          <p:nvPr/>
        </p:nvSpPr>
        <p:spPr>
          <a:xfrm>
            <a:off x="9759219" y="3466841"/>
            <a:ext cx="182129" cy="1825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3"/>
          </a:p>
        </p:txBody>
      </p:sp>
      <p:sp>
        <p:nvSpPr>
          <p:cNvPr id="13" name="Oval 11">
            <a:extLst>
              <a:ext uri="{FF2B5EF4-FFF2-40B4-BE49-F238E27FC236}">
                <a16:creationId xmlns:a16="http://schemas.microsoft.com/office/drawing/2014/main" id="{40D3AF01-CF9F-344D-8046-E62F7895D9B4}"/>
              </a:ext>
            </a:extLst>
          </p:cNvPr>
          <p:cNvSpPr>
            <a:spLocks noChangeAspect="1"/>
          </p:cNvSpPr>
          <p:nvPr/>
        </p:nvSpPr>
        <p:spPr>
          <a:xfrm>
            <a:off x="4883163" y="3676340"/>
            <a:ext cx="182129" cy="1825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3"/>
          </a:p>
        </p:txBody>
      </p:sp>
      <p:sp>
        <p:nvSpPr>
          <p:cNvPr id="14" name="Oval 12">
            <a:extLst>
              <a:ext uri="{FF2B5EF4-FFF2-40B4-BE49-F238E27FC236}">
                <a16:creationId xmlns:a16="http://schemas.microsoft.com/office/drawing/2014/main" id="{D2530823-20CC-9840-85C6-3C9FDE4588BF}"/>
              </a:ext>
            </a:extLst>
          </p:cNvPr>
          <p:cNvSpPr>
            <a:spLocks noChangeAspect="1"/>
          </p:cNvSpPr>
          <p:nvPr/>
        </p:nvSpPr>
        <p:spPr>
          <a:xfrm>
            <a:off x="2587673" y="3767635"/>
            <a:ext cx="182129" cy="18259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3"/>
          </a:p>
        </p:txBody>
      </p:sp>
      <p:sp>
        <p:nvSpPr>
          <p:cNvPr id="15" name="Shape 113">
            <a:extLst>
              <a:ext uri="{FF2B5EF4-FFF2-40B4-BE49-F238E27FC236}">
                <a16:creationId xmlns:a16="http://schemas.microsoft.com/office/drawing/2014/main" id="{9BB0340A-A62A-654D-BA7B-E41FF3BB6C0A}"/>
              </a:ext>
            </a:extLst>
          </p:cNvPr>
          <p:cNvSpPr txBox="1"/>
          <p:nvPr/>
        </p:nvSpPr>
        <p:spPr>
          <a:xfrm>
            <a:off x="5128824" y="2647442"/>
            <a:ext cx="2218431" cy="280298"/>
          </a:xfrm>
          <a:prstGeom prst="rect">
            <a:avLst/>
          </a:prstGeom>
          <a:noFill/>
          <a:ln>
            <a:noFill/>
          </a:ln>
        </p:spPr>
        <p:txBody>
          <a:bodyPr spcFirstLastPara="1" wrap="square" lIns="20710" tIns="20710" rIns="20710" bIns="20710" anchor="t" anchorCtr="0">
            <a:noAutofit/>
          </a:bodyPr>
          <a:lstStyle/>
          <a:p>
            <a:pPr algn="ctr"/>
            <a:r>
              <a:rPr lang="en-US" sz="2000">
                <a:latin typeface="Times" charset="0"/>
                <a:ea typeface="Times" charset="0"/>
                <a:cs typeface="Times" charset="0"/>
              </a:rPr>
              <a:t>Correspondence </a:t>
            </a:r>
          </a:p>
          <a:p>
            <a:pPr algn="ctr"/>
            <a:r>
              <a:rPr lang="en-US" sz="2000">
                <a:latin typeface="Times" charset="0"/>
                <a:ea typeface="Times" charset="0"/>
                <a:cs typeface="Times" charset="0"/>
              </a:rPr>
              <a:t>via template</a:t>
            </a:r>
            <a:endParaRPr sz="2000">
              <a:latin typeface="Times" charset="0"/>
              <a:ea typeface="Times" charset="0"/>
              <a:cs typeface="Times" charset="0"/>
            </a:endParaRPr>
          </a:p>
        </p:txBody>
      </p:sp>
      <p:sp>
        <p:nvSpPr>
          <p:cNvPr id="16" name="Shape 113">
            <a:extLst>
              <a:ext uri="{FF2B5EF4-FFF2-40B4-BE49-F238E27FC236}">
                <a16:creationId xmlns:a16="http://schemas.microsoft.com/office/drawing/2014/main" id="{29C64CB4-E22D-3B47-B56B-1D84D971046E}"/>
              </a:ext>
            </a:extLst>
          </p:cNvPr>
          <p:cNvSpPr txBox="1"/>
          <p:nvPr/>
        </p:nvSpPr>
        <p:spPr>
          <a:xfrm>
            <a:off x="7619275" y="2657220"/>
            <a:ext cx="2218431" cy="280298"/>
          </a:xfrm>
          <a:prstGeom prst="rect">
            <a:avLst/>
          </a:prstGeom>
          <a:noFill/>
          <a:ln>
            <a:noFill/>
          </a:ln>
        </p:spPr>
        <p:txBody>
          <a:bodyPr spcFirstLastPara="1" wrap="square" lIns="20710" tIns="20710" rIns="20710" bIns="20710" anchor="t" anchorCtr="0">
            <a:noAutofit/>
          </a:bodyPr>
          <a:lstStyle/>
          <a:p>
            <a:pPr algn="ctr"/>
            <a:r>
              <a:rPr lang="en-US" sz="2000">
                <a:latin typeface="Times" charset="0"/>
                <a:ea typeface="Times" charset="0"/>
                <a:cs typeface="Times" charset="0"/>
              </a:rPr>
              <a:t>Nearest</a:t>
            </a:r>
          </a:p>
          <a:p>
            <a:pPr algn="ctr"/>
            <a:r>
              <a:rPr lang="en-US" sz="2000">
                <a:latin typeface="Times" charset="0"/>
                <a:ea typeface="Times" charset="0"/>
                <a:cs typeface="Times" charset="0"/>
              </a:rPr>
              <a:t>Neighbor</a:t>
            </a:r>
            <a:endParaRPr sz="2000">
              <a:latin typeface="Times" charset="0"/>
              <a:ea typeface="Times" charset="0"/>
              <a:cs typeface="Times" charset="0"/>
            </a:endParaRPr>
          </a:p>
        </p:txBody>
      </p:sp>
      <p:sp>
        <p:nvSpPr>
          <p:cNvPr id="17" name="Shape 113">
            <a:extLst>
              <a:ext uri="{FF2B5EF4-FFF2-40B4-BE49-F238E27FC236}">
                <a16:creationId xmlns:a16="http://schemas.microsoft.com/office/drawing/2014/main" id="{553A4D80-B190-D84B-A50F-D773AB59E121}"/>
              </a:ext>
            </a:extLst>
          </p:cNvPr>
          <p:cNvSpPr txBox="1"/>
          <p:nvPr/>
        </p:nvSpPr>
        <p:spPr>
          <a:xfrm>
            <a:off x="2505318" y="2630889"/>
            <a:ext cx="2218431" cy="280298"/>
          </a:xfrm>
          <a:prstGeom prst="rect">
            <a:avLst/>
          </a:prstGeom>
          <a:noFill/>
          <a:ln>
            <a:noFill/>
          </a:ln>
        </p:spPr>
        <p:txBody>
          <a:bodyPr spcFirstLastPara="1" wrap="square" lIns="20710" tIns="20710" rIns="20710" bIns="20710" anchor="t" anchorCtr="0">
            <a:noAutofit/>
          </a:bodyPr>
          <a:lstStyle/>
          <a:p>
            <a:pPr algn="ctr"/>
            <a:r>
              <a:rPr lang="en-US" sz="2000">
                <a:latin typeface="Times" charset="0"/>
                <a:ea typeface="Times" charset="0"/>
                <a:cs typeface="Times" charset="0"/>
              </a:rPr>
              <a:t>Nearest</a:t>
            </a:r>
          </a:p>
          <a:p>
            <a:pPr algn="ctr"/>
            <a:r>
              <a:rPr lang="en-US" sz="2000">
                <a:latin typeface="Times" charset="0"/>
                <a:ea typeface="Times" charset="0"/>
                <a:cs typeface="Times" charset="0"/>
              </a:rPr>
              <a:t>Neighbor</a:t>
            </a:r>
            <a:endParaRPr sz="2000">
              <a:latin typeface="Times" charset="0"/>
              <a:ea typeface="Times" charset="0"/>
              <a:cs typeface="Times" charset="0"/>
            </a:endParaRPr>
          </a:p>
        </p:txBody>
      </p:sp>
      <p:sp>
        <p:nvSpPr>
          <p:cNvPr id="18" name="Oval 18">
            <a:extLst>
              <a:ext uri="{FF2B5EF4-FFF2-40B4-BE49-F238E27FC236}">
                <a16:creationId xmlns:a16="http://schemas.microsoft.com/office/drawing/2014/main" id="{EE77D0F1-B61C-194F-A338-A80B0420F6ED}"/>
              </a:ext>
            </a:extLst>
          </p:cNvPr>
          <p:cNvSpPr>
            <a:spLocks noChangeAspect="1"/>
          </p:cNvSpPr>
          <p:nvPr/>
        </p:nvSpPr>
        <p:spPr>
          <a:xfrm>
            <a:off x="7466573" y="3391490"/>
            <a:ext cx="182129" cy="18259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3"/>
          </a:p>
        </p:txBody>
      </p:sp>
      <p:pic>
        <p:nvPicPr>
          <p:cNvPr id="19" name="Picture 20">
            <a:extLst>
              <a:ext uri="{FF2B5EF4-FFF2-40B4-BE49-F238E27FC236}">
                <a16:creationId xmlns:a16="http://schemas.microsoft.com/office/drawing/2014/main" id="{11D2DEF1-FB43-3A42-A273-866F3BC9E7DA}"/>
              </a:ext>
            </a:extLst>
          </p:cNvPr>
          <p:cNvPicPr>
            <a:picLocks noChangeAspect="1"/>
          </p:cNvPicPr>
          <p:nvPr/>
        </p:nvPicPr>
        <p:blipFill>
          <a:blip r:embed="rId7"/>
          <a:stretch>
            <a:fillRect/>
          </a:stretch>
        </p:blipFill>
        <p:spPr>
          <a:xfrm>
            <a:off x="2446077" y="2185284"/>
            <a:ext cx="323725" cy="304683"/>
          </a:xfrm>
          <a:prstGeom prst="rect">
            <a:avLst/>
          </a:prstGeom>
        </p:spPr>
      </p:pic>
      <p:pic>
        <p:nvPicPr>
          <p:cNvPr id="21" name="Picture 31">
            <a:extLst>
              <a:ext uri="{FF2B5EF4-FFF2-40B4-BE49-F238E27FC236}">
                <a16:creationId xmlns:a16="http://schemas.microsoft.com/office/drawing/2014/main" id="{C1EA882F-1FA8-B540-B979-DAC4976ACA03}"/>
              </a:ext>
            </a:extLst>
          </p:cNvPr>
          <p:cNvPicPr>
            <a:picLocks noChangeAspect="1"/>
          </p:cNvPicPr>
          <p:nvPr/>
        </p:nvPicPr>
        <p:blipFill>
          <a:blip r:embed="rId8"/>
          <a:stretch>
            <a:fillRect/>
          </a:stretch>
        </p:blipFill>
        <p:spPr>
          <a:xfrm>
            <a:off x="9650798" y="2197737"/>
            <a:ext cx="304682" cy="304683"/>
          </a:xfrm>
          <a:prstGeom prst="rect">
            <a:avLst/>
          </a:prstGeom>
        </p:spPr>
      </p:pic>
      <p:cxnSp>
        <p:nvCxnSpPr>
          <p:cNvPr id="22" name="Straight Arrow Connector 6">
            <a:extLst>
              <a:ext uri="{FF2B5EF4-FFF2-40B4-BE49-F238E27FC236}">
                <a16:creationId xmlns:a16="http://schemas.microsoft.com/office/drawing/2014/main" id="{6404E7FD-ED2F-564B-8865-78D9FCB5EF2C}"/>
              </a:ext>
            </a:extLst>
          </p:cNvPr>
          <p:cNvCxnSpPr>
            <a:cxnSpLocks/>
          </p:cNvCxnSpPr>
          <p:nvPr/>
        </p:nvCxnSpPr>
        <p:spPr>
          <a:xfrm flipH="1">
            <a:off x="5735932" y="3429840"/>
            <a:ext cx="688413"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4" name="Picture 21">
            <a:extLst>
              <a:ext uri="{FF2B5EF4-FFF2-40B4-BE49-F238E27FC236}">
                <a16:creationId xmlns:a16="http://schemas.microsoft.com/office/drawing/2014/main" id="{9CCD01F2-713B-7E4D-9EAF-A73D1F396154}"/>
              </a:ext>
            </a:extLst>
          </p:cNvPr>
          <p:cNvPicPr>
            <a:picLocks noChangeAspect="1"/>
          </p:cNvPicPr>
          <p:nvPr/>
        </p:nvPicPr>
        <p:blipFill>
          <a:blip r:embed="rId9"/>
          <a:stretch>
            <a:fillRect/>
          </a:stretch>
        </p:blipFill>
        <p:spPr>
          <a:xfrm>
            <a:off x="4265111" y="2185284"/>
            <a:ext cx="1342505" cy="342768"/>
          </a:xfrm>
          <a:prstGeom prst="rect">
            <a:avLst/>
          </a:prstGeom>
        </p:spPr>
      </p:pic>
      <p:pic>
        <p:nvPicPr>
          <p:cNvPr id="25" name="Picture 33">
            <a:extLst>
              <a:ext uri="{FF2B5EF4-FFF2-40B4-BE49-F238E27FC236}">
                <a16:creationId xmlns:a16="http://schemas.microsoft.com/office/drawing/2014/main" id="{EF4D2ECA-4F1D-F64A-9AD1-A3929422EC29}"/>
              </a:ext>
            </a:extLst>
          </p:cNvPr>
          <p:cNvPicPr>
            <a:picLocks noChangeAspect="1"/>
          </p:cNvPicPr>
          <p:nvPr/>
        </p:nvPicPr>
        <p:blipFill>
          <a:blip r:embed="rId10"/>
          <a:stretch>
            <a:fillRect/>
          </a:stretch>
        </p:blipFill>
        <p:spPr>
          <a:xfrm>
            <a:off x="6900665" y="2175757"/>
            <a:ext cx="1313941" cy="342768"/>
          </a:xfrm>
          <a:prstGeom prst="rect">
            <a:avLst/>
          </a:prstGeom>
        </p:spPr>
      </p:pic>
      <p:sp>
        <p:nvSpPr>
          <p:cNvPr id="4" name="ZoneTexte 3">
            <a:extLst>
              <a:ext uri="{FF2B5EF4-FFF2-40B4-BE49-F238E27FC236}">
                <a16:creationId xmlns:a16="http://schemas.microsoft.com/office/drawing/2014/main" id="{F1AB4A16-7900-CE4C-9803-21BF0C15CCDF}"/>
              </a:ext>
            </a:extLst>
          </p:cNvPr>
          <p:cNvSpPr txBox="1"/>
          <p:nvPr/>
        </p:nvSpPr>
        <p:spPr>
          <a:xfrm>
            <a:off x="472969" y="248875"/>
            <a:ext cx="11214338" cy="584775"/>
          </a:xfrm>
          <a:prstGeom prst="rect">
            <a:avLst/>
          </a:prstGeom>
          <a:noFill/>
        </p:spPr>
        <p:txBody>
          <a:bodyPr wrap="square" rtlCol="0">
            <a:spAutoFit/>
          </a:bodyPr>
          <a:lstStyle/>
          <a:p>
            <a:r>
              <a:rPr lang="fr-FR" sz="3200" b="1"/>
              <a:t>Evaluation</a:t>
            </a:r>
            <a:r>
              <a:rPr lang="fr-FR" sz="3200"/>
              <a:t>: </a:t>
            </a:r>
            <a:r>
              <a:rPr lang="fr-FR" sz="3200" err="1"/>
              <a:t>Finding</a:t>
            </a:r>
            <a:r>
              <a:rPr lang="fr-FR" sz="3200"/>
              <a:t> 3D </a:t>
            </a:r>
            <a:r>
              <a:rPr lang="fr-FR" sz="3200" err="1"/>
              <a:t>shape</a:t>
            </a:r>
            <a:r>
              <a:rPr lang="fr-FR" sz="3200"/>
              <a:t> </a:t>
            </a:r>
            <a:r>
              <a:rPr lang="fr-FR" sz="3200" err="1"/>
              <a:t>correspondences</a:t>
            </a:r>
            <a:r>
              <a:rPr lang="fr-FR" sz="3200"/>
              <a:t> </a:t>
            </a:r>
            <a:r>
              <a:rPr lang="fr-FR" sz="3200" err="1"/>
              <a:t>between</a:t>
            </a:r>
            <a:r>
              <a:rPr lang="fr-FR" sz="3200"/>
              <a:t> 2 </a:t>
            </a:r>
            <a:r>
              <a:rPr lang="fr-FR" sz="3200" err="1"/>
              <a:t>shapes</a:t>
            </a:r>
            <a:endParaRPr lang="fr-FR" sz="3200"/>
          </a:p>
        </p:txBody>
      </p:sp>
      <p:sp>
        <p:nvSpPr>
          <p:cNvPr id="28" name="Espace réservé du numéro de diapositive 27">
            <a:extLst>
              <a:ext uri="{FF2B5EF4-FFF2-40B4-BE49-F238E27FC236}">
                <a16:creationId xmlns:a16="http://schemas.microsoft.com/office/drawing/2014/main" id="{19BB4F06-5106-1D4B-B05A-6DB1A573C2AF}"/>
              </a:ext>
            </a:extLst>
          </p:cNvPr>
          <p:cNvSpPr>
            <a:spLocks noGrp="1"/>
          </p:cNvSpPr>
          <p:nvPr>
            <p:ph type="sldNum" sz="quarter" idx="12"/>
          </p:nvPr>
        </p:nvSpPr>
        <p:spPr/>
        <p:txBody>
          <a:bodyPr/>
          <a:lstStyle/>
          <a:p>
            <a:fld id="{611224AE-60B8-A04C-BAB5-7045A9C2B360}" type="slidenum">
              <a:rPr lang="fr-FR" smtClean="0"/>
              <a:t>25</a:t>
            </a:fld>
            <a:endParaRPr lang="fr-FR"/>
          </a:p>
        </p:txBody>
      </p:sp>
      <p:pic>
        <p:nvPicPr>
          <p:cNvPr id="29" name="Picture 4">
            <a:extLst>
              <a:ext uri="{FF2B5EF4-FFF2-40B4-BE49-F238E27FC236}">
                <a16:creationId xmlns:a16="http://schemas.microsoft.com/office/drawing/2014/main" id="{2B772CA9-10C1-6149-894E-6D24747FC218}"/>
              </a:ext>
            </a:extLst>
          </p:cNvPr>
          <p:cNvPicPr>
            <a:picLocks noChangeAspect="1"/>
          </p:cNvPicPr>
          <p:nvPr/>
        </p:nvPicPr>
        <p:blipFill>
          <a:blip r:embed="rId11"/>
          <a:stretch>
            <a:fillRect/>
          </a:stretch>
        </p:blipFill>
        <p:spPr>
          <a:xfrm>
            <a:off x="7156326" y="5842291"/>
            <a:ext cx="303368" cy="314203"/>
          </a:xfrm>
          <a:prstGeom prst="rect">
            <a:avLst/>
          </a:prstGeom>
        </p:spPr>
      </p:pic>
      <p:sp>
        <p:nvSpPr>
          <p:cNvPr id="30" name="Shape 113">
            <a:extLst>
              <a:ext uri="{FF2B5EF4-FFF2-40B4-BE49-F238E27FC236}">
                <a16:creationId xmlns:a16="http://schemas.microsoft.com/office/drawing/2014/main" id="{81C02EEB-68E5-344E-B9F7-A4A1DF267AD4}"/>
              </a:ext>
            </a:extLst>
          </p:cNvPr>
          <p:cNvSpPr txBox="1"/>
          <p:nvPr/>
        </p:nvSpPr>
        <p:spPr>
          <a:xfrm>
            <a:off x="6956440" y="5488591"/>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Template</a:t>
            </a:r>
            <a:endParaRPr sz="2000">
              <a:latin typeface="Times" charset="0"/>
              <a:ea typeface="Times" charset="0"/>
              <a:cs typeface="Times" charset="0"/>
            </a:endParaRPr>
          </a:p>
        </p:txBody>
      </p:sp>
      <p:pic>
        <p:nvPicPr>
          <p:cNvPr id="31" name="Image 30">
            <a:extLst>
              <a:ext uri="{FF2B5EF4-FFF2-40B4-BE49-F238E27FC236}">
                <a16:creationId xmlns:a16="http://schemas.microsoft.com/office/drawing/2014/main" id="{F4A2C963-D148-6A47-ACE0-1D7A9F9969B3}"/>
              </a:ext>
            </a:extLst>
          </p:cNvPr>
          <p:cNvPicPr>
            <a:picLocks noChangeAspect="1"/>
          </p:cNvPicPr>
          <p:nvPr/>
        </p:nvPicPr>
        <p:blipFill>
          <a:blip r:embed="rId12"/>
          <a:stretch>
            <a:fillRect/>
          </a:stretch>
        </p:blipFill>
        <p:spPr>
          <a:xfrm>
            <a:off x="5885056" y="4976644"/>
            <a:ext cx="803275" cy="1666875"/>
          </a:xfrm>
          <a:prstGeom prst="rect">
            <a:avLst/>
          </a:prstGeom>
        </p:spPr>
      </p:pic>
      <p:cxnSp>
        <p:nvCxnSpPr>
          <p:cNvPr id="32" name="Straight Arrow Connector 6">
            <a:extLst>
              <a:ext uri="{FF2B5EF4-FFF2-40B4-BE49-F238E27FC236}">
                <a16:creationId xmlns:a16="http://schemas.microsoft.com/office/drawing/2014/main" id="{39060B9F-FAAC-2847-A685-70CB20A0E36B}"/>
              </a:ext>
            </a:extLst>
          </p:cNvPr>
          <p:cNvCxnSpPr>
            <a:cxnSpLocks/>
          </p:cNvCxnSpPr>
          <p:nvPr/>
        </p:nvCxnSpPr>
        <p:spPr>
          <a:xfrm flipV="1">
            <a:off x="6634959" y="4062845"/>
            <a:ext cx="673051" cy="99023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6">
            <a:extLst>
              <a:ext uri="{FF2B5EF4-FFF2-40B4-BE49-F238E27FC236}">
                <a16:creationId xmlns:a16="http://schemas.microsoft.com/office/drawing/2014/main" id="{F37E95B7-BC86-D548-9AB3-88ABAED98B5D}"/>
              </a:ext>
            </a:extLst>
          </p:cNvPr>
          <p:cNvCxnSpPr>
            <a:cxnSpLocks/>
          </p:cNvCxnSpPr>
          <p:nvPr/>
        </p:nvCxnSpPr>
        <p:spPr>
          <a:xfrm flipH="1" flipV="1">
            <a:off x="5354256" y="4133151"/>
            <a:ext cx="619889" cy="968814"/>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2" name="Image 41">
            <a:extLst>
              <a:ext uri="{FF2B5EF4-FFF2-40B4-BE49-F238E27FC236}">
                <a16:creationId xmlns:a16="http://schemas.microsoft.com/office/drawing/2014/main" id="{22F57659-37E7-9442-A218-6049458C040A}"/>
              </a:ext>
            </a:extLst>
          </p:cNvPr>
          <p:cNvPicPr>
            <a:picLocks noChangeAspect="1"/>
          </p:cNvPicPr>
          <p:nvPr/>
        </p:nvPicPr>
        <p:blipFill>
          <a:blip r:embed="rId13"/>
          <a:stretch>
            <a:fillRect/>
          </a:stretch>
        </p:blipFill>
        <p:spPr>
          <a:xfrm>
            <a:off x="9371515" y="3532591"/>
            <a:ext cx="264160" cy="233680"/>
          </a:xfrm>
          <a:prstGeom prst="rect">
            <a:avLst/>
          </a:prstGeom>
        </p:spPr>
      </p:pic>
      <p:pic>
        <p:nvPicPr>
          <p:cNvPr id="44" name="Image 43">
            <a:extLst>
              <a:ext uri="{FF2B5EF4-FFF2-40B4-BE49-F238E27FC236}">
                <a16:creationId xmlns:a16="http://schemas.microsoft.com/office/drawing/2014/main" id="{0299F5B5-6CFB-D642-AD7B-B653F3A1C210}"/>
              </a:ext>
            </a:extLst>
          </p:cNvPr>
          <p:cNvPicPr>
            <a:picLocks noChangeAspect="1"/>
          </p:cNvPicPr>
          <p:nvPr/>
        </p:nvPicPr>
        <p:blipFill>
          <a:blip r:embed="rId14"/>
          <a:stretch>
            <a:fillRect/>
          </a:stretch>
        </p:blipFill>
        <p:spPr>
          <a:xfrm>
            <a:off x="4447675" y="3767635"/>
            <a:ext cx="345440" cy="243840"/>
          </a:xfrm>
          <a:prstGeom prst="rect">
            <a:avLst/>
          </a:prstGeom>
        </p:spPr>
      </p:pic>
      <p:pic>
        <p:nvPicPr>
          <p:cNvPr id="46" name="Image 45">
            <a:extLst>
              <a:ext uri="{FF2B5EF4-FFF2-40B4-BE49-F238E27FC236}">
                <a16:creationId xmlns:a16="http://schemas.microsoft.com/office/drawing/2014/main" id="{32F47263-3FC2-EC4D-89E9-CBF46EA79B30}"/>
              </a:ext>
            </a:extLst>
          </p:cNvPr>
          <p:cNvPicPr>
            <a:picLocks noChangeAspect="1"/>
          </p:cNvPicPr>
          <p:nvPr/>
        </p:nvPicPr>
        <p:blipFill>
          <a:blip r:embed="rId15"/>
          <a:stretch>
            <a:fillRect/>
          </a:stretch>
        </p:blipFill>
        <p:spPr>
          <a:xfrm>
            <a:off x="7062001" y="3466841"/>
            <a:ext cx="314960" cy="243840"/>
          </a:xfrm>
          <a:prstGeom prst="rect">
            <a:avLst/>
          </a:prstGeom>
        </p:spPr>
      </p:pic>
      <p:pic>
        <p:nvPicPr>
          <p:cNvPr id="48" name="Image 47">
            <a:extLst>
              <a:ext uri="{FF2B5EF4-FFF2-40B4-BE49-F238E27FC236}">
                <a16:creationId xmlns:a16="http://schemas.microsoft.com/office/drawing/2014/main" id="{1BA988ED-3D50-A344-8A60-000A9E28AE14}"/>
              </a:ext>
            </a:extLst>
          </p:cNvPr>
          <p:cNvPicPr>
            <a:picLocks noChangeAspect="1"/>
          </p:cNvPicPr>
          <p:nvPr/>
        </p:nvPicPr>
        <p:blipFill>
          <a:blip r:embed="rId16"/>
          <a:stretch>
            <a:fillRect/>
          </a:stretch>
        </p:blipFill>
        <p:spPr>
          <a:xfrm>
            <a:off x="2205638" y="3841601"/>
            <a:ext cx="294640" cy="233680"/>
          </a:xfrm>
          <a:prstGeom prst="rect">
            <a:avLst/>
          </a:prstGeom>
        </p:spPr>
      </p:pic>
    </p:spTree>
    <p:extLst>
      <p:ext uri="{BB962C8B-B14F-4D97-AF65-F5344CB8AC3E}">
        <p14:creationId xmlns:p14="http://schemas.microsoft.com/office/powerpoint/2010/main" val="130223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P spid="17" grpId="0"/>
      <p:bldP spid="18" grpId="0" animBg="1"/>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79642C4B-8BEE-784B-BB56-6A6DAF002ABE}"/>
              </a:ext>
            </a:extLst>
          </p:cNvPr>
          <p:cNvGrpSpPr>
            <a:grpSpLocks noChangeAspect="1"/>
          </p:cNvGrpSpPr>
          <p:nvPr/>
        </p:nvGrpSpPr>
        <p:grpSpPr>
          <a:xfrm>
            <a:off x="888832" y="723179"/>
            <a:ext cx="11028588" cy="4106725"/>
            <a:chOff x="-652137" y="20198742"/>
            <a:chExt cx="14984652" cy="5579849"/>
          </a:xfrm>
        </p:grpSpPr>
        <p:sp>
          <p:nvSpPr>
            <p:cNvPr id="3" name="ZoneTexte 2">
              <a:extLst>
                <a:ext uri="{FF2B5EF4-FFF2-40B4-BE49-F238E27FC236}">
                  <a16:creationId xmlns:a16="http://schemas.microsoft.com/office/drawing/2014/main" id="{B073E507-A13B-C94A-8DB9-D86C2633F91B}"/>
                </a:ext>
              </a:extLst>
            </p:cNvPr>
            <p:cNvSpPr txBox="1"/>
            <p:nvPr/>
          </p:nvSpPr>
          <p:spPr>
            <a:xfrm>
              <a:off x="-652137" y="20198742"/>
              <a:ext cx="14984652" cy="794540"/>
            </a:xfrm>
            <a:prstGeom prst="rect">
              <a:avLst/>
            </a:prstGeom>
            <a:noFill/>
          </p:spPr>
          <p:txBody>
            <a:bodyPr wrap="square" rtlCol="0">
              <a:spAutoFit/>
            </a:bodyPr>
            <a:lstStyle/>
            <a:p>
              <a:r>
                <a:rPr lang="fr-FR" sz="3200" b="1" err="1"/>
                <a:t>Datasets</a:t>
              </a:r>
              <a:r>
                <a:rPr lang="fr-FR" sz="3200" b="1"/>
                <a:t>: </a:t>
              </a:r>
              <a:r>
                <a:rPr lang="fr-FR" sz="3200"/>
                <a:t>230 000 </a:t>
              </a:r>
              <a:r>
                <a:rPr lang="fr-FR" sz="3200" err="1"/>
                <a:t>synthetic</a:t>
              </a:r>
              <a:r>
                <a:rPr lang="fr-FR" sz="3200"/>
                <a:t> </a:t>
              </a:r>
              <a:r>
                <a:rPr lang="fr-FR" sz="3200" err="1"/>
                <a:t>human</a:t>
              </a:r>
              <a:r>
                <a:rPr lang="fr-FR" sz="3200"/>
                <a:t> </a:t>
              </a:r>
              <a:r>
                <a:rPr lang="fr-FR" sz="3200" err="1"/>
                <a:t>shapes</a:t>
              </a:r>
              <a:r>
                <a:rPr lang="fr-FR" sz="3200"/>
                <a:t> </a:t>
              </a:r>
            </a:p>
          </p:txBody>
        </p:sp>
        <p:pic>
          <p:nvPicPr>
            <p:cNvPr id="4" name="Image 3">
              <a:extLst>
                <a:ext uri="{FF2B5EF4-FFF2-40B4-BE49-F238E27FC236}">
                  <a16:creationId xmlns:a16="http://schemas.microsoft.com/office/drawing/2014/main" id="{62F77BEF-7E54-314E-8C84-7691FB1DCC72}"/>
                </a:ext>
              </a:extLst>
            </p:cNvPr>
            <p:cNvPicPr>
              <a:picLocks noChangeAspect="1"/>
            </p:cNvPicPr>
            <p:nvPr/>
          </p:nvPicPr>
          <p:blipFill>
            <a:blip r:embed="rId3"/>
            <a:stretch>
              <a:fillRect/>
            </a:stretch>
          </p:blipFill>
          <p:spPr>
            <a:xfrm>
              <a:off x="4708" y="22396835"/>
              <a:ext cx="13164312" cy="3381756"/>
            </a:xfrm>
            <a:prstGeom prst="rect">
              <a:avLst/>
            </a:prstGeom>
          </p:spPr>
        </p:pic>
      </p:grpSp>
      <p:sp>
        <p:nvSpPr>
          <p:cNvPr id="8" name="Rectangle 7">
            <a:extLst>
              <a:ext uri="{FF2B5EF4-FFF2-40B4-BE49-F238E27FC236}">
                <a16:creationId xmlns:a16="http://schemas.microsoft.com/office/drawing/2014/main" id="{F7F0EF8D-1FD4-204B-9E55-5D9C5F19C621}"/>
              </a:ext>
            </a:extLst>
          </p:cNvPr>
          <p:cNvSpPr/>
          <p:nvPr/>
        </p:nvSpPr>
        <p:spPr>
          <a:xfrm>
            <a:off x="1509933" y="6072844"/>
            <a:ext cx="8651983" cy="646331"/>
          </a:xfrm>
          <a:prstGeom prst="rect">
            <a:avLst/>
          </a:prstGeom>
        </p:spPr>
        <p:txBody>
          <a:bodyPr wrap="square">
            <a:spAutoFit/>
          </a:bodyPr>
          <a:lstStyle/>
          <a:p>
            <a:r>
              <a:rPr lang="fr-FR"/>
              <a:t>[1] Learning </a:t>
            </a:r>
            <a:r>
              <a:rPr lang="fr-FR" err="1"/>
              <a:t>from</a:t>
            </a:r>
            <a:r>
              <a:rPr lang="fr-FR"/>
              <a:t> </a:t>
            </a:r>
            <a:r>
              <a:rPr lang="fr-FR" err="1"/>
              <a:t>synthetic</a:t>
            </a:r>
            <a:r>
              <a:rPr lang="fr-FR"/>
              <a:t> </a:t>
            </a:r>
            <a:r>
              <a:rPr lang="fr-FR" err="1"/>
              <a:t>humans</a:t>
            </a:r>
            <a:r>
              <a:rPr lang="fr-FR"/>
              <a:t>, </a:t>
            </a:r>
            <a:r>
              <a:rPr lang="fr-FR" err="1"/>
              <a:t>Varol</a:t>
            </a:r>
            <a:r>
              <a:rPr lang="fr-FR"/>
              <a:t> et al. CVPR (2017)</a:t>
            </a:r>
          </a:p>
          <a:p>
            <a:r>
              <a:rPr lang="fr-FR"/>
              <a:t>[2] FAUST: </a:t>
            </a:r>
            <a:r>
              <a:rPr lang="fr-FR" err="1"/>
              <a:t>Dataset</a:t>
            </a:r>
            <a:r>
              <a:rPr lang="fr-FR"/>
              <a:t> and </a:t>
            </a:r>
            <a:r>
              <a:rPr lang="fr-FR" err="1"/>
              <a:t>evaluation</a:t>
            </a:r>
            <a:r>
              <a:rPr lang="fr-FR"/>
              <a:t> for 3D </a:t>
            </a:r>
            <a:r>
              <a:rPr lang="fr-FR" err="1"/>
              <a:t>mesh</a:t>
            </a:r>
            <a:r>
              <a:rPr lang="fr-FR"/>
              <a:t> registration, </a:t>
            </a:r>
            <a:r>
              <a:rPr lang="fr-FR" err="1"/>
              <a:t>Bogo</a:t>
            </a:r>
            <a:r>
              <a:rPr lang="fr-FR"/>
              <a:t> et al. CVPR (2014)</a:t>
            </a:r>
          </a:p>
        </p:txBody>
      </p:sp>
      <p:sp>
        <p:nvSpPr>
          <p:cNvPr id="9" name="Espace réservé du numéro de diapositive 8">
            <a:extLst>
              <a:ext uri="{FF2B5EF4-FFF2-40B4-BE49-F238E27FC236}">
                <a16:creationId xmlns:a16="http://schemas.microsoft.com/office/drawing/2014/main" id="{DCB0136F-42EA-5143-926D-B821B4E59202}"/>
              </a:ext>
            </a:extLst>
          </p:cNvPr>
          <p:cNvSpPr>
            <a:spLocks noGrp="1"/>
          </p:cNvSpPr>
          <p:nvPr>
            <p:ph type="sldNum" sz="quarter" idx="12"/>
          </p:nvPr>
        </p:nvSpPr>
        <p:spPr/>
        <p:txBody>
          <a:bodyPr/>
          <a:lstStyle/>
          <a:p>
            <a:fld id="{611224AE-60B8-A04C-BAB5-7045A9C2B360}" type="slidenum">
              <a:rPr lang="fr-FR" smtClean="0"/>
              <a:t>26</a:t>
            </a:fld>
            <a:endParaRPr lang="fr-FR"/>
          </a:p>
        </p:txBody>
      </p:sp>
    </p:spTree>
    <p:extLst>
      <p:ext uri="{BB962C8B-B14F-4D97-AF65-F5344CB8AC3E}">
        <p14:creationId xmlns:p14="http://schemas.microsoft.com/office/powerpoint/2010/main" val="680248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2A69614-22FB-5F42-A25E-D74DDAB34061}"/>
              </a:ext>
            </a:extLst>
          </p:cNvPr>
          <p:cNvPicPr>
            <a:picLocks noChangeAspect="1"/>
          </p:cNvPicPr>
          <p:nvPr/>
        </p:nvPicPr>
        <p:blipFill>
          <a:blip r:embed="rId2"/>
          <a:stretch>
            <a:fillRect/>
          </a:stretch>
        </p:blipFill>
        <p:spPr>
          <a:xfrm>
            <a:off x="2209796" y="1951550"/>
            <a:ext cx="7330821" cy="2831338"/>
          </a:xfrm>
          <a:prstGeom prst="rect">
            <a:avLst/>
          </a:prstGeom>
        </p:spPr>
      </p:pic>
      <p:sp>
        <p:nvSpPr>
          <p:cNvPr id="3" name="ZoneTexte 2">
            <a:extLst>
              <a:ext uri="{FF2B5EF4-FFF2-40B4-BE49-F238E27FC236}">
                <a16:creationId xmlns:a16="http://schemas.microsoft.com/office/drawing/2014/main" id="{0481E4D2-6DEA-9D4E-98EB-6612ABD821BF}"/>
              </a:ext>
            </a:extLst>
          </p:cNvPr>
          <p:cNvSpPr txBox="1"/>
          <p:nvPr/>
        </p:nvSpPr>
        <p:spPr>
          <a:xfrm>
            <a:off x="2674724" y="894270"/>
            <a:ext cx="8102448" cy="586670"/>
          </a:xfrm>
          <a:prstGeom prst="rect">
            <a:avLst/>
          </a:prstGeom>
          <a:noFill/>
        </p:spPr>
        <p:txBody>
          <a:bodyPr wrap="square" rtlCol="0">
            <a:spAutoFit/>
          </a:bodyPr>
          <a:lstStyle/>
          <a:p>
            <a:r>
              <a:rPr lang="fr-FR" sz="3200" b="1"/>
              <a:t>State-of-the-art quantitative </a:t>
            </a:r>
            <a:r>
              <a:rPr lang="fr-FR" sz="3200" b="1" err="1"/>
              <a:t>results</a:t>
            </a:r>
            <a:endParaRPr lang="fr-FR" sz="3200"/>
          </a:p>
        </p:txBody>
      </p:sp>
      <p:sp>
        <p:nvSpPr>
          <p:cNvPr id="13" name="ZoneTexte 12">
            <a:extLst>
              <a:ext uri="{FF2B5EF4-FFF2-40B4-BE49-F238E27FC236}">
                <a16:creationId xmlns:a16="http://schemas.microsoft.com/office/drawing/2014/main" id="{3F1F78BE-CC4D-C149-A4D5-0AEEB3803748}"/>
              </a:ext>
            </a:extLst>
          </p:cNvPr>
          <p:cNvSpPr txBox="1"/>
          <p:nvPr/>
        </p:nvSpPr>
        <p:spPr>
          <a:xfrm>
            <a:off x="744862" y="5577939"/>
            <a:ext cx="11518159" cy="1200329"/>
          </a:xfrm>
          <a:prstGeom prst="rect">
            <a:avLst/>
          </a:prstGeom>
          <a:noFill/>
        </p:spPr>
        <p:txBody>
          <a:bodyPr wrap="square" rtlCol="0">
            <a:spAutoFit/>
          </a:bodyPr>
          <a:lstStyle/>
          <a:p>
            <a:r>
              <a:rPr lang="fr-FR"/>
              <a:t>[2] FAUST: </a:t>
            </a:r>
            <a:r>
              <a:rPr lang="fr-FR" err="1"/>
              <a:t>Dataset</a:t>
            </a:r>
            <a:r>
              <a:rPr lang="fr-FR"/>
              <a:t> and </a:t>
            </a:r>
            <a:r>
              <a:rPr lang="fr-FR" err="1"/>
              <a:t>evaluation</a:t>
            </a:r>
            <a:r>
              <a:rPr lang="fr-FR"/>
              <a:t> for 3D </a:t>
            </a:r>
            <a:r>
              <a:rPr lang="fr-FR" err="1"/>
              <a:t>mesh</a:t>
            </a:r>
            <a:r>
              <a:rPr lang="fr-FR"/>
              <a:t> registration, </a:t>
            </a:r>
            <a:r>
              <a:rPr lang="fr-FR" err="1"/>
              <a:t>Bogo</a:t>
            </a:r>
            <a:r>
              <a:rPr lang="fr-FR"/>
              <a:t> et al. CVPR (2014)</a:t>
            </a:r>
          </a:p>
          <a:p>
            <a:r>
              <a:rPr lang="fr-FR"/>
              <a:t>[3] </a:t>
            </a:r>
            <a:r>
              <a:rPr lang="fr-FR" err="1"/>
              <a:t>Robust</a:t>
            </a:r>
            <a:r>
              <a:rPr lang="fr-FR"/>
              <a:t> </a:t>
            </a:r>
            <a:r>
              <a:rPr lang="fr-FR" err="1"/>
              <a:t>nonrigid</a:t>
            </a:r>
            <a:r>
              <a:rPr lang="fr-FR"/>
              <a:t> registration by </a:t>
            </a:r>
            <a:r>
              <a:rPr lang="fr-FR" err="1"/>
              <a:t>convex</a:t>
            </a:r>
            <a:r>
              <a:rPr lang="fr-FR"/>
              <a:t> </a:t>
            </a:r>
            <a:r>
              <a:rPr lang="fr-FR" err="1"/>
              <a:t>optimization</a:t>
            </a:r>
            <a:r>
              <a:rPr lang="fr-FR"/>
              <a:t>, Chen, </a:t>
            </a:r>
            <a:r>
              <a:rPr lang="fr-FR" err="1"/>
              <a:t>Koltun</a:t>
            </a:r>
            <a:r>
              <a:rPr lang="fr-FR"/>
              <a:t>, ICCV (2015)</a:t>
            </a:r>
          </a:p>
          <a:p>
            <a:r>
              <a:rPr lang="fr-FR"/>
              <a:t>[4] </a:t>
            </a:r>
            <a:r>
              <a:rPr lang="fr-FR" err="1"/>
              <a:t>Deep</a:t>
            </a:r>
            <a:r>
              <a:rPr lang="fr-FR"/>
              <a:t> </a:t>
            </a:r>
            <a:r>
              <a:rPr lang="fr-FR" err="1"/>
              <a:t>functional</a:t>
            </a:r>
            <a:r>
              <a:rPr lang="fr-FR"/>
              <a:t> </a:t>
            </a:r>
            <a:r>
              <a:rPr lang="fr-FR" err="1"/>
              <a:t>maps</a:t>
            </a:r>
            <a:r>
              <a:rPr lang="fr-FR"/>
              <a:t>: </a:t>
            </a:r>
            <a:r>
              <a:rPr lang="fr-FR" err="1"/>
              <a:t>Structured</a:t>
            </a:r>
            <a:r>
              <a:rPr lang="fr-FR"/>
              <a:t> </a:t>
            </a:r>
            <a:r>
              <a:rPr lang="fr-FR" err="1"/>
              <a:t>prediction</a:t>
            </a:r>
            <a:r>
              <a:rPr lang="fr-FR"/>
              <a:t> for dense </a:t>
            </a:r>
            <a:r>
              <a:rPr lang="fr-FR" err="1"/>
              <a:t>shape</a:t>
            </a:r>
            <a:r>
              <a:rPr lang="fr-FR"/>
              <a:t> </a:t>
            </a:r>
            <a:r>
              <a:rPr lang="fr-FR" err="1"/>
              <a:t>correspondence</a:t>
            </a:r>
            <a:r>
              <a:rPr lang="fr-FR"/>
              <a:t>, </a:t>
            </a:r>
            <a:r>
              <a:rPr lang="fr-FR" err="1"/>
              <a:t>Litany</a:t>
            </a:r>
            <a:r>
              <a:rPr lang="fr-FR"/>
              <a:t> et al. ICCV (2017)</a:t>
            </a:r>
          </a:p>
          <a:p>
            <a:r>
              <a:rPr lang="fr-FR"/>
              <a:t>[5] The </a:t>
            </a:r>
            <a:r>
              <a:rPr lang="fr-FR" err="1"/>
              <a:t>stitched</a:t>
            </a:r>
            <a:r>
              <a:rPr lang="fr-FR"/>
              <a:t> </a:t>
            </a:r>
            <a:r>
              <a:rPr lang="fr-FR" err="1"/>
              <a:t>puppet</a:t>
            </a:r>
            <a:r>
              <a:rPr lang="fr-FR"/>
              <a:t>: A </a:t>
            </a:r>
            <a:r>
              <a:rPr lang="fr-FR" err="1"/>
              <a:t>graphical</a:t>
            </a:r>
            <a:r>
              <a:rPr lang="fr-FR"/>
              <a:t> model of 3d </a:t>
            </a:r>
            <a:r>
              <a:rPr lang="fr-FR" err="1"/>
              <a:t>human</a:t>
            </a:r>
            <a:r>
              <a:rPr lang="fr-FR"/>
              <a:t> </a:t>
            </a:r>
            <a:r>
              <a:rPr lang="fr-FR" err="1"/>
              <a:t>shape</a:t>
            </a:r>
            <a:r>
              <a:rPr lang="fr-FR"/>
              <a:t> and pose, </a:t>
            </a:r>
            <a:r>
              <a:rPr lang="fr-FR" err="1"/>
              <a:t>Zuffi</a:t>
            </a:r>
            <a:r>
              <a:rPr lang="fr-FR"/>
              <a:t> et al. CVPR (2015)</a:t>
            </a:r>
          </a:p>
        </p:txBody>
      </p:sp>
      <p:sp>
        <p:nvSpPr>
          <p:cNvPr id="17" name="Rectangle 16">
            <a:extLst>
              <a:ext uri="{FF2B5EF4-FFF2-40B4-BE49-F238E27FC236}">
                <a16:creationId xmlns:a16="http://schemas.microsoft.com/office/drawing/2014/main" id="{4770C2C0-D52B-3442-8C43-97B3B4FFF699}"/>
              </a:ext>
            </a:extLst>
          </p:cNvPr>
          <p:cNvSpPr/>
          <p:nvPr/>
        </p:nvSpPr>
        <p:spPr>
          <a:xfrm>
            <a:off x="2209797" y="2364037"/>
            <a:ext cx="7256630" cy="1168366"/>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a:extLst>
              <a:ext uri="{FF2B5EF4-FFF2-40B4-BE49-F238E27FC236}">
                <a16:creationId xmlns:a16="http://schemas.microsoft.com/office/drawing/2014/main" id="{BF669D7B-CEAD-DF44-955B-49D7B8F7FA91}"/>
              </a:ext>
            </a:extLst>
          </p:cNvPr>
          <p:cNvSpPr/>
          <p:nvPr/>
        </p:nvSpPr>
        <p:spPr>
          <a:xfrm>
            <a:off x="2209797" y="3589196"/>
            <a:ext cx="7256630" cy="39864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Connecteur droit avec flèche 19">
            <a:extLst>
              <a:ext uri="{FF2B5EF4-FFF2-40B4-BE49-F238E27FC236}">
                <a16:creationId xmlns:a16="http://schemas.microsoft.com/office/drawing/2014/main" id="{FAA4386F-A406-404D-BDA3-8F0BD556B781}"/>
              </a:ext>
            </a:extLst>
          </p:cNvPr>
          <p:cNvCxnSpPr>
            <a:cxnSpLocks/>
          </p:cNvCxnSpPr>
          <p:nvPr/>
        </p:nvCxnSpPr>
        <p:spPr>
          <a:xfrm>
            <a:off x="9885872" y="1880558"/>
            <a:ext cx="0" cy="14680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CF94A168-AFF4-224B-A8EB-81406B4BF616}"/>
              </a:ext>
            </a:extLst>
          </p:cNvPr>
          <p:cNvSpPr txBox="1"/>
          <p:nvPr/>
        </p:nvSpPr>
        <p:spPr>
          <a:xfrm>
            <a:off x="9885871" y="2429929"/>
            <a:ext cx="1593385" cy="369332"/>
          </a:xfrm>
          <a:prstGeom prst="rect">
            <a:avLst/>
          </a:prstGeom>
          <a:noFill/>
        </p:spPr>
        <p:txBody>
          <a:bodyPr wrap="none" rtlCol="0">
            <a:spAutoFit/>
          </a:bodyPr>
          <a:lstStyle/>
          <a:p>
            <a:r>
              <a:rPr lang="fr-FR" err="1"/>
              <a:t>Lower</a:t>
            </a:r>
            <a:r>
              <a:rPr lang="fr-FR"/>
              <a:t> </a:t>
            </a:r>
            <a:r>
              <a:rPr lang="fr-FR" err="1"/>
              <a:t>is</a:t>
            </a:r>
            <a:r>
              <a:rPr lang="fr-FR"/>
              <a:t> </a:t>
            </a:r>
            <a:r>
              <a:rPr lang="fr-FR" err="1"/>
              <a:t>Better</a:t>
            </a:r>
            <a:endParaRPr/>
          </a:p>
        </p:txBody>
      </p:sp>
      <p:sp>
        <p:nvSpPr>
          <p:cNvPr id="23" name="Espace réservé du numéro de diapositive 22">
            <a:extLst>
              <a:ext uri="{FF2B5EF4-FFF2-40B4-BE49-F238E27FC236}">
                <a16:creationId xmlns:a16="http://schemas.microsoft.com/office/drawing/2014/main" id="{5E5DD68E-3C5A-084B-8199-2CF6F27358CE}"/>
              </a:ext>
            </a:extLst>
          </p:cNvPr>
          <p:cNvSpPr>
            <a:spLocks noGrp="1"/>
          </p:cNvSpPr>
          <p:nvPr>
            <p:ph type="sldNum" sz="quarter" idx="12"/>
          </p:nvPr>
        </p:nvSpPr>
        <p:spPr/>
        <p:txBody>
          <a:bodyPr/>
          <a:lstStyle/>
          <a:p>
            <a:fld id="{611224AE-60B8-A04C-BAB5-7045A9C2B360}" type="slidenum">
              <a:rPr lang="fr-FR" smtClean="0"/>
              <a:t>27</a:t>
            </a:fld>
            <a:endParaRPr lang="fr-FR"/>
          </a:p>
        </p:txBody>
      </p:sp>
      <p:sp>
        <p:nvSpPr>
          <p:cNvPr id="26" name="ZoneTexte 25">
            <a:extLst>
              <a:ext uri="{FF2B5EF4-FFF2-40B4-BE49-F238E27FC236}">
                <a16:creationId xmlns:a16="http://schemas.microsoft.com/office/drawing/2014/main" id="{79BB49F8-7614-CE4D-A440-91263825D7B3}"/>
              </a:ext>
            </a:extLst>
          </p:cNvPr>
          <p:cNvSpPr txBox="1"/>
          <p:nvPr/>
        </p:nvSpPr>
        <p:spPr>
          <a:xfrm>
            <a:off x="9885870" y="2165736"/>
            <a:ext cx="1218090" cy="369332"/>
          </a:xfrm>
          <a:prstGeom prst="rect">
            <a:avLst/>
          </a:prstGeom>
          <a:noFill/>
        </p:spPr>
        <p:txBody>
          <a:bodyPr wrap="none" rtlCol="0">
            <a:spAutoFit/>
          </a:bodyPr>
          <a:lstStyle/>
          <a:p>
            <a:r>
              <a:rPr lang="fr-FR" err="1"/>
              <a:t>Error</a:t>
            </a:r>
            <a:r>
              <a:rPr lang="fr-FR"/>
              <a:t> in cm</a:t>
            </a:r>
            <a:endParaRPr/>
          </a:p>
        </p:txBody>
      </p:sp>
    </p:spTree>
    <p:extLst>
      <p:ext uri="{BB962C8B-B14F-4D97-AF65-F5344CB8AC3E}">
        <p14:creationId xmlns:p14="http://schemas.microsoft.com/office/powerpoint/2010/main" val="347904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92">
            <a:extLst>
              <a:ext uri="{FF2B5EF4-FFF2-40B4-BE49-F238E27FC236}">
                <a16:creationId xmlns:a16="http://schemas.microsoft.com/office/drawing/2014/main" id="{47DFEC3F-E009-7F47-86BB-7DC9AC606DAE}"/>
              </a:ext>
            </a:extLst>
          </p:cNvPr>
          <p:cNvPicPr preferRelativeResize="0"/>
          <p:nvPr/>
        </p:nvPicPr>
        <p:blipFill>
          <a:blip r:embed="rId3">
            <a:alphaModFix/>
          </a:blip>
          <a:stretch>
            <a:fillRect/>
          </a:stretch>
        </p:blipFill>
        <p:spPr>
          <a:xfrm>
            <a:off x="7141150" y="2857365"/>
            <a:ext cx="897332" cy="1122864"/>
          </a:xfrm>
          <a:prstGeom prst="rect">
            <a:avLst/>
          </a:prstGeom>
          <a:noFill/>
          <a:ln>
            <a:noFill/>
          </a:ln>
        </p:spPr>
      </p:pic>
      <p:pic>
        <p:nvPicPr>
          <p:cNvPr id="6" name="Shape 93">
            <a:extLst>
              <a:ext uri="{FF2B5EF4-FFF2-40B4-BE49-F238E27FC236}">
                <a16:creationId xmlns:a16="http://schemas.microsoft.com/office/drawing/2014/main" id="{BD935C45-9E3D-2843-AF24-C439B6DE2837}"/>
              </a:ext>
            </a:extLst>
          </p:cNvPr>
          <p:cNvPicPr preferRelativeResize="0"/>
          <p:nvPr/>
        </p:nvPicPr>
        <p:blipFill>
          <a:blip r:embed="rId4">
            <a:alphaModFix/>
          </a:blip>
          <a:stretch>
            <a:fillRect/>
          </a:stretch>
        </p:blipFill>
        <p:spPr>
          <a:xfrm>
            <a:off x="4318674" y="2521788"/>
            <a:ext cx="1182543" cy="1611363"/>
          </a:xfrm>
          <a:prstGeom prst="rect">
            <a:avLst/>
          </a:prstGeom>
          <a:noFill/>
          <a:ln>
            <a:noFill/>
          </a:ln>
        </p:spPr>
      </p:pic>
      <p:pic>
        <p:nvPicPr>
          <p:cNvPr id="7" name="Shape 94">
            <a:extLst>
              <a:ext uri="{FF2B5EF4-FFF2-40B4-BE49-F238E27FC236}">
                <a16:creationId xmlns:a16="http://schemas.microsoft.com/office/drawing/2014/main" id="{498D2184-DA2D-1445-B628-D4B91B5E69BD}"/>
              </a:ext>
            </a:extLst>
          </p:cNvPr>
          <p:cNvPicPr preferRelativeResize="0"/>
          <p:nvPr/>
        </p:nvPicPr>
        <p:blipFill>
          <a:blip r:embed="rId5">
            <a:alphaModFix/>
          </a:blip>
          <a:stretch>
            <a:fillRect/>
          </a:stretch>
        </p:blipFill>
        <p:spPr>
          <a:xfrm>
            <a:off x="2263781" y="2574775"/>
            <a:ext cx="721971" cy="1688046"/>
          </a:xfrm>
          <a:prstGeom prst="rect">
            <a:avLst/>
          </a:prstGeom>
          <a:noFill/>
          <a:ln>
            <a:noFill/>
          </a:ln>
        </p:spPr>
      </p:pic>
      <p:pic>
        <p:nvPicPr>
          <p:cNvPr id="8" name="Shape 95">
            <a:extLst>
              <a:ext uri="{FF2B5EF4-FFF2-40B4-BE49-F238E27FC236}">
                <a16:creationId xmlns:a16="http://schemas.microsoft.com/office/drawing/2014/main" id="{21563C1F-B02D-3542-8D9D-082BA8C3DFFC}"/>
              </a:ext>
            </a:extLst>
          </p:cNvPr>
          <p:cNvPicPr preferRelativeResize="0"/>
          <p:nvPr/>
        </p:nvPicPr>
        <p:blipFill>
          <a:blip r:embed="rId6">
            <a:alphaModFix/>
          </a:blip>
          <a:stretch>
            <a:fillRect/>
          </a:stretch>
        </p:blipFill>
        <p:spPr>
          <a:xfrm>
            <a:off x="9512131" y="2927742"/>
            <a:ext cx="676309" cy="1078201"/>
          </a:xfrm>
          <a:prstGeom prst="rect">
            <a:avLst/>
          </a:prstGeom>
          <a:noFill/>
          <a:ln>
            <a:noFill/>
          </a:ln>
        </p:spPr>
      </p:pic>
      <p:cxnSp>
        <p:nvCxnSpPr>
          <p:cNvPr id="9" name="Straight Arrow Connector 6">
            <a:extLst>
              <a:ext uri="{FF2B5EF4-FFF2-40B4-BE49-F238E27FC236}">
                <a16:creationId xmlns:a16="http://schemas.microsoft.com/office/drawing/2014/main" id="{63248618-4C39-9C4A-9763-7C26D3A78334}"/>
              </a:ext>
            </a:extLst>
          </p:cNvPr>
          <p:cNvCxnSpPr/>
          <p:nvPr/>
        </p:nvCxnSpPr>
        <p:spPr>
          <a:xfrm>
            <a:off x="8397570" y="3435037"/>
            <a:ext cx="688413"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7">
            <a:extLst>
              <a:ext uri="{FF2B5EF4-FFF2-40B4-BE49-F238E27FC236}">
                <a16:creationId xmlns:a16="http://schemas.microsoft.com/office/drawing/2014/main" id="{B59813F4-FF80-E64E-A35A-803A1487B806}"/>
              </a:ext>
            </a:extLst>
          </p:cNvPr>
          <p:cNvCxnSpPr/>
          <p:nvPr/>
        </p:nvCxnSpPr>
        <p:spPr>
          <a:xfrm>
            <a:off x="5813831" y="3430894"/>
            <a:ext cx="688413"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8">
            <a:extLst>
              <a:ext uri="{FF2B5EF4-FFF2-40B4-BE49-F238E27FC236}">
                <a16:creationId xmlns:a16="http://schemas.microsoft.com/office/drawing/2014/main" id="{71C51587-4AB2-024B-99C9-A440F1BF31B3}"/>
              </a:ext>
            </a:extLst>
          </p:cNvPr>
          <p:cNvCxnSpPr/>
          <p:nvPr/>
        </p:nvCxnSpPr>
        <p:spPr>
          <a:xfrm>
            <a:off x="3339154" y="3430894"/>
            <a:ext cx="688413"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Oval 10">
            <a:extLst>
              <a:ext uri="{FF2B5EF4-FFF2-40B4-BE49-F238E27FC236}">
                <a16:creationId xmlns:a16="http://schemas.microsoft.com/office/drawing/2014/main" id="{5C293EA9-CC4E-B549-9D0D-1DDE20D7EADE}"/>
              </a:ext>
            </a:extLst>
          </p:cNvPr>
          <p:cNvSpPr>
            <a:spLocks noChangeAspect="1"/>
          </p:cNvSpPr>
          <p:nvPr/>
        </p:nvSpPr>
        <p:spPr>
          <a:xfrm>
            <a:off x="9759219" y="3466841"/>
            <a:ext cx="182129" cy="1825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3"/>
          </a:p>
        </p:txBody>
      </p:sp>
      <p:sp>
        <p:nvSpPr>
          <p:cNvPr id="13" name="Oval 11">
            <a:extLst>
              <a:ext uri="{FF2B5EF4-FFF2-40B4-BE49-F238E27FC236}">
                <a16:creationId xmlns:a16="http://schemas.microsoft.com/office/drawing/2014/main" id="{40D3AF01-CF9F-344D-8046-E62F7895D9B4}"/>
              </a:ext>
            </a:extLst>
          </p:cNvPr>
          <p:cNvSpPr>
            <a:spLocks noChangeAspect="1"/>
          </p:cNvSpPr>
          <p:nvPr/>
        </p:nvSpPr>
        <p:spPr>
          <a:xfrm>
            <a:off x="4883163" y="3676340"/>
            <a:ext cx="182129" cy="1825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3"/>
          </a:p>
        </p:txBody>
      </p:sp>
      <p:sp>
        <p:nvSpPr>
          <p:cNvPr id="14" name="Oval 12">
            <a:extLst>
              <a:ext uri="{FF2B5EF4-FFF2-40B4-BE49-F238E27FC236}">
                <a16:creationId xmlns:a16="http://schemas.microsoft.com/office/drawing/2014/main" id="{D2530823-20CC-9840-85C6-3C9FDE4588BF}"/>
              </a:ext>
            </a:extLst>
          </p:cNvPr>
          <p:cNvSpPr>
            <a:spLocks noChangeAspect="1"/>
          </p:cNvSpPr>
          <p:nvPr/>
        </p:nvSpPr>
        <p:spPr>
          <a:xfrm>
            <a:off x="2587673" y="3767635"/>
            <a:ext cx="182129" cy="18259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3"/>
          </a:p>
        </p:txBody>
      </p:sp>
      <p:sp>
        <p:nvSpPr>
          <p:cNvPr id="15" name="Shape 113">
            <a:extLst>
              <a:ext uri="{FF2B5EF4-FFF2-40B4-BE49-F238E27FC236}">
                <a16:creationId xmlns:a16="http://schemas.microsoft.com/office/drawing/2014/main" id="{9BB0340A-A62A-654D-BA7B-E41FF3BB6C0A}"/>
              </a:ext>
            </a:extLst>
          </p:cNvPr>
          <p:cNvSpPr txBox="1"/>
          <p:nvPr/>
        </p:nvSpPr>
        <p:spPr>
          <a:xfrm>
            <a:off x="5128824" y="2647442"/>
            <a:ext cx="2218431" cy="280298"/>
          </a:xfrm>
          <a:prstGeom prst="rect">
            <a:avLst/>
          </a:prstGeom>
          <a:noFill/>
          <a:ln>
            <a:noFill/>
          </a:ln>
        </p:spPr>
        <p:txBody>
          <a:bodyPr spcFirstLastPara="1" wrap="square" lIns="20710" tIns="20710" rIns="20710" bIns="20710" anchor="t" anchorCtr="0">
            <a:noAutofit/>
          </a:bodyPr>
          <a:lstStyle/>
          <a:p>
            <a:pPr algn="ctr"/>
            <a:r>
              <a:rPr lang="en-US" sz="2000">
                <a:latin typeface="Times" charset="0"/>
                <a:ea typeface="Times" charset="0"/>
                <a:cs typeface="Times" charset="0"/>
              </a:rPr>
              <a:t>Correspondence </a:t>
            </a:r>
          </a:p>
          <a:p>
            <a:pPr algn="ctr"/>
            <a:r>
              <a:rPr lang="en-US" sz="2000">
                <a:latin typeface="Times" charset="0"/>
                <a:ea typeface="Times" charset="0"/>
                <a:cs typeface="Times" charset="0"/>
              </a:rPr>
              <a:t>via template</a:t>
            </a:r>
            <a:endParaRPr sz="2000">
              <a:latin typeface="Times" charset="0"/>
              <a:ea typeface="Times" charset="0"/>
              <a:cs typeface="Times" charset="0"/>
            </a:endParaRPr>
          </a:p>
        </p:txBody>
      </p:sp>
      <p:sp>
        <p:nvSpPr>
          <p:cNvPr id="16" name="Shape 113">
            <a:extLst>
              <a:ext uri="{FF2B5EF4-FFF2-40B4-BE49-F238E27FC236}">
                <a16:creationId xmlns:a16="http://schemas.microsoft.com/office/drawing/2014/main" id="{29C64CB4-E22D-3B47-B56B-1D84D971046E}"/>
              </a:ext>
            </a:extLst>
          </p:cNvPr>
          <p:cNvSpPr txBox="1"/>
          <p:nvPr/>
        </p:nvSpPr>
        <p:spPr>
          <a:xfrm>
            <a:off x="7619275" y="2657220"/>
            <a:ext cx="2218431" cy="280298"/>
          </a:xfrm>
          <a:prstGeom prst="rect">
            <a:avLst/>
          </a:prstGeom>
          <a:noFill/>
          <a:ln>
            <a:noFill/>
          </a:ln>
        </p:spPr>
        <p:txBody>
          <a:bodyPr spcFirstLastPara="1" wrap="square" lIns="20710" tIns="20710" rIns="20710" bIns="20710" anchor="t" anchorCtr="0">
            <a:noAutofit/>
          </a:bodyPr>
          <a:lstStyle/>
          <a:p>
            <a:pPr algn="ctr"/>
            <a:r>
              <a:rPr lang="en-US" sz="2000">
                <a:latin typeface="Times" charset="0"/>
                <a:ea typeface="Times" charset="0"/>
                <a:cs typeface="Times" charset="0"/>
              </a:rPr>
              <a:t>Nearest</a:t>
            </a:r>
          </a:p>
          <a:p>
            <a:pPr algn="ctr"/>
            <a:r>
              <a:rPr lang="en-US" sz="2000">
                <a:latin typeface="Times" charset="0"/>
                <a:ea typeface="Times" charset="0"/>
                <a:cs typeface="Times" charset="0"/>
              </a:rPr>
              <a:t>Neighbor</a:t>
            </a:r>
            <a:endParaRPr sz="2000">
              <a:latin typeface="Times" charset="0"/>
              <a:ea typeface="Times" charset="0"/>
              <a:cs typeface="Times" charset="0"/>
            </a:endParaRPr>
          </a:p>
        </p:txBody>
      </p:sp>
      <p:sp>
        <p:nvSpPr>
          <p:cNvPr id="17" name="Shape 113">
            <a:extLst>
              <a:ext uri="{FF2B5EF4-FFF2-40B4-BE49-F238E27FC236}">
                <a16:creationId xmlns:a16="http://schemas.microsoft.com/office/drawing/2014/main" id="{553A4D80-B190-D84B-A50F-D773AB59E121}"/>
              </a:ext>
            </a:extLst>
          </p:cNvPr>
          <p:cNvSpPr txBox="1"/>
          <p:nvPr/>
        </p:nvSpPr>
        <p:spPr>
          <a:xfrm>
            <a:off x="2505318" y="2630889"/>
            <a:ext cx="2218431" cy="280298"/>
          </a:xfrm>
          <a:prstGeom prst="rect">
            <a:avLst/>
          </a:prstGeom>
          <a:noFill/>
          <a:ln>
            <a:noFill/>
          </a:ln>
        </p:spPr>
        <p:txBody>
          <a:bodyPr spcFirstLastPara="1" wrap="square" lIns="20710" tIns="20710" rIns="20710" bIns="20710" anchor="t" anchorCtr="0">
            <a:noAutofit/>
          </a:bodyPr>
          <a:lstStyle/>
          <a:p>
            <a:pPr algn="ctr"/>
            <a:r>
              <a:rPr lang="en-US" sz="2000">
                <a:latin typeface="Times" charset="0"/>
                <a:ea typeface="Times" charset="0"/>
                <a:cs typeface="Times" charset="0"/>
              </a:rPr>
              <a:t>Nearest</a:t>
            </a:r>
          </a:p>
          <a:p>
            <a:pPr algn="ctr"/>
            <a:r>
              <a:rPr lang="en-US" sz="2000">
                <a:latin typeface="Times" charset="0"/>
                <a:ea typeface="Times" charset="0"/>
                <a:cs typeface="Times" charset="0"/>
              </a:rPr>
              <a:t>Neighbor</a:t>
            </a:r>
            <a:endParaRPr sz="2000">
              <a:latin typeface="Times" charset="0"/>
              <a:ea typeface="Times" charset="0"/>
              <a:cs typeface="Times" charset="0"/>
            </a:endParaRPr>
          </a:p>
        </p:txBody>
      </p:sp>
      <p:sp>
        <p:nvSpPr>
          <p:cNvPr id="18" name="Oval 18">
            <a:extLst>
              <a:ext uri="{FF2B5EF4-FFF2-40B4-BE49-F238E27FC236}">
                <a16:creationId xmlns:a16="http://schemas.microsoft.com/office/drawing/2014/main" id="{EE77D0F1-B61C-194F-A338-A80B0420F6ED}"/>
              </a:ext>
            </a:extLst>
          </p:cNvPr>
          <p:cNvSpPr>
            <a:spLocks noChangeAspect="1"/>
          </p:cNvSpPr>
          <p:nvPr/>
        </p:nvSpPr>
        <p:spPr>
          <a:xfrm>
            <a:off x="7466573" y="3391490"/>
            <a:ext cx="182129" cy="18259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3"/>
          </a:p>
        </p:txBody>
      </p:sp>
      <p:pic>
        <p:nvPicPr>
          <p:cNvPr id="19" name="Picture 20">
            <a:extLst>
              <a:ext uri="{FF2B5EF4-FFF2-40B4-BE49-F238E27FC236}">
                <a16:creationId xmlns:a16="http://schemas.microsoft.com/office/drawing/2014/main" id="{11D2DEF1-FB43-3A42-A273-866F3BC9E7DA}"/>
              </a:ext>
            </a:extLst>
          </p:cNvPr>
          <p:cNvPicPr>
            <a:picLocks noChangeAspect="1"/>
          </p:cNvPicPr>
          <p:nvPr/>
        </p:nvPicPr>
        <p:blipFill>
          <a:blip r:embed="rId7"/>
          <a:stretch>
            <a:fillRect/>
          </a:stretch>
        </p:blipFill>
        <p:spPr>
          <a:xfrm>
            <a:off x="2446077" y="2185284"/>
            <a:ext cx="323725" cy="304683"/>
          </a:xfrm>
          <a:prstGeom prst="rect">
            <a:avLst/>
          </a:prstGeom>
        </p:spPr>
      </p:pic>
      <p:pic>
        <p:nvPicPr>
          <p:cNvPr id="20" name="Picture 27">
            <a:extLst>
              <a:ext uri="{FF2B5EF4-FFF2-40B4-BE49-F238E27FC236}">
                <a16:creationId xmlns:a16="http://schemas.microsoft.com/office/drawing/2014/main" id="{2184FD91-D298-A14B-A5E3-D53EDEE363AB}"/>
              </a:ext>
            </a:extLst>
          </p:cNvPr>
          <p:cNvPicPr>
            <a:picLocks noChangeAspect="1"/>
          </p:cNvPicPr>
          <p:nvPr/>
        </p:nvPicPr>
        <p:blipFill>
          <a:blip r:embed="rId8"/>
          <a:stretch>
            <a:fillRect/>
          </a:stretch>
        </p:blipFill>
        <p:spPr>
          <a:xfrm>
            <a:off x="2199733" y="3767635"/>
            <a:ext cx="323725" cy="228512"/>
          </a:xfrm>
          <a:prstGeom prst="rect">
            <a:avLst/>
          </a:prstGeom>
        </p:spPr>
      </p:pic>
      <p:pic>
        <p:nvPicPr>
          <p:cNvPr id="21" name="Picture 31">
            <a:extLst>
              <a:ext uri="{FF2B5EF4-FFF2-40B4-BE49-F238E27FC236}">
                <a16:creationId xmlns:a16="http://schemas.microsoft.com/office/drawing/2014/main" id="{C1EA882F-1FA8-B540-B979-DAC4976ACA03}"/>
              </a:ext>
            </a:extLst>
          </p:cNvPr>
          <p:cNvPicPr>
            <a:picLocks noChangeAspect="1"/>
          </p:cNvPicPr>
          <p:nvPr/>
        </p:nvPicPr>
        <p:blipFill>
          <a:blip r:embed="rId9"/>
          <a:stretch>
            <a:fillRect/>
          </a:stretch>
        </p:blipFill>
        <p:spPr>
          <a:xfrm>
            <a:off x="9650798" y="2197737"/>
            <a:ext cx="304682" cy="304683"/>
          </a:xfrm>
          <a:prstGeom prst="rect">
            <a:avLst/>
          </a:prstGeom>
        </p:spPr>
      </p:pic>
      <p:cxnSp>
        <p:nvCxnSpPr>
          <p:cNvPr id="22" name="Straight Arrow Connector 6">
            <a:extLst>
              <a:ext uri="{FF2B5EF4-FFF2-40B4-BE49-F238E27FC236}">
                <a16:creationId xmlns:a16="http://schemas.microsoft.com/office/drawing/2014/main" id="{6404E7FD-ED2F-564B-8865-78D9FCB5EF2C}"/>
              </a:ext>
            </a:extLst>
          </p:cNvPr>
          <p:cNvCxnSpPr>
            <a:cxnSpLocks/>
          </p:cNvCxnSpPr>
          <p:nvPr/>
        </p:nvCxnSpPr>
        <p:spPr>
          <a:xfrm flipH="1">
            <a:off x="5735932" y="3429840"/>
            <a:ext cx="688413"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27624429-8004-6946-9F01-57D0D10DABEE}"/>
              </a:ext>
            </a:extLst>
          </p:cNvPr>
          <p:cNvPicPr>
            <a:picLocks noChangeAspect="1"/>
          </p:cNvPicPr>
          <p:nvPr/>
        </p:nvPicPr>
        <p:blipFill>
          <a:blip r:embed="rId10"/>
          <a:stretch>
            <a:fillRect/>
          </a:stretch>
        </p:blipFill>
        <p:spPr>
          <a:xfrm>
            <a:off x="4507931" y="3744674"/>
            <a:ext cx="333246" cy="228512"/>
          </a:xfrm>
          <a:prstGeom prst="rect">
            <a:avLst/>
          </a:prstGeom>
        </p:spPr>
      </p:pic>
      <p:pic>
        <p:nvPicPr>
          <p:cNvPr id="24" name="Picture 21">
            <a:extLst>
              <a:ext uri="{FF2B5EF4-FFF2-40B4-BE49-F238E27FC236}">
                <a16:creationId xmlns:a16="http://schemas.microsoft.com/office/drawing/2014/main" id="{9CCD01F2-713B-7E4D-9EAF-A73D1F396154}"/>
              </a:ext>
            </a:extLst>
          </p:cNvPr>
          <p:cNvPicPr>
            <a:picLocks noChangeAspect="1"/>
          </p:cNvPicPr>
          <p:nvPr/>
        </p:nvPicPr>
        <p:blipFill>
          <a:blip r:embed="rId11"/>
          <a:stretch>
            <a:fillRect/>
          </a:stretch>
        </p:blipFill>
        <p:spPr>
          <a:xfrm>
            <a:off x="4265111" y="2185284"/>
            <a:ext cx="1342505" cy="342768"/>
          </a:xfrm>
          <a:prstGeom prst="rect">
            <a:avLst/>
          </a:prstGeom>
        </p:spPr>
      </p:pic>
      <p:pic>
        <p:nvPicPr>
          <p:cNvPr id="25" name="Picture 33">
            <a:extLst>
              <a:ext uri="{FF2B5EF4-FFF2-40B4-BE49-F238E27FC236}">
                <a16:creationId xmlns:a16="http://schemas.microsoft.com/office/drawing/2014/main" id="{EF4D2ECA-4F1D-F64A-9AD1-A3929422EC29}"/>
              </a:ext>
            </a:extLst>
          </p:cNvPr>
          <p:cNvPicPr>
            <a:picLocks noChangeAspect="1"/>
          </p:cNvPicPr>
          <p:nvPr/>
        </p:nvPicPr>
        <p:blipFill>
          <a:blip r:embed="rId12"/>
          <a:stretch>
            <a:fillRect/>
          </a:stretch>
        </p:blipFill>
        <p:spPr>
          <a:xfrm>
            <a:off x="6900665" y="2175757"/>
            <a:ext cx="1313941" cy="342768"/>
          </a:xfrm>
          <a:prstGeom prst="rect">
            <a:avLst/>
          </a:prstGeom>
        </p:spPr>
      </p:pic>
      <p:pic>
        <p:nvPicPr>
          <p:cNvPr id="26" name="Picture 25">
            <a:extLst>
              <a:ext uri="{FF2B5EF4-FFF2-40B4-BE49-F238E27FC236}">
                <a16:creationId xmlns:a16="http://schemas.microsoft.com/office/drawing/2014/main" id="{52C69B0D-7AE7-9A43-BC1A-74CB6629AF54}"/>
              </a:ext>
            </a:extLst>
          </p:cNvPr>
          <p:cNvPicPr>
            <a:picLocks noChangeAspect="1"/>
          </p:cNvPicPr>
          <p:nvPr/>
        </p:nvPicPr>
        <p:blipFill>
          <a:blip r:embed="rId13"/>
          <a:stretch>
            <a:fillRect/>
          </a:stretch>
        </p:blipFill>
        <p:spPr>
          <a:xfrm>
            <a:off x="7025294" y="3425869"/>
            <a:ext cx="304682" cy="228512"/>
          </a:xfrm>
          <a:prstGeom prst="rect">
            <a:avLst/>
          </a:prstGeom>
        </p:spPr>
      </p:pic>
      <p:pic>
        <p:nvPicPr>
          <p:cNvPr id="27" name="Image 26">
            <a:extLst>
              <a:ext uri="{FF2B5EF4-FFF2-40B4-BE49-F238E27FC236}">
                <a16:creationId xmlns:a16="http://schemas.microsoft.com/office/drawing/2014/main" id="{433368DB-71CB-7848-8D36-93D5D09160A5}"/>
              </a:ext>
            </a:extLst>
          </p:cNvPr>
          <p:cNvPicPr>
            <a:picLocks noChangeAspect="1"/>
          </p:cNvPicPr>
          <p:nvPr/>
        </p:nvPicPr>
        <p:blipFill>
          <a:blip r:embed="rId14"/>
          <a:stretch>
            <a:fillRect/>
          </a:stretch>
        </p:blipFill>
        <p:spPr>
          <a:xfrm>
            <a:off x="9331911" y="3507688"/>
            <a:ext cx="295161" cy="228512"/>
          </a:xfrm>
          <a:prstGeom prst="rect">
            <a:avLst/>
          </a:prstGeom>
        </p:spPr>
      </p:pic>
      <p:sp>
        <p:nvSpPr>
          <p:cNvPr id="4" name="ZoneTexte 3">
            <a:extLst>
              <a:ext uri="{FF2B5EF4-FFF2-40B4-BE49-F238E27FC236}">
                <a16:creationId xmlns:a16="http://schemas.microsoft.com/office/drawing/2014/main" id="{F1AB4A16-7900-CE4C-9803-21BF0C15CCDF}"/>
              </a:ext>
            </a:extLst>
          </p:cNvPr>
          <p:cNvSpPr txBox="1"/>
          <p:nvPr/>
        </p:nvSpPr>
        <p:spPr>
          <a:xfrm>
            <a:off x="472969" y="248875"/>
            <a:ext cx="11214338" cy="584775"/>
          </a:xfrm>
          <a:prstGeom prst="rect">
            <a:avLst/>
          </a:prstGeom>
          <a:noFill/>
        </p:spPr>
        <p:txBody>
          <a:bodyPr wrap="square" rtlCol="0">
            <a:spAutoFit/>
          </a:bodyPr>
          <a:lstStyle/>
          <a:p>
            <a:r>
              <a:rPr lang="fr-FR" sz="3200" b="1"/>
              <a:t>Evaluation</a:t>
            </a:r>
            <a:r>
              <a:rPr lang="fr-FR" sz="3200"/>
              <a:t>: </a:t>
            </a:r>
            <a:r>
              <a:rPr lang="fr-FR" sz="3200" err="1"/>
              <a:t>Finding</a:t>
            </a:r>
            <a:r>
              <a:rPr lang="fr-FR" sz="3200"/>
              <a:t> 3D </a:t>
            </a:r>
            <a:r>
              <a:rPr lang="fr-FR" sz="3200" err="1"/>
              <a:t>shape</a:t>
            </a:r>
            <a:r>
              <a:rPr lang="fr-FR" sz="3200"/>
              <a:t> </a:t>
            </a:r>
            <a:r>
              <a:rPr lang="fr-FR" sz="3200" err="1"/>
              <a:t>correspondences</a:t>
            </a:r>
            <a:r>
              <a:rPr lang="fr-FR" sz="3200"/>
              <a:t> </a:t>
            </a:r>
            <a:r>
              <a:rPr lang="fr-FR" sz="3200" err="1"/>
              <a:t>between</a:t>
            </a:r>
            <a:r>
              <a:rPr lang="fr-FR" sz="3200"/>
              <a:t> 2 </a:t>
            </a:r>
            <a:r>
              <a:rPr lang="fr-FR" sz="3200" err="1"/>
              <a:t>shapes</a:t>
            </a:r>
            <a:endParaRPr lang="fr-FR" sz="3200"/>
          </a:p>
        </p:txBody>
      </p:sp>
      <p:sp>
        <p:nvSpPr>
          <p:cNvPr id="28" name="Espace réservé du numéro de diapositive 27">
            <a:extLst>
              <a:ext uri="{FF2B5EF4-FFF2-40B4-BE49-F238E27FC236}">
                <a16:creationId xmlns:a16="http://schemas.microsoft.com/office/drawing/2014/main" id="{19BB4F06-5106-1D4B-B05A-6DB1A573C2AF}"/>
              </a:ext>
            </a:extLst>
          </p:cNvPr>
          <p:cNvSpPr>
            <a:spLocks noGrp="1"/>
          </p:cNvSpPr>
          <p:nvPr>
            <p:ph type="sldNum" sz="quarter" idx="12"/>
          </p:nvPr>
        </p:nvSpPr>
        <p:spPr/>
        <p:txBody>
          <a:bodyPr/>
          <a:lstStyle/>
          <a:p>
            <a:fld id="{611224AE-60B8-A04C-BAB5-7045A9C2B360}" type="slidenum">
              <a:rPr lang="fr-FR" smtClean="0"/>
              <a:t>28</a:t>
            </a:fld>
            <a:endParaRPr lang="fr-FR"/>
          </a:p>
        </p:txBody>
      </p:sp>
      <p:pic>
        <p:nvPicPr>
          <p:cNvPr id="29" name="Picture 4">
            <a:extLst>
              <a:ext uri="{FF2B5EF4-FFF2-40B4-BE49-F238E27FC236}">
                <a16:creationId xmlns:a16="http://schemas.microsoft.com/office/drawing/2014/main" id="{2B772CA9-10C1-6149-894E-6D24747FC218}"/>
              </a:ext>
            </a:extLst>
          </p:cNvPr>
          <p:cNvPicPr>
            <a:picLocks noChangeAspect="1"/>
          </p:cNvPicPr>
          <p:nvPr/>
        </p:nvPicPr>
        <p:blipFill>
          <a:blip r:embed="rId15"/>
          <a:stretch>
            <a:fillRect/>
          </a:stretch>
        </p:blipFill>
        <p:spPr>
          <a:xfrm>
            <a:off x="7156326" y="5842291"/>
            <a:ext cx="303368" cy="314203"/>
          </a:xfrm>
          <a:prstGeom prst="rect">
            <a:avLst/>
          </a:prstGeom>
        </p:spPr>
      </p:pic>
      <p:sp>
        <p:nvSpPr>
          <p:cNvPr id="30" name="Shape 113">
            <a:extLst>
              <a:ext uri="{FF2B5EF4-FFF2-40B4-BE49-F238E27FC236}">
                <a16:creationId xmlns:a16="http://schemas.microsoft.com/office/drawing/2014/main" id="{81C02EEB-68E5-344E-B9F7-A4A1DF267AD4}"/>
              </a:ext>
            </a:extLst>
          </p:cNvPr>
          <p:cNvSpPr txBox="1"/>
          <p:nvPr/>
        </p:nvSpPr>
        <p:spPr>
          <a:xfrm>
            <a:off x="6956440" y="5488591"/>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Template</a:t>
            </a:r>
            <a:endParaRPr sz="2000">
              <a:latin typeface="Times" charset="0"/>
              <a:ea typeface="Times" charset="0"/>
              <a:cs typeface="Times" charset="0"/>
            </a:endParaRPr>
          </a:p>
        </p:txBody>
      </p:sp>
      <p:pic>
        <p:nvPicPr>
          <p:cNvPr id="31" name="Image 30">
            <a:extLst>
              <a:ext uri="{FF2B5EF4-FFF2-40B4-BE49-F238E27FC236}">
                <a16:creationId xmlns:a16="http://schemas.microsoft.com/office/drawing/2014/main" id="{F4A2C963-D148-6A47-ACE0-1D7A9F9969B3}"/>
              </a:ext>
            </a:extLst>
          </p:cNvPr>
          <p:cNvPicPr>
            <a:picLocks noChangeAspect="1"/>
          </p:cNvPicPr>
          <p:nvPr/>
        </p:nvPicPr>
        <p:blipFill>
          <a:blip r:embed="rId16"/>
          <a:stretch>
            <a:fillRect/>
          </a:stretch>
        </p:blipFill>
        <p:spPr>
          <a:xfrm>
            <a:off x="5885056" y="4976644"/>
            <a:ext cx="803275" cy="1666875"/>
          </a:xfrm>
          <a:prstGeom prst="rect">
            <a:avLst/>
          </a:prstGeom>
        </p:spPr>
      </p:pic>
      <p:cxnSp>
        <p:nvCxnSpPr>
          <p:cNvPr id="32" name="Straight Arrow Connector 6">
            <a:extLst>
              <a:ext uri="{FF2B5EF4-FFF2-40B4-BE49-F238E27FC236}">
                <a16:creationId xmlns:a16="http://schemas.microsoft.com/office/drawing/2014/main" id="{39060B9F-FAAC-2847-A685-70CB20A0E36B}"/>
              </a:ext>
            </a:extLst>
          </p:cNvPr>
          <p:cNvCxnSpPr>
            <a:cxnSpLocks/>
          </p:cNvCxnSpPr>
          <p:nvPr/>
        </p:nvCxnSpPr>
        <p:spPr>
          <a:xfrm flipV="1">
            <a:off x="6634959" y="4062845"/>
            <a:ext cx="673051" cy="99023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6">
            <a:extLst>
              <a:ext uri="{FF2B5EF4-FFF2-40B4-BE49-F238E27FC236}">
                <a16:creationId xmlns:a16="http://schemas.microsoft.com/office/drawing/2014/main" id="{F37E95B7-BC86-D548-9AB3-88ABAED98B5D}"/>
              </a:ext>
            </a:extLst>
          </p:cNvPr>
          <p:cNvCxnSpPr>
            <a:cxnSpLocks/>
          </p:cNvCxnSpPr>
          <p:nvPr/>
        </p:nvCxnSpPr>
        <p:spPr>
          <a:xfrm flipH="1" flipV="1">
            <a:off x="5354256" y="4133151"/>
            <a:ext cx="619889" cy="968814"/>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BEAAFD5-A41B-FD47-82FB-229B36BE624F}"/>
              </a:ext>
            </a:extLst>
          </p:cNvPr>
          <p:cNvSpPr/>
          <p:nvPr/>
        </p:nvSpPr>
        <p:spPr>
          <a:xfrm>
            <a:off x="1981199" y="1593824"/>
            <a:ext cx="3442851" cy="282577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4" name="Rectangle 33">
            <a:extLst>
              <a:ext uri="{FF2B5EF4-FFF2-40B4-BE49-F238E27FC236}">
                <a16:creationId xmlns:a16="http://schemas.microsoft.com/office/drawing/2014/main" id="{8F1AFB01-8932-C440-9A1F-ECCF3D59008B}"/>
              </a:ext>
            </a:extLst>
          </p:cNvPr>
          <p:cNvSpPr/>
          <p:nvPr/>
        </p:nvSpPr>
        <p:spPr>
          <a:xfrm>
            <a:off x="6834139" y="1609636"/>
            <a:ext cx="3442851" cy="282577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36" name="Image 35">
            <a:extLst>
              <a:ext uri="{FF2B5EF4-FFF2-40B4-BE49-F238E27FC236}">
                <a16:creationId xmlns:a16="http://schemas.microsoft.com/office/drawing/2014/main" id="{784746CB-A5F9-D54B-9912-5DF8455E870F}"/>
              </a:ext>
            </a:extLst>
          </p:cNvPr>
          <p:cNvPicPr>
            <a:picLocks noChangeAspect="1"/>
          </p:cNvPicPr>
          <p:nvPr/>
        </p:nvPicPr>
        <p:blipFill>
          <a:blip r:embed="rId17"/>
          <a:stretch>
            <a:fillRect/>
          </a:stretch>
        </p:blipFill>
        <p:spPr>
          <a:xfrm>
            <a:off x="2504173" y="4563295"/>
            <a:ext cx="1203960" cy="2235200"/>
          </a:xfrm>
          <a:prstGeom prst="rect">
            <a:avLst/>
          </a:prstGeom>
        </p:spPr>
      </p:pic>
      <p:pic>
        <p:nvPicPr>
          <p:cNvPr id="37" name="Image 36">
            <a:extLst>
              <a:ext uri="{FF2B5EF4-FFF2-40B4-BE49-F238E27FC236}">
                <a16:creationId xmlns:a16="http://schemas.microsoft.com/office/drawing/2014/main" id="{AB66071E-B5E4-FE4F-99EE-A95F8C915BE0}"/>
              </a:ext>
            </a:extLst>
          </p:cNvPr>
          <p:cNvPicPr>
            <a:picLocks noChangeAspect="1"/>
          </p:cNvPicPr>
          <p:nvPr/>
        </p:nvPicPr>
        <p:blipFill>
          <a:blip r:embed="rId18"/>
          <a:stretch>
            <a:fillRect/>
          </a:stretch>
        </p:blipFill>
        <p:spPr>
          <a:xfrm>
            <a:off x="883882" y="4504407"/>
            <a:ext cx="1214120" cy="2413000"/>
          </a:xfrm>
          <a:prstGeom prst="rect">
            <a:avLst/>
          </a:prstGeom>
        </p:spPr>
      </p:pic>
      <p:sp>
        <p:nvSpPr>
          <p:cNvPr id="38" name="Rectangle 37">
            <a:extLst>
              <a:ext uri="{FF2B5EF4-FFF2-40B4-BE49-F238E27FC236}">
                <a16:creationId xmlns:a16="http://schemas.microsoft.com/office/drawing/2014/main" id="{CBDB8EA5-B4E9-F943-8CE6-8AB97030D808}"/>
              </a:ext>
            </a:extLst>
          </p:cNvPr>
          <p:cNvSpPr/>
          <p:nvPr/>
        </p:nvSpPr>
        <p:spPr>
          <a:xfrm>
            <a:off x="1617729" y="4989599"/>
            <a:ext cx="480274" cy="83942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9" name="Rectangle 38">
            <a:extLst>
              <a:ext uri="{FF2B5EF4-FFF2-40B4-BE49-F238E27FC236}">
                <a16:creationId xmlns:a16="http://schemas.microsoft.com/office/drawing/2014/main" id="{F407A0B5-283D-BD40-92A9-FD560D65AF9A}"/>
              </a:ext>
            </a:extLst>
          </p:cNvPr>
          <p:cNvSpPr/>
          <p:nvPr/>
        </p:nvSpPr>
        <p:spPr>
          <a:xfrm>
            <a:off x="3208568" y="5101965"/>
            <a:ext cx="480274" cy="83942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42" name="Image 41">
            <a:extLst>
              <a:ext uri="{FF2B5EF4-FFF2-40B4-BE49-F238E27FC236}">
                <a16:creationId xmlns:a16="http://schemas.microsoft.com/office/drawing/2014/main" id="{FCE1C554-1E5E-3741-A3CD-4502626C40C5}"/>
              </a:ext>
            </a:extLst>
          </p:cNvPr>
          <p:cNvPicPr>
            <a:picLocks noChangeAspect="1"/>
          </p:cNvPicPr>
          <p:nvPr/>
        </p:nvPicPr>
        <p:blipFill>
          <a:blip r:embed="rId19"/>
          <a:stretch>
            <a:fillRect/>
          </a:stretch>
        </p:blipFill>
        <p:spPr>
          <a:xfrm>
            <a:off x="3871971" y="4657882"/>
            <a:ext cx="1081114" cy="2190431"/>
          </a:xfrm>
          <a:prstGeom prst="rect">
            <a:avLst/>
          </a:prstGeom>
        </p:spPr>
      </p:pic>
      <p:sp>
        <p:nvSpPr>
          <p:cNvPr id="43" name="Rectangle 42">
            <a:extLst>
              <a:ext uri="{FF2B5EF4-FFF2-40B4-BE49-F238E27FC236}">
                <a16:creationId xmlns:a16="http://schemas.microsoft.com/office/drawing/2014/main" id="{44825A82-05D8-5649-9417-E17E4C508312}"/>
              </a:ext>
            </a:extLst>
          </p:cNvPr>
          <p:cNvSpPr/>
          <p:nvPr/>
        </p:nvSpPr>
        <p:spPr>
          <a:xfrm>
            <a:off x="4444281" y="5103201"/>
            <a:ext cx="480274" cy="83942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4483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8" grpId="0" animBg="1"/>
      <p:bldP spid="39" grpId="0" animBg="1"/>
      <p:bldP spid="39" grpId="1" animBg="1"/>
      <p:bldP spid="4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2A69614-22FB-5F42-A25E-D74DDAB34061}"/>
              </a:ext>
            </a:extLst>
          </p:cNvPr>
          <p:cNvPicPr>
            <a:picLocks noChangeAspect="1"/>
          </p:cNvPicPr>
          <p:nvPr/>
        </p:nvPicPr>
        <p:blipFill>
          <a:blip r:embed="rId3"/>
          <a:stretch>
            <a:fillRect/>
          </a:stretch>
        </p:blipFill>
        <p:spPr>
          <a:xfrm>
            <a:off x="2209796" y="1951550"/>
            <a:ext cx="7330821" cy="2831338"/>
          </a:xfrm>
          <a:prstGeom prst="rect">
            <a:avLst/>
          </a:prstGeom>
        </p:spPr>
      </p:pic>
      <p:sp>
        <p:nvSpPr>
          <p:cNvPr id="3" name="ZoneTexte 2">
            <a:extLst>
              <a:ext uri="{FF2B5EF4-FFF2-40B4-BE49-F238E27FC236}">
                <a16:creationId xmlns:a16="http://schemas.microsoft.com/office/drawing/2014/main" id="{0481E4D2-6DEA-9D4E-98EB-6612ABD821BF}"/>
              </a:ext>
            </a:extLst>
          </p:cNvPr>
          <p:cNvSpPr txBox="1"/>
          <p:nvPr/>
        </p:nvSpPr>
        <p:spPr>
          <a:xfrm>
            <a:off x="2674724" y="894270"/>
            <a:ext cx="8102448" cy="586670"/>
          </a:xfrm>
          <a:prstGeom prst="rect">
            <a:avLst/>
          </a:prstGeom>
          <a:noFill/>
        </p:spPr>
        <p:txBody>
          <a:bodyPr wrap="square" rtlCol="0">
            <a:spAutoFit/>
          </a:bodyPr>
          <a:lstStyle/>
          <a:p>
            <a:r>
              <a:rPr lang="fr-FR" sz="3200" b="1"/>
              <a:t>State-of-the-art quantitative </a:t>
            </a:r>
            <a:r>
              <a:rPr lang="fr-FR" sz="3200" b="1" err="1"/>
              <a:t>results</a:t>
            </a:r>
            <a:endParaRPr lang="fr-FR" sz="3200"/>
          </a:p>
        </p:txBody>
      </p:sp>
      <p:sp>
        <p:nvSpPr>
          <p:cNvPr id="13" name="ZoneTexte 12">
            <a:extLst>
              <a:ext uri="{FF2B5EF4-FFF2-40B4-BE49-F238E27FC236}">
                <a16:creationId xmlns:a16="http://schemas.microsoft.com/office/drawing/2014/main" id="{3F1F78BE-CC4D-C149-A4D5-0AEEB3803748}"/>
              </a:ext>
            </a:extLst>
          </p:cNvPr>
          <p:cNvSpPr txBox="1"/>
          <p:nvPr/>
        </p:nvSpPr>
        <p:spPr>
          <a:xfrm>
            <a:off x="744862" y="5577939"/>
            <a:ext cx="11518159" cy="1200329"/>
          </a:xfrm>
          <a:prstGeom prst="rect">
            <a:avLst/>
          </a:prstGeom>
          <a:noFill/>
        </p:spPr>
        <p:txBody>
          <a:bodyPr wrap="square" rtlCol="0">
            <a:spAutoFit/>
          </a:bodyPr>
          <a:lstStyle/>
          <a:p>
            <a:r>
              <a:rPr lang="fr-FR"/>
              <a:t>[2] FAUST: </a:t>
            </a:r>
            <a:r>
              <a:rPr lang="fr-FR" err="1"/>
              <a:t>Dataset</a:t>
            </a:r>
            <a:r>
              <a:rPr lang="fr-FR"/>
              <a:t> and </a:t>
            </a:r>
            <a:r>
              <a:rPr lang="fr-FR" err="1"/>
              <a:t>evaluation</a:t>
            </a:r>
            <a:r>
              <a:rPr lang="fr-FR"/>
              <a:t> for 3D </a:t>
            </a:r>
            <a:r>
              <a:rPr lang="fr-FR" err="1"/>
              <a:t>mesh</a:t>
            </a:r>
            <a:r>
              <a:rPr lang="fr-FR"/>
              <a:t> registration, </a:t>
            </a:r>
            <a:r>
              <a:rPr lang="fr-FR" err="1"/>
              <a:t>Bogo</a:t>
            </a:r>
            <a:r>
              <a:rPr lang="fr-FR"/>
              <a:t> et al. CVPR (2014)</a:t>
            </a:r>
          </a:p>
          <a:p>
            <a:r>
              <a:rPr lang="fr-FR"/>
              <a:t>[3] </a:t>
            </a:r>
            <a:r>
              <a:rPr lang="fr-FR" err="1"/>
              <a:t>Robust</a:t>
            </a:r>
            <a:r>
              <a:rPr lang="fr-FR"/>
              <a:t> </a:t>
            </a:r>
            <a:r>
              <a:rPr lang="fr-FR" err="1"/>
              <a:t>nonrigid</a:t>
            </a:r>
            <a:r>
              <a:rPr lang="fr-FR"/>
              <a:t> registration by </a:t>
            </a:r>
            <a:r>
              <a:rPr lang="fr-FR" err="1"/>
              <a:t>convex</a:t>
            </a:r>
            <a:r>
              <a:rPr lang="fr-FR"/>
              <a:t> </a:t>
            </a:r>
            <a:r>
              <a:rPr lang="fr-FR" err="1"/>
              <a:t>optimization</a:t>
            </a:r>
            <a:r>
              <a:rPr lang="fr-FR"/>
              <a:t>, Chen, </a:t>
            </a:r>
            <a:r>
              <a:rPr lang="fr-FR" err="1"/>
              <a:t>Koltun</a:t>
            </a:r>
            <a:r>
              <a:rPr lang="fr-FR"/>
              <a:t>, ICCV (2015)</a:t>
            </a:r>
          </a:p>
          <a:p>
            <a:r>
              <a:rPr lang="fr-FR"/>
              <a:t>[4] </a:t>
            </a:r>
            <a:r>
              <a:rPr lang="fr-FR" err="1"/>
              <a:t>Deep</a:t>
            </a:r>
            <a:r>
              <a:rPr lang="fr-FR"/>
              <a:t> </a:t>
            </a:r>
            <a:r>
              <a:rPr lang="fr-FR" err="1"/>
              <a:t>functional</a:t>
            </a:r>
            <a:r>
              <a:rPr lang="fr-FR"/>
              <a:t> </a:t>
            </a:r>
            <a:r>
              <a:rPr lang="fr-FR" err="1"/>
              <a:t>maps</a:t>
            </a:r>
            <a:r>
              <a:rPr lang="fr-FR"/>
              <a:t>: </a:t>
            </a:r>
            <a:r>
              <a:rPr lang="fr-FR" err="1"/>
              <a:t>Structured</a:t>
            </a:r>
            <a:r>
              <a:rPr lang="fr-FR"/>
              <a:t> </a:t>
            </a:r>
            <a:r>
              <a:rPr lang="fr-FR" err="1"/>
              <a:t>prediction</a:t>
            </a:r>
            <a:r>
              <a:rPr lang="fr-FR"/>
              <a:t> for dense </a:t>
            </a:r>
            <a:r>
              <a:rPr lang="fr-FR" err="1"/>
              <a:t>shape</a:t>
            </a:r>
            <a:r>
              <a:rPr lang="fr-FR"/>
              <a:t> </a:t>
            </a:r>
            <a:r>
              <a:rPr lang="fr-FR" err="1"/>
              <a:t>correspondence</a:t>
            </a:r>
            <a:r>
              <a:rPr lang="fr-FR"/>
              <a:t>, </a:t>
            </a:r>
            <a:r>
              <a:rPr lang="fr-FR" err="1"/>
              <a:t>Litany</a:t>
            </a:r>
            <a:r>
              <a:rPr lang="fr-FR"/>
              <a:t> et al. ICCV (2017)</a:t>
            </a:r>
          </a:p>
          <a:p>
            <a:r>
              <a:rPr lang="fr-FR"/>
              <a:t>[5] The </a:t>
            </a:r>
            <a:r>
              <a:rPr lang="fr-FR" err="1"/>
              <a:t>stitched</a:t>
            </a:r>
            <a:r>
              <a:rPr lang="fr-FR"/>
              <a:t> </a:t>
            </a:r>
            <a:r>
              <a:rPr lang="fr-FR" err="1"/>
              <a:t>puppet</a:t>
            </a:r>
            <a:r>
              <a:rPr lang="fr-FR"/>
              <a:t>: A </a:t>
            </a:r>
            <a:r>
              <a:rPr lang="fr-FR" err="1"/>
              <a:t>graphical</a:t>
            </a:r>
            <a:r>
              <a:rPr lang="fr-FR"/>
              <a:t> model of 3d </a:t>
            </a:r>
            <a:r>
              <a:rPr lang="fr-FR" err="1"/>
              <a:t>human</a:t>
            </a:r>
            <a:r>
              <a:rPr lang="fr-FR"/>
              <a:t> </a:t>
            </a:r>
            <a:r>
              <a:rPr lang="fr-FR" err="1"/>
              <a:t>shape</a:t>
            </a:r>
            <a:r>
              <a:rPr lang="fr-FR"/>
              <a:t> and pose, </a:t>
            </a:r>
            <a:r>
              <a:rPr lang="fr-FR" err="1"/>
              <a:t>Zuffi</a:t>
            </a:r>
            <a:r>
              <a:rPr lang="fr-FR"/>
              <a:t> et al. CVPR (2015)</a:t>
            </a:r>
          </a:p>
        </p:txBody>
      </p:sp>
      <p:sp>
        <p:nvSpPr>
          <p:cNvPr id="17" name="Rectangle 16">
            <a:extLst>
              <a:ext uri="{FF2B5EF4-FFF2-40B4-BE49-F238E27FC236}">
                <a16:creationId xmlns:a16="http://schemas.microsoft.com/office/drawing/2014/main" id="{4770C2C0-D52B-3442-8C43-97B3B4FFF699}"/>
              </a:ext>
            </a:extLst>
          </p:cNvPr>
          <p:cNvSpPr/>
          <p:nvPr/>
        </p:nvSpPr>
        <p:spPr>
          <a:xfrm>
            <a:off x="2209797" y="2364037"/>
            <a:ext cx="7256630" cy="1168366"/>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a:extLst>
              <a:ext uri="{FF2B5EF4-FFF2-40B4-BE49-F238E27FC236}">
                <a16:creationId xmlns:a16="http://schemas.microsoft.com/office/drawing/2014/main" id="{BF669D7B-CEAD-DF44-955B-49D7B8F7FA91}"/>
              </a:ext>
            </a:extLst>
          </p:cNvPr>
          <p:cNvSpPr/>
          <p:nvPr/>
        </p:nvSpPr>
        <p:spPr>
          <a:xfrm>
            <a:off x="2209797" y="3970196"/>
            <a:ext cx="7256630" cy="39864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Connecteur droit avec flèche 19">
            <a:extLst>
              <a:ext uri="{FF2B5EF4-FFF2-40B4-BE49-F238E27FC236}">
                <a16:creationId xmlns:a16="http://schemas.microsoft.com/office/drawing/2014/main" id="{FAA4386F-A406-404D-BDA3-8F0BD556B781}"/>
              </a:ext>
            </a:extLst>
          </p:cNvPr>
          <p:cNvCxnSpPr>
            <a:cxnSpLocks/>
          </p:cNvCxnSpPr>
          <p:nvPr/>
        </p:nvCxnSpPr>
        <p:spPr>
          <a:xfrm>
            <a:off x="9885872" y="1880558"/>
            <a:ext cx="0" cy="14680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CF94A168-AFF4-224B-A8EB-81406B4BF616}"/>
              </a:ext>
            </a:extLst>
          </p:cNvPr>
          <p:cNvSpPr txBox="1"/>
          <p:nvPr/>
        </p:nvSpPr>
        <p:spPr>
          <a:xfrm>
            <a:off x="9885871" y="2429929"/>
            <a:ext cx="1593385" cy="369332"/>
          </a:xfrm>
          <a:prstGeom prst="rect">
            <a:avLst/>
          </a:prstGeom>
          <a:noFill/>
        </p:spPr>
        <p:txBody>
          <a:bodyPr wrap="none" rtlCol="0">
            <a:spAutoFit/>
          </a:bodyPr>
          <a:lstStyle/>
          <a:p>
            <a:r>
              <a:rPr lang="fr-FR" err="1"/>
              <a:t>Lower</a:t>
            </a:r>
            <a:r>
              <a:rPr lang="fr-FR"/>
              <a:t> </a:t>
            </a:r>
            <a:r>
              <a:rPr lang="fr-FR" err="1"/>
              <a:t>is</a:t>
            </a:r>
            <a:r>
              <a:rPr lang="fr-FR"/>
              <a:t> </a:t>
            </a:r>
            <a:r>
              <a:rPr lang="fr-FR" err="1"/>
              <a:t>Better</a:t>
            </a:r>
            <a:endParaRPr/>
          </a:p>
        </p:txBody>
      </p:sp>
      <p:sp>
        <p:nvSpPr>
          <p:cNvPr id="23" name="Espace réservé du numéro de diapositive 22">
            <a:extLst>
              <a:ext uri="{FF2B5EF4-FFF2-40B4-BE49-F238E27FC236}">
                <a16:creationId xmlns:a16="http://schemas.microsoft.com/office/drawing/2014/main" id="{5E5DD68E-3C5A-084B-8199-2CF6F27358CE}"/>
              </a:ext>
            </a:extLst>
          </p:cNvPr>
          <p:cNvSpPr>
            <a:spLocks noGrp="1"/>
          </p:cNvSpPr>
          <p:nvPr>
            <p:ph type="sldNum" sz="quarter" idx="12"/>
          </p:nvPr>
        </p:nvSpPr>
        <p:spPr/>
        <p:txBody>
          <a:bodyPr/>
          <a:lstStyle/>
          <a:p>
            <a:fld id="{611224AE-60B8-A04C-BAB5-7045A9C2B360}" type="slidenum">
              <a:rPr lang="fr-FR" smtClean="0"/>
              <a:t>29</a:t>
            </a:fld>
            <a:endParaRPr lang="fr-FR"/>
          </a:p>
        </p:txBody>
      </p:sp>
      <p:sp>
        <p:nvSpPr>
          <p:cNvPr id="26" name="ZoneTexte 25">
            <a:extLst>
              <a:ext uri="{FF2B5EF4-FFF2-40B4-BE49-F238E27FC236}">
                <a16:creationId xmlns:a16="http://schemas.microsoft.com/office/drawing/2014/main" id="{79BB49F8-7614-CE4D-A440-91263825D7B3}"/>
              </a:ext>
            </a:extLst>
          </p:cNvPr>
          <p:cNvSpPr txBox="1"/>
          <p:nvPr/>
        </p:nvSpPr>
        <p:spPr>
          <a:xfrm>
            <a:off x="9885870" y="2165736"/>
            <a:ext cx="1218090" cy="369332"/>
          </a:xfrm>
          <a:prstGeom prst="rect">
            <a:avLst/>
          </a:prstGeom>
          <a:noFill/>
        </p:spPr>
        <p:txBody>
          <a:bodyPr wrap="none" rtlCol="0">
            <a:spAutoFit/>
          </a:bodyPr>
          <a:lstStyle/>
          <a:p>
            <a:r>
              <a:rPr lang="fr-FR" err="1"/>
              <a:t>Error</a:t>
            </a:r>
            <a:r>
              <a:rPr lang="fr-FR"/>
              <a:t> in cm</a:t>
            </a:r>
            <a:endParaRPr/>
          </a:p>
        </p:txBody>
      </p:sp>
    </p:spTree>
    <p:extLst>
      <p:ext uri="{BB962C8B-B14F-4D97-AF65-F5344CB8AC3E}">
        <p14:creationId xmlns:p14="http://schemas.microsoft.com/office/powerpoint/2010/main" val="2113184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E3254A-7E86-9D41-AEE7-7B9967E07524}"/>
              </a:ext>
            </a:extLst>
          </p:cNvPr>
          <p:cNvSpPr>
            <a:spLocks noGrp="1"/>
          </p:cNvSpPr>
          <p:nvPr>
            <p:ph type="title"/>
          </p:nvPr>
        </p:nvSpPr>
        <p:spPr>
          <a:xfrm>
            <a:off x="838200" y="500062"/>
            <a:ext cx="10515600" cy="1325563"/>
          </a:xfrm>
        </p:spPr>
        <p:txBody>
          <a:bodyPr>
            <a:normAutofit fontScale="90000"/>
          </a:bodyPr>
          <a:lstStyle/>
          <a:p>
            <a:r>
              <a:rPr lang="en-US" dirty="0"/>
              <a:t>6 degrees of freedom is not enough for non-rigid objects, spanned from a template object.</a:t>
            </a:r>
            <a:br>
              <a:rPr lang="en-US" dirty="0"/>
            </a:br>
            <a:endParaRPr lang="en-US" dirty="0"/>
          </a:p>
        </p:txBody>
      </p:sp>
      <p:sp>
        <p:nvSpPr>
          <p:cNvPr id="3" name="Espace réservé du contenu 2">
            <a:extLst>
              <a:ext uri="{FF2B5EF4-FFF2-40B4-BE49-F238E27FC236}">
                <a16:creationId xmlns:a16="http://schemas.microsoft.com/office/drawing/2014/main" id="{4129F688-EF20-9744-A228-AA9B611C88F5}"/>
              </a:ext>
            </a:extLst>
          </p:cNvPr>
          <p:cNvSpPr>
            <a:spLocks noGrp="1"/>
          </p:cNvSpPr>
          <p:nvPr>
            <p:ph idx="1"/>
          </p:nvPr>
        </p:nvSpPr>
        <p:spPr/>
        <p:txBody>
          <a:bodyPr/>
          <a:lstStyle/>
          <a:p>
            <a:endParaRPr dirty="0"/>
          </a:p>
        </p:txBody>
      </p:sp>
      <p:pic>
        <p:nvPicPr>
          <p:cNvPr id="5" name="Image 4">
            <a:extLst>
              <a:ext uri="{FF2B5EF4-FFF2-40B4-BE49-F238E27FC236}">
                <a16:creationId xmlns:a16="http://schemas.microsoft.com/office/drawing/2014/main" id="{DBFCD83F-C345-D140-82EA-64A8620C361B}"/>
              </a:ext>
            </a:extLst>
          </p:cNvPr>
          <p:cNvPicPr>
            <a:picLocks noChangeAspect="1"/>
          </p:cNvPicPr>
          <p:nvPr/>
        </p:nvPicPr>
        <p:blipFill>
          <a:blip r:embed="rId3"/>
          <a:stretch>
            <a:fillRect/>
          </a:stretch>
        </p:blipFill>
        <p:spPr>
          <a:xfrm>
            <a:off x="10540615" y="4001294"/>
            <a:ext cx="813185" cy="1215358"/>
          </a:xfrm>
          <a:prstGeom prst="rect">
            <a:avLst/>
          </a:prstGeom>
        </p:spPr>
      </p:pic>
      <p:sp>
        <p:nvSpPr>
          <p:cNvPr id="6" name="Espace réservé du numéro de diapositive 5">
            <a:extLst>
              <a:ext uri="{FF2B5EF4-FFF2-40B4-BE49-F238E27FC236}">
                <a16:creationId xmlns:a16="http://schemas.microsoft.com/office/drawing/2014/main" id="{5E3AE32A-A335-7E4F-8BDE-D2228AD0DE30}"/>
              </a:ext>
            </a:extLst>
          </p:cNvPr>
          <p:cNvSpPr>
            <a:spLocks noGrp="1"/>
          </p:cNvSpPr>
          <p:nvPr>
            <p:ph type="sldNum" sz="quarter" idx="12"/>
          </p:nvPr>
        </p:nvSpPr>
        <p:spPr/>
        <p:txBody>
          <a:bodyPr/>
          <a:lstStyle/>
          <a:p>
            <a:fld id="{611224AE-60B8-A04C-BAB5-7045A9C2B360}" type="slidenum">
              <a:rPr lang="fr-FR" smtClean="0"/>
              <a:t>3</a:t>
            </a:fld>
            <a:endParaRPr lang="fr-FR"/>
          </a:p>
        </p:txBody>
      </p:sp>
      <p:pic>
        <p:nvPicPr>
          <p:cNvPr id="7" name="Image 6">
            <a:extLst>
              <a:ext uri="{FF2B5EF4-FFF2-40B4-BE49-F238E27FC236}">
                <a16:creationId xmlns:a16="http://schemas.microsoft.com/office/drawing/2014/main" id="{38136C85-CD38-5341-AB14-342C9F833B95}"/>
              </a:ext>
            </a:extLst>
          </p:cNvPr>
          <p:cNvPicPr>
            <a:picLocks noChangeAspect="1"/>
          </p:cNvPicPr>
          <p:nvPr/>
        </p:nvPicPr>
        <p:blipFill>
          <a:blip r:embed="rId4"/>
          <a:stretch>
            <a:fillRect/>
          </a:stretch>
        </p:blipFill>
        <p:spPr>
          <a:xfrm>
            <a:off x="4254797" y="2909648"/>
            <a:ext cx="5749290" cy="2617470"/>
          </a:xfrm>
          <a:prstGeom prst="rect">
            <a:avLst/>
          </a:prstGeom>
        </p:spPr>
      </p:pic>
      <p:pic>
        <p:nvPicPr>
          <p:cNvPr id="8" name="Image 7">
            <a:extLst>
              <a:ext uri="{FF2B5EF4-FFF2-40B4-BE49-F238E27FC236}">
                <a16:creationId xmlns:a16="http://schemas.microsoft.com/office/drawing/2014/main" id="{A0E162B2-8511-FA4B-BDC9-207192E7422E}"/>
              </a:ext>
            </a:extLst>
          </p:cNvPr>
          <p:cNvPicPr>
            <a:picLocks noChangeAspect="1"/>
          </p:cNvPicPr>
          <p:nvPr/>
        </p:nvPicPr>
        <p:blipFill>
          <a:blip r:embed="rId5"/>
          <a:stretch>
            <a:fillRect/>
          </a:stretch>
        </p:blipFill>
        <p:spPr>
          <a:xfrm>
            <a:off x="980765" y="2935303"/>
            <a:ext cx="1531620" cy="2606040"/>
          </a:xfrm>
          <a:prstGeom prst="rect">
            <a:avLst/>
          </a:prstGeom>
        </p:spPr>
      </p:pic>
    </p:spTree>
    <p:extLst>
      <p:ext uri="{BB962C8B-B14F-4D97-AF65-F5344CB8AC3E}">
        <p14:creationId xmlns:p14="http://schemas.microsoft.com/office/powerpoint/2010/main" val="683956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2A69614-22FB-5F42-A25E-D74DDAB34061}"/>
              </a:ext>
            </a:extLst>
          </p:cNvPr>
          <p:cNvPicPr>
            <a:picLocks noChangeAspect="1"/>
          </p:cNvPicPr>
          <p:nvPr/>
        </p:nvPicPr>
        <p:blipFill>
          <a:blip r:embed="rId2"/>
          <a:stretch>
            <a:fillRect/>
          </a:stretch>
        </p:blipFill>
        <p:spPr>
          <a:xfrm>
            <a:off x="2209796" y="1951550"/>
            <a:ext cx="7330821" cy="2831338"/>
          </a:xfrm>
          <a:prstGeom prst="rect">
            <a:avLst/>
          </a:prstGeom>
        </p:spPr>
      </p:pic>
      <p:sp>
        <p:nvSpPr>
          <p:cNvPr id="3" name="ZoneTexte 2">
            <a:extLst>
              <a:ext uri="{FF2B5EF4-FFF2-40B4-BE49-F238E27FC236}">
                <a16:creationId xmlns:a16="http://schemas.microsoft.com/office/drawing/2014/main" id="{0481E4D2-6DEA-9D4E-98EB-6612ABD821BF}"/>
              </a:ext>
            </a:extLst>
          </p:cNvPr>
          <p:cNvSpPr txBox="1"/>
          <p:nvPr/>
        </p:nvSpPr>
        <p:spPr>
          <a:xfrm>
            <a:off x="2674724" y="894270"/>
            <a:ext cx="8102448" cy="586670"/>
          </a:xfrm>
          <a:prstGeom prst="rect">
            <a:avLst/>
          </a:prstGeom>
          <a:noFill/>
        </p:spPr>
        <p:txBody>
          <a:bodyPr wrap="square" rtlCol="0">
            <a:spAutoFit/>
          </a:bodyPr>
          <a:lstStyle/>
          <a:p>
            <a:r>
              <a:rPr lang="fr-FR" sz="3200" b="1"/>
              <a:t>State-of-the-art quantitative </a:t>
            </a:r>
            <a:r>
              <a:rPr lang="fr-FR" sz="3200" b="1" err="1"/>
              <a:t>results</a:t>
            </a:r>
            <a:endParaRPr lang="fr-FR" sz="3200"/>
          </a:p>
        </p:txBody>
      </p:sp>
      <p:sp>
        <p:nvSpPr>
          <p:cNvPr id="13" name="ZoneTexte 12">
            <a:extLst>
              <a:ext uri="{FF2B5EF4-FFF2-40B4-BE49-F238E27FC236}">
                <a16:creationId xmlns:a16="http://schemas.microsoft.com/office/drawing/2014/main" id="{3F1F78BE-CC4D-C149-A4D5-0AEEB3803748}"/>
              </a:ext>
            </a:extLst>
          </p:cNvPr>
          <p:cNvSpPr txBox="1"/>
          <p:nvPr/>
        </p:nvSpPr>
        <p:spPr>
          <a:xfrm>
            <a:off x="744862" y="5577939"/>
            <a:ext cx="11518159" cy="1200329"/>
          </a:xfrm>
          <a:prstGeom prst="rect">
            <a:avLst/>
          </a:prstGeom>
          <a:noFill/>
        </p:spPr>
        <p:txBody>
          <a:bodyPr wrap="square" rtlCol="0">
            <a:spAutoFit/>
          </a:bodyPr>
          <a:lstStyle/>
          <a:p>
            <a:r>
              <a:rPr lang="fr-FR"/>
              <a:t>[2] FAUST: </a:t>
            </a:r>
            <a:r>
              <a:rPr lang="fr-FR" err="1"/>
              <a:t>Dataset</a:t>
            </a:r>
            <a:r>
              <a:rPr lang="fr-FR"/>
              <a:t> and </a:t>
            </a:r>
            <a:r>
              <a:rPr lang="fr-FR" err="1"/>
              <a:t>evaluation</a:t>
            </a:r>
            <a:r>
              <a:rPr lang="fr-FR"/>
              <a:t> for 3D </a:t>
            </a:r>
            <a:r>
              <a:rPr lang="fr-FR" err="1"/>
              <a:t>mesh</a:t>
            </a:r>
            <a:r>
              <a:rPr lang="fr-FR"/>
              <a:t> registration, </a:t>
            </a:r>
            <a:r>
              <a:rPr lang="fr-FR" err="1"/>
              <a:t>Bogo</a:t>
            </a:r>
            <a:r>
              <a:rPr lang="fr-FR"/>
              <a:t> et al. CVPR (2014)</a:t>
            </a:r>
          </a:p>
          <a:p>
            <a:r>
              <a:rPr lang="fr-FR"/>
              <a:t>[3] </a:t>
            </a:r>
            <a:r>
              <a:rPr lang="fr-FR" err="1"/>
              <a:t>Robust</a:t>
            </a:r>
            <a:r>
              <a:rPr lang="fr-FR"/>
              <a:t> </a:t>
            </a:r>
            <a:r>
              <a:rPr lang="fr-FR" err="1"/>
              <a:t>nonrigid</a:t>
            </a:r>
            <a:r>
              <a:rPr lang="fr-FR"/>
              <a:t> registration by </a:t>
            </a:r>
            <a:r>
              <a:rPr lang="fr-FR" err="1"/>
              <a:t>convex</a:t>
            </a:r>
            <a:r>
              <a:rPr lang="fr-FR"/>
              <a:t> </a:t>
            </a:r>
            <a:r>
              <a:rPr lang="fr-FR" err="1"/>
              <a:t>optimization</a:t>
            </a:r>
            <a:r>
              <a:rPr lang="fr-FR"/>
              <a:t>, Chen, </a:t>
            </a:r>
            <a:r>
              <a:rPr lang="fr-FR" err="1"/>
              <a:t>Koltun</a:t>
            </a:r>
            <a:r>
              <a:rPr lang="fr-FR"/>
              <a:t>, ICCV (2015)</a:t>
            </a:r>
          </a:p>
          <a:p>
            <a:r>
              <a:rPr lang="fr-FR"/>
              <a:t>[4] </a:t>
            </a:r>
            <a:r>
              <a:rPr lang="fr-FR" err="1"/>
              <a:t>Deep</a:t>
            </a:r>
            <a:r>
              <a:rPr lang="fr-FR"/>
              <a:t> </a:t>
            </a:r>
            <a:r>
              <a:rPr lang="fr-FR" err="1"/>
              <a:t>functional</a:t>
            </a:r>
            <a:r>
              <a:rPr lang="fr-FR"/>
              <a:t> </a:t>
            </a:r>
            <a:r>
              <a:rPr lang="fr-FR" err="1"/>
              <a:t>maps</a:t>
            </a:r>
            <a:r>
              <a:rPr lang="fr-FR"/>
              <a:t>: </a:t>
            </a:r>
            <a:r>
              <a:rPr lang="fr-FR" err="1"/>
              <a:t>Structured</a:t>
            </a:r>
            <a:r>
              <a:rPr lang="fr-FR"/>
              <a:t> </a:t>
            </a:r>
            <a:r>
              <a:rPr lang="fr-FR" err="1"/>
              <a:t>prediction</a:t>
            </a:r>
            <a:r>
              <a:rPr lang="fr-FR"/>
              <a:t> for dense </a:t>
            </a:r>
            <a:r>
              <a:rPr lang="fr-FR" err="1"/>
              <a:t>shape</a:t>
            </a:r>
            <a:r>
              <a:rPr lang="fr-FR"/>
              <a:t> </a:t>
            </a:r>
            <a:r>
              <a:rPr lang="fr-FR" err="1"/>
              <a:t>correspondence</a:t>
            </a:r>
            <a:r>
              <a:rPr lang="fr-FR"/>
              <a:t>, </a:t>
            </a:r>
            <a:r>
              <a:rPr lang="fr-FR" err="1"/>
              <a:t>Litany</a:t>
            </a:r>
            <a:r>
              <a:rPr lang="fr-FR"/>
              <a:t> et al. ICCV (2017)</a:t>
            </a:r>
          </a:p>
          <a:p>
            <a:r>
              <a:rPr lang="fr-FR"/>
              <a:t>[5] The </a:t>
            </a:r>
            <a:r>
              <a:rPr lang="fr-FR" err="1"/>
              <a:t>stitched</a:t>
            </a:r>
            <a:r>
              <a:rPr lang="fr-FR"/>
              <a:t> </a:t>
            </a:r>
            <a:r>
              <a:rPr lang="fr-FR" err="1"/>
              <a:t>puppet</a:t>
            </a:r>
            <a:r>
              <a:rPr lang="fr-FR"/>
              <a:t>: A </a:t>
            </a:r>
            <a:r>
              <a:rPr lang="fr-FR" err="1"/>
              <a:t>graphical</a:t>
            </a:r>
            <a:r>
              <a:rPr lang="fr-FR"/>
              <a:t> model of 3d </a:t>
            </a:r>
            <a:r>
              <a:rPr lang="fr-FR" err="1"/>
              <a:t>human</a:t>
            </a:r>
            <a:r>
              <a:rPr lang="fr-FR"/>
              <a:t> </a:t>
            </a:r>
            <a:r>
              <a:rPr lang="fr-FR" err="1"/>
              <a:t>shape</a:t>
            </a:r>
            <a:r>
              <a:rPr lang="fr-FR"/>
              <a:t> and pose, </a:t>
            </a:r>
            <a:r>
              <a:rPr lang="fr-FR" err="1"/>
              <a:t>Zuffi</a:t>
            </a:r>
            <a:r>
              <a:rPr lang="fr-FR"/>
              <a:t> et al. CVPR (2015)</a:t>
            </a:r>
          </a:p>
        </p:txBody>
      </p:sp>
      <p:sp>
        <p:nvSpPr>
          <p:cNvPr id="17" name="Rectangle 16">
            <a:extLst>
              <a:ext uri="{FF2B5EF4-FFF2-40B4-BE49-F238E27FC236}">
                <a16:creationId xmlns:a16="http://schemas.microsoft.com/office/drawing/2014/main" id="{4770C2C0-D52B-3442-8C43-97B3B4FFF699}"/>
              </a:ext>
            </a:extLst>
          </p:cNvPr>
          <p:cNvSpPr/>
          <p:nvPr/>
        </p:nvSpPr>
        <p:spPr>
          <a:xfrm>
            <a:off x="2209797" y="2364037"/>
            <a:ext cx="7256630" cy="1168366"/>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a:extLst>
              <a:ext uri="{FF2B5EF4-FFF2-40B4-BE49-F238E27FC236}">
                <a16:creationId xmlns:a16="http://schemas.microsoft.com/office/drawing/2014/main" id="{BF669D7B-CEAD-DF44-955B-49D7B8F7FA91}"/>
              </a:ext>
            </a:extLst>
          </p:cNvPr>
          <p:cNvSpPr/>
          <p:nvPr/>
        </p:nvSpPr>
        <p:spPr>
          <a:xfrm>
            <a:off x="2209797" y="4351196"/>
            <a:ext cx="7256630" cy="39864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Connecteur droit avec flèche 19">
            <a:extLst>
              <a:ext uri="{FF2B5EF4-FFF2-40B4-BE49-F238E27FC236}">
                <a16:creationId xmlns:a16="http://schemas.microsoft.com/office/drawing/2014/main" id="{FAA4386F-A406-404D-BDA3-8F0BD556B781}"/>
              </a:ext>
            </a:extLst>
          </p:cNvPr>
          <p:cNvCxnSpPr>
            <a:cxnSpLocks/>
          </p:cNvCxnSpPr>
          <p:nvPr/>
        </p:nvCxnSpPr>
        <p:spPr>
          <a:xfrm>
            <a:off x="9885872" y="1880558"/>
            <a:ext cx="0" cy="14680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CF94A168-AFF4-224B-A8EB-81406B4BF616}"/>
              </a:ext>
            </a:extLst>
          </p:cNvPr>
          <p:cNvSpPr txBox="1"/>
          <p:nvPr/>
        </p:nvSpPr>
        <p:spPr>
          <a:xfrm>
            <a:off x="9885871" y="2429929"/>
            <a:ext cx="1593385" cy="369332"/>
          </a:xfrm>
          <a:prstGeom prst="rect">
            <a:avLst/>
          </a:prstGeom>
          <a:noFill/>
        </p:spPr>
        <p:txBody>
          <a:bodyPr wrap="none" rtlCol="0">
            <a:spAutoFit/>
          </a:bodyPr>
          <a:lstStyle/>
          <a:p>
            <a:r>
              <a:rPr lang="fr-FR" err="1"/>
              <a:t>Lower</a:t>
            </a:r>
            <a:r>
              <a:rPr lang="fr-FR"/>
              <a:t> </a:t>
            </a:r>
            <a:r>
              <a:rPr lang="fr-FR" err="1"/>
              <a:t>is</a:t>
            </a:r>
            <a:r>
              <a:rPr lang="fr-FR"/>
              <a:t> </a:t>
            </a:r>
            <a:r>
              <a:rPr lang="fr-FR" err="1"/>
              <a:t>Better</a:t>
            </a:r>
            <a:endParaRPr/>
          </a:p>
        </p:txBody>
      </p:sp>
      <p:sp>
        <p:nvSpPr>
          <p:cNvPr id="23" name="Espace réservé du numéro de diapositive 22">
            <a:extLst>
              <a:ext uri="{FF2B5EF4-FFF2-40B4-BE49-F238E27FC236}">
                <a16:creationId xmlns:a16="http://schemas.microsoft.com/office/drawing/2014/main" id="{5E5DD68E-3C5A-084B-8199-2CF6F27358CE}"/>
              </a:ext>
            </a:extLst>
          </p:cNvPr>
          <p:cNvSpPr>
            <a:spLocks noGrp="1"/>
          </p:cNvSpPr>
          <p:nvPr>
            <p:ph type="sldNum" sz="quarter" idx="12"/>
          </p:nvPr>
        </p:nvSpPr>
        <p:spPr/>
        <p:txBody>
          <a:bodyPr/>
          <a:lstStyle/>
          <a:p>
            <a:fld id="{611224AE-60B8-A04C-BAB5-7045A9C2B360}" type="slidenum">
              <a:rPr lang="fr-FR" smtClean="0"/>
              <a:t>30</a:t>
            </a:fld>
            <a:endParaRPr lang="fr-FR"/>
          </a:p>
        </p:txBody>
      </p:sp>
      <p:sp>
        <p:nvSpPr>
          <p:cNvPr id="26" name="ZoneTexte 25">
            <a:extLst>
              <a:ext uri="{FF2B5EF4-FFF2-40B4-BE49-F238E27FC236}">
                <a16:creationId xmlns:a16="http://schemas.microsoft.com/office/drawing/2014/main" id="{79BB49F8-7614-CE4D-A440-91263825D7B3}"/>
              </a:ext>
            </a:extLst>
          </p:cNvPr>
          <p:cNvSpPr txBox="1"/>
          <p:nvPr/>
        </p:nvSpPr>
        <p:spPr>
          <a:xfrm>
            <a:off x="9885870" y="2165736"/>
            <a:ext cx="1218090" cy="369332"/>
          </a:xfrm>
          <a:prstGeom prst="rect">
            <a:avLst/>
          </a:prstGeom>
          <a:noFill/>
        </p:spPr>
        <p:txBody>
          <a:bodyPr wrap="none" rtlCol="0">
            <a:spAutoFit/>
          </a:bodyPr>
          <a:lstStyle/>
          <a:p>
            <a:r>
              <a:rPr lang="fr-FR" err="1"/>
              <a:t>Error</a:t>
            </a:r>
            <a:r>
              <a:rPr lang="fr-FR"/>
              <a:t> in cm</a:t>
            </a:r>
            <a:endParaRPr/>
          </a:p>
        </p:txBody>
      </p:sp>
    </p:spTree>
    <p:extLst>
      <p:ext uri="{BB962C8B-B14F-4D97-AF65-F5344CB8AC3E}">
        <p14:creationId xmlns:p14="http://schemas.microsoft.com/office/powerpoint/2010/main" val="2842182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a:extLst>
              <a:ext uri="{FF2B5EF4-FFF2-40B4-BE49-F238E27FC236}">
                <a16:creationId xmlns:a16="http://schemas.microsoft.com/office/drawing/2014/main" id="{7E37759B-925B-724B-A38C-4AE3F8E9AE00}"/>
              </a:ext>
            </a:extLst>
          </p:cNvPr>
          <p:cNvSpPr>
            <a:spLocks noGrp="1"/>
          </p:cNvSpPr>
          <p:nvPr>
            <p:ph type="sldNum" sz="quarter" idx="12"/>
          </p:nvPr>
        </p:nvSpPr>
        <p:spPr/>
        <p:txBody>
          <a:bodyPr/>
          <a:lstStyle/>
          <a:p>
            <a:fld id="{611224AE-60B8-A04C-BAB5-7045A9C2B360}" type="slidenum">
              <a:rPr lang="fr-FR" smtClean="0"/>
              <a:t>31</a:t>
            </a:fld>
            <a:endParaRPr lang="fr-FR"/>
          </a:p>
        </p:txBody>
      </p:sp>
      <p:grpSp>
        <p:nvGrpSpPr>
          <p:cNvPr id="10" name="Groupe 9">
            <a:extLst>
              <a:ext uri="{FF2B5EF4-FFF2-40B4-BE49-F238E27FC236}">
                <a16:creationId xmlns:a16="http://schemas.microsoft.com/office/drawing/2014/main" id="{A23D0F99-B61B-9044-9C23-84319FA8603B}"/>
              </a:ext>
            </a:extLst>
          </p:cNvPr>
          <p:cNvGrpSpPr/>
          <p:nvPr/>
        </p:nvGrpSpPr>
        <p:grpSpPr>
          <a:xfrm>
            <a:off x="1327874" y="446609"/>
            <a:ext cx="9031271" cy="6218668"/>
            <a:chOff x="1414138" y="435186"/>
            <a:chExt cx="9031271" cy="6218668"/>
          </a:xfrm>
        </p:grpSpPr>
        <p:grpSp>
          <p:nvGrpSpPr>
            <p:cNvPr id="2" name="Groupe 1">
              <a:extLst>
                <a:ext uri="{FF2B5EF4-FFF2-40B4-BE49-F238E27FC236}">
                  <a16:creationId xmlns:a16="http://schemas.microsoft.com/office/drawing/2014/main" id="{FA41AE5C-7BF6-3E46-B606-3D99B1E3511B}"/>
                </a:ext>
              </a:extLst>
            </p:cNvPr>
            <p:cNvGrpSpPr>
              <a:grpSpLocks noChangeAspect="1"/>
            </p:cNvGrpSpPr>
            <p:nvPr/>
          </p:nvGrpSpPr>
          <p:grpSpPr>
            <a:xfrm>
              <a:off x="1414138" y="435186"/>
              <a:ext cx="8459761" cy="6103726"/>
              <a:chOff x="26348726" y="10875500"/>
              <a:chExt cx="15818888" cy="11413346"/>
            </a:xfrm>
          </p:grpSpPr>
          <p:sp>
            <p:nvSpPr>
              <p:cNvPr id="3" name="Rectangle 2">
                <a:extLst>
                  <a:ext uri="{FF2B5EF4-FFF2-40B4-BE49-F238E27FC236}">
                    <a16:creationId xmlns:a16="http://schemas.microsoft.com/office/drawing/2014/main" id="{7ADF091B-CB56-5247-8ADD-0EAE53185CFB}"/>
                  </a:ext>
                </a:extLst>
              </p:cNvPr>
              <p:cNvSpPr/>
              <p:nvPr/>
            </p:nvSpPr>
            <p:spPr>
              <a:xfrm>
                <a:off x="26348726" y="10875500"/>
                <a:ext cx="14798480" cy="2248726"/>
              </a:xfrm>
              <a:prstGeom prst="rect">
                <a:avLst/>
              </a:prstGeom>
            </p:spPr>
            <p:txBody>
              <a:bodyPr wrap="square">
                <a:spAutoFit/>
              </a:bodyPr>
              <a:lstStyle/>
              <a:p>
                <a:r>
                  <a:rPr lang="fr-FR" sz="3200" b="1" err="1"/>
                  <a:t>Robustness</a:t>
                </a:r>
                <a:r>
                  <a:rPr lang="fr-FR" sz="3200" b="1"/>
                  <a:t> to perturbations : </a:t>
                </a:r>
                <a:r>
                  <a:rPr lang="fr-FR" sz="3200"/>
                  <a:t>noise, </a:t>
                </a:r>
                <a:r>
                  <a:rPr lang="fr-FR" sz="3200" err="1"/>
                  <a:t>holes</a:t>
                </a:r>
                <a:r>
                  <a:rPr lang="fr-FR" sz="3200"/>
                  <a:t>, </a:t>
                </a:r>
                <a:r>
                  <a:rPr lang="fr-FR" sz="3200" err="1"/>
                  <a:t>sampling</a:t>
                </a:r>
                <a:r>
                  <a:rPr lang="fr-FR" sz="3200"/>
                  <a:t>, </a:t>
                </a:r>
                <a:r>
                  <a:rPr lang="fr-FR" sz="3200" err="1"/>
                  <a:t>topology</a:t>
                </a:r>
                <a:r>
                  <a:rPr lang="fr-FR" sz="3200"/>
                  <a:t>, </a:t>
                </a:r>
                <a:r>
                  <a:rPr lang="fr-FR" sz="3200" err="1"/>
                  <a:t>scaling</a:t>
                </a:r>
                <a:endParaRPr lang="fr-FR" sz="3200"/>
              </a:p>
            </p:txBody>
          </p:sp>
          <p:pic>
            <p:nvPicPr>
              <p:cNvPr id="4" name="Image 3">
                <a:extLst>
                  <a:ext uri="{FF2B5EF4-FFF2-40B4-BE49-F238E27FC236}">
                    <a16:creationId xmlns:a16="http://schemas.microsoft.com/office/drawing/2014/main" id="{42BD9B20-198E-DE47-9DCE-C01BD5C6A79D}"/>
                  </a:ext>
                </a:extLst>
              </p:cNvPr>
              <p:cNvPicPr>
                <a:picLocks noChangeAspect="1"/>
              </p:cNvPicPr>
              <p:nvPr/>
            </p:nvPicPr>
            <p:blipFill>
              <a:blip r:embed="rId3"/>
              <a:stretch>
                <a:fillRect/>
              </a:stretch>
            </p:blipFill>
            <p:spPr>
              <a:xfrm>
                <a:off x="28422658" y="13339156"/>
                <a:ext cx="13744956" cy="8949690"/>
              </a:xfrm>
              <a:prstGeom prst="rect">
                <a:avLst/>
              </a:prstGeom>
            </p:spPr>
          </p:pic>
        </p:grpSp>
        <p:sp>
          <p:nvSpPr>
            <p:cNvPr id="9" name="Rectangle 8">
              <a:extLst>
                <a:ext uri="{FF2B5EF4-FFF2-40B4-BE49-F238E27FC236}">
                  <a16:creationId xmlns:a16="http://schemas.microsoft.com/office/drawing/2014/main" id="{562B6275-915F-A148-A312-D7B718A1C710}"/>
                </a:ext>
              </a:extLst>
            </p:cNvPr>
            <p:cNvSpPr/>
            <p:nvPr/>
          </p:nvSpPr>
          <p:spPr>
            <a:xfrm>
              <a:off x="1951738" y="5458272"/>
              <a:ext cx="8493671" cy="1195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SCPA</a:t>
              </a:r>
              <a:endParaRPr/>
            </a:p>
          </p:txBody>
        </p:sp>
      </p:grpSp>
      <p:sp>
        <p:nvSpPr>
          <p:cNvPr id="7" name="ZoneTexte 6">
            <a:extLst>
              <a:ext uri="{FF2B5EF4-FFF2-40B4-BE49-F238E27FC236}">
                <a16:creationId xmlns:a16="http://schemas.microsoft.com/office/drawing/2014/main" id="{CDF24A00-C0A8-234F-89F2-0FC5E758B6CA}"/>
              </a:ext>
            </a:extLst>
          </p:cNvPr>
          <p:cNvSpPr txBox="1"/>
          <p:nvPr/>
        </p:nvSpPr>
        <p:spPr>
          <a:xfrm>
            <a:off x="805648" y="6018946"/>
            <a:ext cx="11041775" cy="646331"/>
          </a:xfrm>
          <a:prstGeom prst="rect">
            <a:avLst/>
          </a:prstGeom>
          <a:noFill/>
        </p:spPr>
        <p:txBody>
          <a:bodyPr wrap="square" rtlCol="0">
            <a:spAutoFit/>
          </a:bodyPr>
          <a:lstStyle/>
          <a:p>
            <a:r>
              <a:rPr lang="fr-FR"/>
              <a:t>[6] Scape: </a:t>
            </a:r>
            <a:r>
              <a:rPr lang="fr-FR" err="1"/>
              <a:t>shape</a:t>
            </a:r>
            <a:r>
              <a:rPr lang="fr-FR"/>
              <a:t> </a:t>
            </a:r>
            <a:r>
              <a:rPr lang="fr-FR" err="1"/>
              <a:t>completion</a:t>
            </a:r>
            <a:r>
              <a:rPr lang="fr-FR"/>
              <a:t> and animation of people, </a:t>
            </a:r>
            <a:r>
              <a:rPr lang="fr-FR" err="1"/>
              <a:t>Anguelov</a:t>
            </a:r>
            <a:r>
              <a:rPr lang="fr-FR"/>
              <a:t> et al. TOG  (2005)</a:t>
            </a:r>
          </a:p>
          <a:p>
            <a:r>
              <a:rPr lang="fr-FR"/>
              <a:t>[7] </a:t>
            </a:r>
            <a:r>
              <a:rPr lang="fr-FR" err="1"/>
              <a:t>Numerical</a:t>
            </a:r>
            <a:r>
              <a:rPr lang="fr-FR"/>
              <a:t> </a:t>
            </a:r>
            <a:r>
              <a:rPr lang="fr-FR" err="1"/>
              <a:t>geometry</a:t>
            </a:r>
            <a:r>
              <a:rPr lang="fr-FR"/>
              <a:t> of non-</a:t>
            </a:r>
            <a:r>
              <a:rPr lang="fr-FR" err="1"/>
              <a:t>rigid</a:t>
            </a:r>
            <a:r>
              <a:rPr lang="fr-FR"/>
              <a:t> </a:t>
            </a:r>
            <a:r>
              <a:rPr lang="fr-FR" err="1"/>
              <a:t>shapes</a:t>
            </a:r>
            <a:r>
              <a:rPr lang="fr-FR"/>
              <a:t>, Bronstein et al. Springer Science &amp; Business Media (2008)</a:t>
            </a:r>
          </a:p>
        </p:txBody>
      </p:sp>
      <p:sp>
        <p:nvSpPr>
          <p:cNvPr id="11" name="ZoneTexte 10">
            <a:extLst>
              <a:ext uri="{FF2B5EF4-FFF2-40B4-BE49-F238E27FC236}">
                <a16:creationId xmlns:a16="http://schemas.microsoft.com/office/drawing/2014/main" id="{E667E46B-1261-1D41-B07C-9CE3EAE9BE61}"/>
              </a:ext>
            </a:extLst>
          </p:cNvPr>
          <p:cNvSpPr txBox="1"/>
          <p:nvPr/>
        </p:nvSpPr>
        <p:spPr>
          <a:xfrm>
            <a:off x="4290719" y="5501083"/>
            <a:ext cx="994183" cy="461665"/>
          </a:xfrm>
          <a:prstGeom prst="rect">
            <a:avLst/>
          </a:prstGeom>
          <a:noFill/>
        </p:spPr>
        <p:txBody>
          <a:bodyPr wrap="none" rtlCol="0">
            <a:spAutoFit/>
          </a:bodyPr>
          <a:lstStyle/>
          <a:p>
            <a:r>
              <a:rPr lang="fr-FR" sz="2400" b="1"/>
              <a:t>SCAPE</a:t>
            </a:r>
            <a:endParaRPr sz="2400" b="1"/>
          </a:p>
        </p:txBody>
      </p:sp>
      <p:sp>
        <p:nvSpPr>
          <p:cNvPr id="12" name="ZoneTexte 11">
            <a:extLst>
              <a:ext uri="{FF2B5EF4-FFF2-40B4-BE49-F238E27FC236}">
                <a16:creationId xmlns:a16="http://schemas.microsoft.com/office/drawing/2014/main" id="{1CE3CC39-663F-AA4C-9895-8945CC6845C2}"/>
              </a:ext>
            </a:extLst>
          </p:cNvPr>
          <p:cNvSpPr txBox="1"/>
          <p:nvPr/>
        </p:nvSpPr>
        <p:spPr>
          <a:xfrm>
            <a:off x="7049515" y="5509566"/>
            <a:ext cx="1032399" cy="461665"/>
          </a:xfrm>
          <a:prstGeom prst="rect">
            <a:avLst/>
          </a:prstGeom>
          <a:noFill/>
        </p:spPr>
        <p:txBody>
          <a:bodyPr wrap="none" rtlCol="0">
            <a:spAutoFit/>
          </a:bodyPr>
          <a:lstStyle/>
          <a:p>
            <a:r>
              <a:rPr lang="fr-FR" sz="2400" b="1"/>
              <a:t>TOSCA</a:t>
            </a:r>
            <a:endParaRPr sz="2400" b="1"/>
          </a:p>
        </p:txBody>
      </p:sp>
    </p:spTree>
    <p:extLst>
      <p:ext uri="{BB962C8B-B14F-4D97-AF65-F5344CB8AC3E}">
        <p14:creationId xmlns:p14="http://schemas.microsoft.com/office/powerpoint/2010/main" val="3044692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CE3C05B-7024-BA4F-A7E5-C759999A1756}"/>
              </a:ext>
            </a:extLst>
          </p:cNvPr>
          <p:cNvPicPr>
            <a:picLocks noChangeAspect="1"/>
          </p:cNvPicPr>
          <p:nvPr/>
        </p:nvPicPr>
        <p:blipFill>
          <a:blip r:embed="rId3"/>
          <a:stretch>
            <a:fillRect/>
          </a:stretch>
        </p:blipFill>
        <p:spPr>
          <a:xfrm>
            <a:off x="2377440" y="586856"/>
            <a:ext cx="11755120" cy="4958080"/>
          </a:xfrm>
          <a:prstGeom prst="rect">
            <a:avLst/>
          </a:prstGeom>
        </p:spPr>
      </p:pic>
      <p:sp>
        <p:nvSpPr>
          <p:cNvPr id="3" name="Rectangle 2">
            <a:extLst>
              <a:ext uri="{FF2B5EF4-FFF2-40B4-BE49-F238E27FC236}">
                <a16:creationId xmlns:a16="http://schemas.microsoft.com/office/drawing/2014/main" id="{CC7A907B-464F-AA4E-BB90-8E90D64FB780}"/>
              </a:ext>
            </a:extLst>
          </p:cNvPr>
          <p:cNvSpPr/>
          <p:nvPr/>
        </p:nvSpPr>
        <p:spPr>
          <a:xfrm>
            <a:off x="1639019" y="5165374"/>
            <a:ext cx="8074324" cy="759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err="1"/>
              <a:t>Corres</a:t>
            </a:r>
            <a:endParaRPr/>
          </a:p>
        </p:txBody>
      </p:sp>
      <p:sp>
        <p:nvSpPr>
          <p:cNvPr id="4" name="ZoneTexte 3">
            <a:extLst>
              <a:ext uri="{FF2B5EF4-FFF2-40B4-BE49-F238E27FC236}">
                <a16:creationId xmlns:a16="http://schemas.microsoft.com/office/drawing/2014/main" id="{7D545F7A-B289-F249-8CC1-80056F0530BE}"/>
              </a:ext>
            </a:extLst>
          </p:cNvPr>
          <p:cNvSpPr txBox="1"/>
          <p:nvPr/>
        </p:nvSpPr>
        <p:spPr>
          <a:xfrm>
            <a:off x="1811547" y="5339723"/>
            <a:ext cx="7895175" cy="584775"/>
          </a:xfrm>
          <a:prstGeom prst="rect">
            <a:avLst/>
          </a:prstGeom>
          <a:noFill/>
        </p:spPr>
        <p:txBody>
          <a:bodyPr wrap="none" rtlCol="0">
            <a:spAutoFit/>
          </a:bodyPr>
          <a:lstStyle/>
          <a:p>
            <a:r>
              <a:rPr lang="fr-FR" sz="3200" err="1"/>
              <a:t>Correspondences</a:t>
            </a:r>
            <a:r>
              <a:rPr lang="fr-FR" sz="3200"/>
              <a:t> on </a:t>
            </a:r>
            <a:r>
              <a:rPr lang="fr-FR" sz="3200" err="1"/>
              <a:t>other</a:t>
            </a:r>
            <a:r>
              <a:rPr lang="fr-FR" sz="3200"/>
              <a:t> </a:t>
            </a:r>
            <a:r>
              <a:rPr lang="fr-FR" sz="3200" err="1"/>
              <a:t>deformable</a:t>
            </a:r>
            <a:r>
              <a:rPr lang="fr-FR" sz="3200"/>
              <a:t> </a:t>
            </a:r>
            <a:r>
              <a:rPr lang="fr-FR" sz="3200" err="1"/>
              <a:t>shapes</a:t>
            </a:r>
            <a:endParaRPr sz="3200"/>
          </a:p>
        </p:txBody>
      </p:sp>
      <p:sp>
        <p:nvSpPr>
          <p:cNvPr id="5" name="Espace réservé du numéro de diapositive 4">
            <a:extLst>
              <a:ext uri="{FF2B5EF4-FFF2-40B4-BE49-F238E27FC236}">
                <a16:creationId xmlns:a16="http://schemas.microsoft.com/office/drawing/2014/main" id="{A3E4A812-63DC-C548-B243-0B0E6F216EF8}"/>
              </a:ext>
            </a:extLst>
          </p:cNvPr>
          <p:cNvSpPr>
            <a:spLocks noGrp="1"/>
          </p:cNvSpPr>
          <p:nvPr>
            <p:ph type="sldNum" sz="quarter" idx="12"/>
          </p:nvPr>
        </p:nvSpPr>
        <p:spPr/>
        <p:txBody>
          <a:bodyPr/>
          <a:lstStyle/>
          <a:p>
            <a:fld id="{611224AE-60B8-A04C-BAB5-7045A9C2B360}" type="slidenum">
              <a:rPr lang="fr-FR" smtClean="0"/>
              <a:t>32</a:t>
            </a:fld>
            <a:endParaRPr lang="fr-FR"/>
          </a:p>
        </p:txBody>
      </p:sp>
      <p:sp>
        <p:nvSpPr>
          <p:cNvPr id="6" name="Rectangle 5">
            <a:extLst>
              <a:ext uri="{FF2B5EF4-FFF2-40B4-BE49-F238E27FC236}">
                <a16:creationId xmlns:a16="http://schemas.microsoft.com/office/drawing/2014/main" id="{251C59EE-4CA9-6A40-A2AF-452F73F8396C}"/>
              </a:ext>
            </a:extLst>
          </p:cNvPr>
          <p:cNvSpPr/>
          <p:nvPr/>
        </p:nvSpPr>
        <p:spPr>
          <a:xfrm>
            <a:off x="8930640" y="-2059824"/>
            <a:ext cx="5473556" cy="7559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533829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CE3C05B-7024-BA4F-A7E5-C759999A1756}"/>
              </a:ext>
            </a:extLst>
          </p:cNvPr>
          <p:cNvPicPr>
            <a:picLocks noChangeAspect="1"/>
          </p:cNvPicPr>
          <p:nvPr/>
        </p:nvPicPr>
        <p:blipFill>
          <a:blip r:embed="rId3"/>
          <a:stretch>
            <a:fillRect/>
          </a:stretch>
        </p:blipFill>
        <p:spPr>
          <a:xfrm>
            <a:off x="-3474720" y="586856"/>
            <a:ext cx="11755120" cy="4958080"/>
          </a:xfrm>
          <a:prstGeom prst="rect">
            <a:avLst/>
          </a:prstGeom>
        </p:spPr>
      </p:pic>
      <p:sp>
        <p:nvSpPr>
          <p:cNvPr id="3" name="Rectangle 2">
            <a:extLst>
              <a:ext uri="{FF2B5EF4-FFF2-40B4-BE49-F238E27FC236}">
                <a16:creationId xmlns:a16="http://schemas.microsoft.com/office/drawing/2014/main" id="{CC7A907B-464F-AA4E-BB90-8E90D64FB780}"/>
              </a:ext>
            </a:extLst>
          </p:cNvPr>
          <p:cNvSpPr/>
          <p:nvPr/>
        </p:nvSpPr>
        <p:spPr>
          <a:xfrm>
            <a:off x="1639019" y="5165374"/>
            <a:ext cx="8074324" cy="759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err="1"/>
              <a:t>Corres</a:t>
            </a:r>
            <a:endParaRPr/>
          </a:p>
        </p:txBody>
      </p:sp>
      <p:sp>
        <p:nvSpPr>
          <p:cNvPr id="4" name="ZoneTexte 3">
            <a:extLst>
              <a:ext uri="{FF2B5EF4-FFF2-40B4-BE49-F238E27FC236}">
                <a16:creationId xmlns:a16="http://schemas.microsoft.com/office/drawing/2014/main" id="{7D545F7A-B289-F249-8CC1-80056F0530BE}"/>
              </a:ext>
            </a:extLst>
          </p:cNvPr>
          <p:cNvSpPr txBox="1"/>
          <p:nvPr/>
        </p:nvSpPr>
        <p:spPr>
          <a:xfrm>
            <a:off x="1811547" y="5339723"/>
            <a:ext cx="7895175" cy="584775"/>
          </a:xfrm>
          <a:prstGeom prst="rect">
            <a:avLst/>
          </a:prstGeom>
          <a:noFill/>
        </p:spPr>
        <p:txBody>
          <a:bodyPr wrap="none" rtlCol="0">
            <a:spAutoFit/>
          </a:bodyPr>
          <a:lstStyle/>
          <a:p>
            <a:r>
              <a:rPr lang="fr-FR" sz="3200" err="1"/>
              <a:t>Correspondences</a:t>
            </a:r>
            <a:r>
              <a:rPr lang="fr-FR" sz="3200"/>
              <a:t> on </a:t>
            </a:r>
            <a:r>
              <a:rPr lang="fr-FR" sz="3200" err="1"/>
              <a:t>other</a:t>
            </a:r>
            <a:r>
              <a:rPr lang="fr-FR" sz="3200"/>
              <a:t> </a:t>
            </a:r>
            <a:r>
              <a:rPr lang="fr-FR" sz="3200" err="1"/>
              <a:t>deformable</a:t>
            </a:r>
            <a:r>
              <a:rPr lang="fr-FR" sz="3200"/>
              <a:t> </a:t>
            </a:r>
            <a:r>
              <a:rPr lang="fr-FR" sz="3200" err="1"/>
              <a:t>shapes</a:t>
            </a:r>
            <a:endParaRPr sz="3200"/>
          </a:p>
        </p:txBody>
      </p:sp>
      <p:sp>
        <p:nvSpPr>
          <p:cNvPr id="5" name="Espace réservé du numéro de diapositive 4">
            <a:extLst>
              <a:ext uri="{FF2B5EF4-FFF2-40B4-BE49-F238E27FC236}">
                <a16:creationId xmlns:a16="http://schemas.microsoft.com/office/drawing/2014/main" id="{A3E4A812-63DC-C548-B243-0B0E6F216EF8}"/>
              </a:ext>
            </a:extLst>
          </p:cNvPr>
          <p:cNvSpPr>
            <a:spLocks noGrp="1"/>
          </p:cNvSpPr>
          <p:nvPr>
            <p:ph type="sldNum" sz="quarter" idx="12"/>
          </p:nvPr>
        </p:nvSpPr>
        <p:spPr/>
        <p:txBody>
          <a:bodyPr/>
          <a:lstStyle/>
          <a:p>
            <a:fld id="{611224AE-60B8-A04C-BAB5-7045A9C2B360}" type="slidenum">
              <a:rPr lang="fr-FR" smtClean="0"/>
              <a:t>33</a:t>
            </a:fld>
            <a:endParaRPr lang="fr-FR"/>
          </a:p>
        </p:txBody>
      </p:sp>
      <p:sp>
        <p:nvSpPr>
          <p:cNvPr id="6" name="Rectangle 5">
            <a:extLst>
              <a:ext uri="{FF2B5EF4-FFF2-40B4-BE49-F238E27FC236}">
                <a16:creationId xmlns:a16="http://schemas.microsoft.com/office/drawing/2014/main" id="{251C59EE-4CA9-6A40-A2AF-452F73F8396C}"/>
              </a:ext>
            </a:extLst>
          </p:cNvPr>
          <p:cNvSpPr/>
          <p:nvPr/>
        </p:nvSpPr>
        <p:spPr>
          <a:xfrm>
            <a:off x="-3834538" y="2316480"/>
            <a:ext cx="6943498" cy="3152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326144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7BC631D5-3700-B84B-BD43-03D4B42789A8}"/>
              </a:ext>
            </a:extLst>
          </p:cNvPr>
          <p:cNvSpPr txBox="1"/>
          <p:nvPr/>
        </p:nvSpPr>
        <p:spPr>
          <a:xfrm>
            <a:off x="561649" y="6211669"/>
            <a:ext cx="11041775" cy="646331"/>
          </a:xfrm>
          <a:prstGeom prst="rect">
            <a:avLst/>
          </a:prstGeom>
          <a:noFill/>
        </p:spPr>
        <p:txBody>
          <a:bodyPr wrap="square" rtlCol="0">
            <a:spAutoFit/>
          </a:bodyPr>
          <a:lstStyle/>
          <a:p>
            <a:r>
              <a:rPr lang="fr-FR"/>
              <a:t>[2] FAUST: </a:t>
            </a:r>
            <a:r>
              <a:rPr lang="fr-FR" err="1"/>
              <a:t>Dataset</a:t>
            </a:r>
            <a:r>
              <a:rPr lang="fr-FR"/>
              <a:t> and </a:t>
            </a:r>
            <a:r>
              <a:rPr lang="fr-FR" err="1"/>
              <a:t>evaluation</a:t>
            </a:r>
            <a:r>
              <a:rPr lang="fr-FR"/>
              <a:t> for 3D </a:t>
            </a:r>
            <a:r>
              <a:rPr lang="fr-FR" err="1"/>
              <a:t>mesh</a:t>
            </a:r>
            <a:r>
              <a:rPr lang="fr-FR"/>
              <a:t> registration, </a:t>
            </a:r>
            <a:r>
              <a:rPr lang="fr-FR" err="1"/>
              <a:t>Bogo</a:t>
            </a:r>
            <a:r>
              <a:rPr lang="fr-FR"/>
              <a:t> et al. CVPR (2014)</a:t>
            </a:r>
          </a:p>
          <a:p>
            <a:r>
              <a:rPr lang="fr-FR"/>
              <a:t>[5] The </a:t>
            </a:r>
            <a:r>
              <a:rPr lang="fr-FR" err="1"/>
              <a:t>stitched</a:t>
            </a:r>
            <a:r>
              <a:rPr lang="fr-FR"/>
              <a:t> </a:t>
            </a:r>
            <a:r>
              <a:rPr lang="fr-FR" err="1"/>
              <a:t>puppet</a:t>
            </a:r>
            <a:r>
              <a:rPr lang="fr-FR"/>
              <a:t>: A </a:t>
            </a:r>
            <a:r>
              <a:rPr lang="fr-FR" err="1"/>
              <a:t>graphical</a:t>
            </a:r>
            <a:r>
              <a:rPr lang="fr-FR"/>
              <a:t> model of 3d </a:t>
            </a:r>
            <a:r>
              <a:rPr lang="fr-FR" err="1"/>
              <a:t>human</a:t>
            </a:r>
            <a:r>
              <a:rPr lang="fr-FR"/>
              <a:t> </a:t>
            </a:r>
            <a:r>
              <a:rPr lang="fr-FR" err="1"/>
              <a:t>shape</a:t>
            </a:r>
            <a:r>
              <a:rPr lang="fr-FR"/>
              <a:t> and pose, </a:t>
            </a:r>
            <a:r>
              <a:rPr lang="fr-FR" err="1"/>
              <a:t>Zuffi</a:t>
            </a:r>
            <a:r>
              <a:rPr lang="fr-FR"/>
              <a:t> et al. CVPR (2015)</a:t>
            </a:r>
          </a:p>
        </p:txBody>
      </p:sp>
      <p:sp>
        <p:nvSpPr>
          <p:cNvPr id="10" name="Espace réservé du numéro de diapositive 9">
            <a:extLst>
              <a:ext uri="{FF2B5EF4-FFF2-40B4-BE49-F238E27FC236}">
                <a16:creationId xmlns:a16="http://schemas.microsoft.com/office/drawing/2014/main" id="{B57AE4C6-1B44-074A-81DB-8DD785EB1551}"/>
              </a:ext>
            </a:extLst>
          </p:cNvPr>
          <p:cNvSpPr>
            <a:spLocks noGrp="1"/>
          </p:cNvSpPr>
          <p:nvPr>
            <p:ph type="sldNum" sz="quarter" idx="12"/>
          </p:nvPr>
        </p:nvSpPr>
        <p:spPr/>
        <p:txBody>
          <a:bodyPr/>
          <a:lstStyle/>
          <a:p>
            <a:fld id="{611224AE-60B8-A04C-BAB5-7045A9C2B360}" type="slidenum">
              <a:rPr lang="fr-FR" smtClean="0"/>
              <a:t>34</a:t>
            </a:fld>
            <a:endParaRPr lang="fr-FR"/>
          </a:p>
        </p:txBody>
      </p:sp>
      <p:sp>
        <p:nvSpPr>
          <p:cNvPr id="11" name="ZoneTexte 10">
            <a:extLst>
              <a:ext uri="{FF2B5EF4-FFF2-40B4-BE49-F238E27FC236}">
                <a16:creationId xmlns:a16="http://schemas.microsoft.com/office/drawing/2014/main" id="{C586553F-1F44-2D47-B230-07EB4A563165}"/>
              </a:ext>
            </a:extLst>
          </p:cNvPr>
          <p:cNvSpPr txBox="1"/>
          <p:nvPr/>
        </p:nvSpPr>
        <p:spPr>
          <a:xfrm>
            <a:off x="1036735" y="1372871"/>
            <a:ext cx="5726375" cy="4401205"/>
          </a:xfrm>
          <a:prstGeom prst="rect">
            <a:avLst/>
          </a:prstGeom>
          <a:noFill/>
        </p:spPr>
        <p:txBody>
          <a:bodyPr wrap="square" rtlCol="0">
            <a:spAutoFit/>
          </a:bodyPr>
          <a:lstStyle/>
          <a:p>
            <a:r>
              <a:rPr lang="fr-FR" sz="2800" b="1"/>
              <a:t>       </a:t>
            </a:r>
            <a:r>
              <a:rPr lang="fr-FR" sz="2800" b="1" err="1">
                <a:solidFill>
                  <a:schemeClr val="tx1"/>
                </a:solidFill>
              </a:rPr>
              <a:t>Previous</a:t>
            </a:r>
            <a:r>
              <a:rPr lang="fr-FR" sz="2800" b="1">
                <a:solidFill>
                  <a:schemeClr val="tx1"/>
                </a:solidFill>
              </a:rPr>
              <a:t> </a:t>
            </a:r>
            <a:r>
              <a:rPr lang="fr-FR" sz="2800" b="1" err="1">
                <a:solidFill>
                  <a:schemeClr val="tx1"/>
                </a:solidFill>
              </a:rPr>
              <a:t>work</a:t>
            </a:r>
            <a:endParaRPr lang="fr-FR" sz="2800" b="1">
              <a:solidFill>
                <a:schemeClr val="tx1"/>
              </a:solidFill>
            </a:endParaRPr>
          </a:p>
          <a:p>
            <a:endParaRPr lang="fr-FR" sz="2800" b="1"/>
          </a:p>
          <a:p>
            <a:r>
              <a:rPr lang="fr-FR" sz="2800"/>
              <a:t> </a:t>
            </a:r>
            <a:r>
              <a:rPr lang="fr-FR" sz="2800" err="1"/>
              <a:t>M</a:t>
            </a:r>
            <a:r>
              <a:rPr lang="fr-FR" sz="2800" err="1">
                <a:solidFill>
                  <a:schemeClr val="tx1"/>
                </a:solidFill>
              </a:rPr>
              <a:t>anually</a:t>
            </a:r>
            <a:r>
              <a:rPr lang="fr-FR" sz="2800">
                <a:solidFill>
                  <a:schemeClr val="tx1"/>
                </a:solidFill>
              </a:rPr>
              <a:t> </a:t>
            </a:r>
            <a:r>
              <a:rPr lang="fr-FR" sz="2800" err="1">
                <a:solidFill>
                  <a:schemeClr val="tx1"/>
                </a:solidFill>
              </a:rPr>
              <a:t>designed</a:t>
            </a:r>
            <a:r>
              <a:rPr lang="fr-FR" sz="2800">
                <a:solidFill>
                  <a:schemeClr val="tx1"/>
                </a:solidFill>
              </a:rPr>
              <a:t> </a:t>
            </a:r>
            <a:r>
              <a:rPr lang="fr-FR" sz="2800" err="1">
                <a:solidFill>
                  <a:schemeClr val="tx1"/>
                </a:solidFill>
              </a:rPr>
              <a:t>template</a:t>
            </a:r>
            <a:r>
              <a:rPr lang="fr-FR" sz="2800">
                <a:solidFill>
                  <a:schemeClr val="tx1"/>
                </a:solidFill>
              </a:rPr>
              <a:t>  [5,2]</a:t>
            </a:r>
          </a:p>
          <a:p>
            <a:endParaRPr lang="fr-FR" sz="2800">
              <a:solidFill>
                <a:schemeClr val="tx1"/>
              </a:solidFill>
            </a:endParaRPr>
          </a:p>
          <a:p>
            <a:r>
              <a:rPr lang="fr-FR" sz="2800"/>
              <a:t> </a:t>
            </a:r>
            <a:r>
              <a:rPr lang="fr-FR" sz="2800" err="1">
                <a:solidFill>
                  <a:schemeClr val="tx1"/>
                </a:solidFill>
              </a:rPr>
              <a:t>Manual</a:t>
            </a:r>
            <a:r>
              <a:rPr lang="fr-FR" sz="2800">
                <a:solidFill>
                  <a:schemeClr val="tx1"/>
                </a:solidFill>
              </a:rPr>
              <a:t> </a:t>
            </a:r>
            <a:r>
              <a:rPr lang="fr-FR" sz="2800" b="0" err="1">
                <a:solidFill>
                  <a:schemeClr val="tx1"/>
                </a:solidFill>
              </a:rPr>
              <a:t>Parameterization</a:t>
            </a:r>
            <a:endParaRPr lang="fr-FR" sz="2800" b="0">
              <a:solidFill>
                <a:schemeClr val="tx1"/>
              </a:solidFill>
            </a:endParaRPr>
          </a:p>
          <a:p>
            <a:endParaRPr lang="fr-FR" sz="2800" b="0">
              <a:solidFill>
                <a:schemeClr val="tx1"/>
              </a:solidFill>
            </a:endParaRPr>
          </a:p>
          <a:p>
            <a:r>
              <a:rPr lang="fr-FR" sz="2800" err="1">
                <a:solidFill>
                  <a:schemeClr val="tx1"/>
                </a:solidFill>
              </a:rPr>
              <a:t>Complex</a:t>
            </a:r>
            <a:r>
              <a:rPr lang="fr-FR" sz="2800">
                <a:solidFill>
                  <a:schemeClr val="tx1"/>
                </a:solidFill>
              </a:rPr>
              <a:t> </a:t>
            </a:r>
            <a:r>
              <a:rPr lang="fr-FR" sz="2800" err="1">
                <a:solidFill>
                  <a:schemeClr val="tx1"/>
                </a:solidFill>
              </a:rPr>
              <a:t>multiterm</a:t>
            </a:r>
            <a:r>
              <a:rPr lang="fr-FR" sz="2800">
                <a:solidFill>
                  <a:schemeClr val="tx1"/>
                </a:solidFill>
              </a:rPr>
              <a:t> </a:t>
            </a:r>
            <a:r>
              <a:rPr lang="fr-FR" sz="2800" err="1">
                <a:solidFill>
                  <a:schemeClr val="tx1"/>
                </a:solidFill>
              </a:rPr>
              <a:t>optimization</a:t>
            </a:r>
            <a:endParaRPr lang="fr-FR" sz="2800">
              <a:solidFill>
                <a:schemeClr val="tx1"/>
              </a:solidFill>
            </a:endParaRPr>
          </a:p>
          <a:p>
            <a:endParaRPr lang="fr-FR" sz="2800" b="0">
              <a:solidFill>
                <a:schemeClr val="tx1"/>
              </a:solidFill>
            </a:endParaRPr>
          </a:p>
          <a:p>
            <a:endParaRPr lang="fr-FR" sz="2800"/>
          </a:p>
          <a:p>
            <a:endParaRPr sz="2800"/>
          </a:p>
        </p:txBody>
      </p:sp>
      <p:sp>
        <p:nvSpPr>
          <p:cNvPr id="12" name="ZoneTexte 11">
            <a:extLst>
              <a:ext uri="{FF2B5EF4-FFF2-40B4-BE49-F238E27FC236}">
                <a16:creationId xmlns:a16="http://schemas.microsoft.com/office/drawing/2014/main" id="{4DB68417-B217-FF47-A3A4-E05C07AAA863}"/>
              </a:ext>
            </a:extLst>
          </p:cNvPr>
          <p:cNvSpPr txBox="1"/>
          <p:nvPr/>
        </p:nvSpPr>
        <p:spPr>
          <a:xfrm>
            <a:off x="6763111" y="1372871"/>
            <a:ext cx="5544570" cy="4401205"/>
          </a:xfrm>
          <a:prstGeom prst="rect">
            <a:avLst/>
          </a:prstGeom>
          <a:noFill/>
        </p:spPr>
        <p:txBody>
          <a:bodyPr wrap="square" rtlCol="0">
            <a:spAutoFit/>
          </a:bodyPr>
          <a:lstStyle/>
          <a:p>
            <a:r>
              <a:rPr lang="fr-FR" sz="2800" b="1">
                <a:solidFill>
                  <a:schemeClr val="tx1"/>
                </a:solidFill>
              </a:rPr>
              <a:t>                   3D-CODED (ours)</a:t>
            </a:r>
          </a:p>
          <a:p>
            <a:endParaRPr lang="fr-FR" sz="2800" i="1">
              <a:solidFill>
                <a:schemeClr val="tx1"/>
              </a:solidFill>
            </a:endParaRPr>
          </a:p>
          <a:p>
            <a:pPr marL="457200" indent="-457200">
              <a:buBlip>
                <a:blip r:embed="rId2"/>
              </a:buBlip>
            </a:pPr>
            <a:r>
              <a:rPr lang="fr-FR" sz="2800" i="1">
                <a:solidFill>
                  <a:schemeClr val="tx1"/>
                </a:solidFill>
              </a:rPr>
              <a:t>            </a:t>
            </a:r>
            <a:r>
              <a:rPr lang="fr-FR" sz="2800" i="1" err="1">
                <a:solidFill>
                  <a:schemeClr val="tx1"/>
                </a:solidFill>
              </a:rPr>
              <a:t>any</a:t>
            </a:r>
            <a:r>
              <a:rPr lang="fr-FR" sz="2800">
                <a:solidFill>
                  <a:schemeClr val="tx1"/>
                </a:solidFill>
              </a:rPr>
              <a:t> </a:t>
            </a:r>
            <a:r>
              <a:rPr lang="fr-FR" sz="2800" err="1">
                <a:solidFill>
                  <a:schemeClr val="tx1"/>
                </a:solidFill>
              </a:rPr>
              <a:t>neutral</a:t>
            </a:r>
            <a:r>
              <a:rPr lang="fr-FR" sz="2800">
                <a:solidFill>
                  <a:schemeClr val="tx1"/>
                </a:solidFill>
              </a:rPr>
              <a:t> </a:t>
            </a:r>
            <a:r>
              <a:rPr lang="fr-FR" sz="2800" err="1">
                <a:solidFill>
                  <a:schemeClr val="tx1"/>
                </a:solidFill>
              </a:rPr>
              <a:t>shape</a:t>
            </a:r>
            <a:endParaRPr lang="fr-FR" sz="2800">
              <a:solidFill>
                <a:schemeClr val="tx1"/>
              </a:solidFill>
            </a:endParaRPr>
          </a:p>
          <a:p>
            <a:endParaRPr lang="fr-FR" sz="2800"/>
          </a:p>
          <a:p>
            <a:pPr marL="457200" indent="-457200">
              <a:buBlip>
                <a:blip r:embed="rId2"/>
              </a:buBlip>
            </a:pPr>
            <a:r>
              <a:rPr lang="fr-FR" sz="2800"/>
              <a:t>            </a:t>
            </a:r>
            <a:r>
              <a:rPr lang="fr-FR" sz="2800" err="1"/>
              <a:t>Learned</a:t>
            </a:r>
            <a:r>
              <a:rPr lang="fr-FR" sz="2800" b="0">
                <a:solidFill>
                  <a:schemeClr val="tx1"/>
                </a:solidFill>
              </a:rPr>
              <a:t> </a:t>
            </a:r>
            <a:r>
              <a:rPr lang="fr-FR" sz="2800" b="0" err="1">
                <a:solidFill>
                  <a:schemeClr val="tx1"/>
                </a:solidFill>
              </a:rPr>
              <a:t>Parameterization</a:t>
            </a:r>
            <a:endParaRPr lang="fr-FR" sz="2800" b="0">
              <a:solidFill>
                <a:schemeClr val="tx1"/>
              </a:solidFill>
            </a:endParaRPr>
          </a:p>
          <a:p>
            <a:endParaRPr lang="fr-FR" sz="2800">
              <a:solidFill>
                <a:schemeClr val="tx1"/>
              </a:solidFill>
            </a:endParaRPr>
          </a:p>
          <a:p>
            <a:pPr marL="457200" indent="-457200">
              <a:buBlip>
                <a:blip r:embed="rId2"/>
              </a:buBlip>
            </a:pPr>
            <a:r>
              <a:rPr lang="fr-FR" sz="2800">
                <a:solidFill>
                  <a:schemeClr val="tx1"/>
                </a:solidFill>
              </a:rPr>
              <a:t>            L2 </a:t>
            </a:r>
            <a:r>
              <a:rPr lang="fr-FR" sz="2800" err="1">
                <a:solidFill>
                  <a:schemeClr val="tx1"/>
                </a:solidFill>
              </a:rPr>
              <a:t>loss</a:t>
            </a:r>
            <a:r>
              <a:rPr lang="fr-FR" sz="2800">
                <a:solidFill>
                  <a:schemeClr val="tx1"/>
                </a:solidFill>
              </a:rPr>
              <a:t> + SGD</a:t>
            </a:r>
          </a:p>
          <a:p>
            <a:endParaRPr lang="fr-FR" sz="2800" b="0">
              <a:solidFill>
                <a:schemeClr val="tx1"/>
              </a:solidFill>
            </a:endParaRPr>
          </a:p>
          <a:p>
            <a:endParaRPr lang="fr-FR" sz="2800"/>
          </a:p>
          <a:p>
            <a:endParaRPr sz="2800"/>
          </a:p>
        </p:txBody>
      </p:sp>
      <p:sp>
        <p:nvSpPr>
          <p:cNvPr id="13" name="Rectangle 12">
            <a:extLst>
              <a:ext uri="{FF2B5EF4-FFF2-40B4-BE49-F238E27FC236}">
                <a16:creationId xmlns:a16="http://schemas.microsoft.com/office/drawing/2014/main" id="{25AA430B-7A22-4649-AFE1-D008B6354E50}"/>
              </a:ext>
            </a:extLst>
          </p:cNvPr>
          <p:cNvSpPr/>
          <p:nvPr/>
        </p:nvSpPr>
        <p:spPr>
          <a:xfrm>
            <a:off x="569343" y="294100"/>
            <a:ext cx="6751848" cy="584775"/>
          </a:xfrm>
          <a:prstGeom prst="rect">
            <a:avLst/>
          </a:prstGeom>
        </p:spPr>
        <p:txBody>
          <a:bodyPr wrap="none">
            <a:spAutoFit/>
          </a:bodyPr>
          <a:lstStyle/>
          <a:p>
            <a:r>
              <a:rPr lang="fr-FR" sz="3200" b="1"/>
              <a:t>Contributions 1/2: </a:t>
            </a:r>
            <a:r>
              <a:rPr lang="fr-FR" sz="3200"/>
              <a:t>A simple </a:t>
            </a:r>
            <a:r>
              <a:rPr lang="fr-FR" sz="3200" err="1"/>
              <a:t>framework</a:t>
            </a:r>
            <a:endParaRPr lang="fr-FR" sz="3200">
              <a:cs typeface="Calibri"/>
            </a:endParaRPr>
          </a:p>
        </p:txBody>
      </p:sp>
    </p:spTree>
    <p:extLst>
      <p:ext uri="{BB962C8B-B14F-4D97-AF65-F5344CB8AC3E}">
        <p14:creationId xmlns:p14="http://schemas.microsoft.com/office/powerpoint/2010/main" val="337211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204D37D-4898-5341-8AF2-C17C7C2CBB83}"/>
              </a:ext>
            </a:extLst>
          </p:cNvPr>
          <p:cNvSpPr>
            <a:spLocks noGrp="1"/>
          </p:cNvSpPr>
          <p:nvPr>
            <p:ph type="sldNum" sz="quarter" idx="12"/>
          </p:nvPr>
        </p:nvSpPr>
        <p:spPr/>
        <p:txBody>
          <a:bodyPr/>
          <a:lstStyle/>
          <a:p>
            <a:fld id="{611224AE-60B8-A04C-BAB5-7045A9C2B360}" type="slidenum">
              <a:rPr lang="fr-FR" smtClean="0"/>
              <a:t>35</a:t>
            </a:fld>
            <a:endParaRPr lang="fr-FR"/>
          </a:p>
        </p:txBody>
      </p:sp>
      <p:sp>
        <p:nvSpPr>
          <p:cNvPr id="5" name="Rectangle 4">
            <a:extLst>
              <a:ext uri="{FF2B5EF4-FFF2-40B4-BE49-F238E27FC236}">
                <a16:creationId xmlns:a16="http://schemas.microsoft.com/office/drawing/2014/main" id="{87656B4E-9BA6-D149-ABB3-CF89CFC197EB}"/>
              </a:ext>
            </a:extLst>
          </p:cNvPr>
          <p:cNvSpPr/>
          <p:nvPr/>
        </p:nvSpPr>
        <p:spPr>
          <a:xfrm>
            <a:off x="569343" y="294100"/>
            <a:ext cx="8125173" cy="584775"/>
          </a:xfrm>
          <a:prstGeom prst="rect">
            <a:avLst/>
          </a:prstGeom>
        </p:spPr>
        <p:txBody>
          <a:bodyPr wrap="none">
            <a:spAutoFit/>
          </a:bodyPr>
          <a:lstStyle/>
          <a:p>
            <a:r>
              <a:rPr lang="fr-FR" sz="3200" b="1"/>
              <a:t>Contributions 2/2:  </a:t>
            </a:r>
            <a:r>
              <a:rPr lang="fr-FR" sz="3200" err="1"/>
              <a:t>Strong</a:t>
            </a:r>
            <a:r>
              <a:rPr lang="fr-FR" sz="3200"/>
              <a:t> </a:t>
            </a:r>
            <a:r>
              <a:rPr lang="fr-FR" sz="3200" err="1"/>
              <a:t>unsupervised</a:t>
            </a:r>
            <a:r>
              <a:rPr lang="fr-FR" sz="3200"/>
              <a:t> </a:t>
            </a:r>
            <a:r>
              <a:rPr lang="fr-FR" sz="3200" err="1"/>
              <a:t>results</a:t>
            </a:r>
            <a:endParaRPr lang="fr-FR" sz="3200">
              <a:cs typeface="Calibri"/>
            </a:endParaRPr>
          </a:p>
        </p:txBody>
      </p:sp>
      <p:sp>
        <p:nvSpPr>
          <p:cNvPr id="8" name="ZoneTexte 7">
            <a:extLst>
              <a:ext uri="{FF2B5EF4-FFF2-40B4-BE49-F238E27FC236}">
                <a16:creationId xmlns:a16="http://schemas.microsoft.com/office/drawing/2014/main" id="{3155789B-BF75-DC49-80EC-F849644453AE}"/>
              </a:ext>
            </a:extLst>
          </p:cNvPr>
          <p:cNvSpPr txBox="1"/>
          <p:nvPr/>
        </p:nvSpPr>
        <p:spPr>
          <a:xfrm>
            <a:off x="1519128" y="1390713"/>
            <a:ext cx="5968600" cy="3970318"/>
          </a:xfrm>
          <a:prstGeom prst="rect">
            <a:avLst/>
          </a:prstGeom>
          <a:noFill/>
        </p:spPr>
        <p:txBody>
          <a:bodyPr wrap="square" rtlCol="0">
            <a:spAutoFit/>
          </a:bodyPr>
          <a:lstStyle/>
          <a:p>
            <a:r>
              <a:rPr lang="fr-FR" sz="2800" b="1"/>
              <a:t>  </a:t>
            </a:r>
            <a:r>
              <a:rPr lang="fr-FR" sz="2800" b="1" err="1"/>
              <a:t>Supervised</a:t>
            </a:r>
            <a:endParaRPr lang="fr-FR" sz="2800" b="1"/>
          </a:p>
          <a:p>
            <a:endParaRPr lang="fr-FR" sz="2800" b="1"/>
          </a:p>
          <a:p>
            <a:r>
              <a:rPr lang="fr-FR" sz="2800"/>
              <a:t> Per point </a:t>
            </a:r>
            <a:r>
              <a:rPr lang="fr-FR" sz="2800" err="1"/>
              <a:t>correspondences</a:t>
            </a:r>
            <a:endParaRPr lang="fr-FR" sz="2800"/>
          </a:p>
          <a:p>
            <a:endParaRPr lang="fr-FR" sz="2800"/>
          </a:p>
          <a:p>
            <a:endParaRPr lang="fr-FR" sz="2800"/>
          </a:p>
          <a:p>
            <a:r>
              <a:rPr lang="fr-FR" sz="2800"/>
              <a:t>L2 Distance</a:t>
            </a:r>
          </a:p>
          <a:p>
            <a:pPr marL="457200" indent="-457200">
              <a:buBlip>
                <a:blip r:embed="rId2"/>
              </a:buBlip>
            </a:pPr>
            <a:endParaRPr lang="fr-FR" sz="2800"/>
          </a:p>
          <a:p>
            <a:r>
              <a:rPr lang="fr-FR" sz="2800"/>
              <a:t> </a:t>
            </a:r>
          </a:p>
          <a:p>
            <a:endParaRPr sz="2800"/>
          </a:p>
        </p:txBody>
      </p:sp>
      <p:sp>
        <p:nvSpPr>
          <p:cNvPr id="9" name="ZoneTexte 8">
            <a:extLst>
              <a:ext uri="{FF2B5EF4-FFF2-40B4-BE49-F238E27FC236}">
                <a16:creationId xmlns:a16="http://schemas.microsoft.com/office/drawing/2014/main" id="{E7CD9DA0-AA8A-EE4E-BCB4-C67063E08443}"/>
              </a:ext>
            </a:extLst>
          </p:cNvPr>
          <p:cNvSpPr txBox="1"/>
          <p:nvPr/>
        </p:nvSpPr>
        <p:spPr>
          <a:xfrm>
            <a:off x="6590581" y="1390713"/>
            <a:ext cx="4763219" cy="3970318"/>
          </a:xfrm>
          <a:prstGeom prst="rect">
            <a:avLst/>
          </a:prstGeom>
          <a:noFill/>
        </p:spPr>
        <p:txBody>
          <a:bodyPr wrap="square" rtlCol="0">
            <a:spAutoFit/>
          </a:bodyPr>
          <a:lstStyle/>
          <a:p>
            <a:r>
              <a:rPr lang="fr-FR" sz="2800" b="1">
                <a:solidFill>
                  <a:schemeClr val="tx1"/>
                </a:solidFill>
              </a:rPr>
              <a:t>                    </a:t>
            </a:r>
            <a:r>
              <a:rPr lang="fr-FR" sz="2800" b="1" err="1">
                <a:solidFill>
                  <a:schemeClr val="tx1"/>
                </a:solidFill>
              </a:rPr>
              <a:t>Unsupervised</a:t>
            </a:r>
            <a:endParaRPr lang="fr-FR" sz="2800" b="1"/>
          </a:p>
          <a:p>
            <a:endParaRPr lang="fr-FR" sz="2800" b="1"/>
          </a:p>
          <a:p>
            <a:pPr marL="457200" indent="-457200">
              <a:buBlip>
                <a:blip r:embed="rId2"/>
              </a:buBlip>
            </a:pPr>
            <a:r>
              <a:rPr lang="fr-FR" sz="2800"/>
              <a:t>              No</a:t>
            </a:r>
            <a:r>
              <a:rPr lang="fr-FR" sz="2800">
                <a:solidFill>
                  <a:schemeClr val="tx1"/>
                </a:solidFill>
              </a:rPr>
              <a:t> annotation</a:t>
            </a:r>
            <a:endParaRPr lang="fr-FR" sz="2800"/>
          </a:p>
          <a:p>
            <a:endParaRPr lang="fr-FR" sz="2800">
              <a:solidFill>
                <a:schemeClr val="tx1"/>
              </a:solidFill>
            </a:endParaRPr>
          </a:p>
          <a:p>
            <a:endParaRPr lang="fr-FR" sz="2800"/>
          </a:p>
          <a:p>
            <a:pPr marL="457200" indent="-457200">
              <a:buBlip>
                <a:blip r:embed="rId2"/>
              </a:buBlip>
            </a:pPr>
            <a:r>
              <a:rPr lang="fr-FR" sz="2800">
                <a:solidFill>
                  <a:schemeClr val="tx1"/>
                </a:solidFill>
              </a:rPr>
              <a:t>              </a:t>
            </a:r>
            <a:r>
              <a:rPr lang="fr-FR" sz="2800" err="1">
                <a:solidFill>
                  <a:schemeClr val="tx1"/>
                </a:solidFill>
              </a:rPr>
              <a:t>Chamfer</a:t>
            </a:r>
            <a:r>
              <a:rPr lang="fr-FR" sz="2800">
                <a:solidFill>
                  <a:schemeClr val="tx1"/>
                </a:solidFill>
              </a:rPr>
              <a:t> Distance</a:t>
            </a:r>
          </a:p>
          <a:p>
            <a:endParaRPr lang="fr-FR" sz="2800"/>
          </a:p>
          <a:p>
            <a:endParaRPr lang="fr-FR" sz="2800"/>
          </a:p>
          <a:p>
            <a:endParaRPr sz="2800"/>
          </a:p>
        </p:txBody>
      </p:sp>
    </p:spTree>
    <p:extLst>
      <p:ext uri="{BB962C8B-B14F-4D97-AF65-F5344CB8AC3E}">
        <p14:creationId xmlns:p14="http://schemas.microsoft.com/office/powerpoint/2010/main" val="47474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129F688-EF20-9744-A228-AA9B611C88F5}"/>
              </a:ext>
            </a:extLst>
          </p:cNvPr>
          <p:cNvSpPr>
            <a:spLocks noGrp="1"/>
          </p:cNvSpPr>
          <p:nvPr>
            <p:ph idx="1"/>
          </p:nvPr>
        </p:nvSpPr>
        <p:spPr>
          <a:xfrm>
            <a:off x="533909" y="618531"/>
            <a:ext cx="11593902" cy="4351338"/>
          </a:xfrm>
        </p:spPr>
        <p:txBody>
          <a:bodyPr>
            <a:normAutofit/>
          </a:bodyPr>
          <a:lstStyle/>
          <a:p>
            <a:pPr>
              <a:buBlip>
                <a:blip r:embed="rId3"/>
              </a:buBlip>
            </a:pPr>
            <a:r>
              <a:rPr lang="fr-FR" sz="2400"/>
              <a:t>6 </a:t>
            </a:r>
            <a:r>
              <a:rPr lang="fr-FR" sz="2400" err="1"/>
              <a:t>degrees</a:t>
            </a:r>
            <a:r>
              <a:rPr lang="fr-FR" sz="2400"/>
              <a:t> for translation/rotation + N </a:t>
            </a:r>
            <a:r>
              <a:rPr lang="fr-FR" sz="2400" err="1"/>
              <a:t>degrees</a:t>
            </a:r>
            <a:r>
              <a:rPr lang="fr-FR" sz="2400"/>
              <a:t> </a:t>
            </a:r>
            <a:r>
              <a:rPr lang="fr-FR" sz="2400" err="1"/>
              <a:t>object</a:t>
            </a:r>
            <a:r>
              <a:rPr lang="fr-FR" sz="2400"/>
              <a:t> pose + no </a:t>
            </a:r>
            <a:r>
              <a:rPr lang="fr-FR" sz="2400" err="1"/>
              <a:t>clear</a:t>
            </a:r>
            <a:r>
              <a:rPr lang="fr-FR" sz="2400"/>
              <a:t> </a:t>
            </a:r>
            <a:r>
              <a:rPr lang="fr-FR" sz="2400" err="1"/>
              <a:t>parameterization</a:t>
            </a:r>
            <a:endParaRPr lang="fr-FR" sz="2400"/>
          </a:p>
          <a:p>
            <a:pPr>
              <a:buBlip>
                <a:blip r:embed="rId3"/>
              </a:buBlip>
            </a:pPr>
            <a:endParaRPr lang="fr-FR" sz="2400"/>
          </a:p>
          <a:p>
            <a:pPr>
              <a:buBlip>
                <a:blip r:embed="rId3"/>
              </a:buBlip>
            </a:pPr>
            <a:endParaRPr lang="fr-FR" sz="2400"/>
          </a:p>
          <a:p>
            <a:pPr>
              <a:buBlip>
                <a:blip r:embed="rId3"/>
              </a:buBlip>
            </a:pPr>
            <a:endParaRPr lang="fr-FR" sz="2400"/>
          </a:p>
          <a:p>
            <a:pPr>
              <a:buBlip>
                <a:blip r:embed="rId3"/>
              </a:buBlip>
            </a:pPr>
            <a:endParaRPr lang="fr-FR" sz="2400"/>
          </a:p>
          <a:p>
            <a:pPr>
              <a:buBlip>
                <a:blip r:embed="rId3"/>
              </a:buBlip>
            </a:pPr>
            <a:endParaRPr lang="fr-FR" sz="2400"/>
          </a:p>
          <a:p>
            <a:pPr>
              <a:buBlip>
                <a:blip r:embed="rId3"/>
              </a:buBlip>
            </a:pPr>
            <a:r>
              <a:rPr lang="fr-FR" sz="2400"/>
              <a:t>6 </a:t>
            </a:r>
            <a:r>
              <a:rPr lang="fr-FR" sz="2400" err="1"/>
              <a:t>degrees</a:t>
            </a:r>
            <a:r>
              <a:rPr lang="fr-FR" sz="2400"/>
              <a:t> for translation/rotation + no </a:t>
            </a:r>
            <a:r>
              <a:rPr lang="fr-FR" sz="2400" err="1"/>
              <a:t>clear</a:t>
            </a:r>
            <a:r>
              <a:rPr lang="fr-FR" sz="2400"/>
              <a:t> </a:t>
            </a:r>
            <a:r>
              <a:rPr lang="fr-FR" sz="2400" err="1"/>
              <a:t>parameterization</a:t>
            </a:r>
            <a:r>
              <a:rPr lang="fr-FR" sz="2400"/>
              <a:t> + no </a:t>
            </a:r>
            <a:r>
              <a:rPr lang="fr-FR" sz="2400" err="1"/>
              <a:t>template</a:t>
            </a:r>
            <a:endParaRPr lang="fr-FR" sz="2400"/>
          </a:p>
          <a:p>
            <a:pPr>
              <a:buBlip>
                <a:blip r:embed="rId3"/>
              </a:buBlip>
            </a:pPr>
            <a:endParaRPr lang="fr-FR" sz="2400"/>
          </a:p>
          <a:p>
            <a:pPr>
              <a:buBlip>
                <a:blip r:embed="rId3"/>
              </a:buBlip>
            </a:pPr>
            <a:endParaRPr lang="fr-FR" sz="2400"/>
          </a:p>
          <a:p>
            <a:pPr>
              <a:buBlip>
                <a:blip r:embed="rId3"/>
              </a:buBlip>
            </a:pPr>
            <a:endParaRPr lang="fr-FR" sz="2400"/>
          </a:p>
          <a:p>
            <a:pPr>
              <a:buBlip>
                <a:blip r:embed="rId3"/>
              </a:buBlip>
            </a:pPr>
            <a:endParaRPr lang="fr-FR" sz="2400"/>
          </a:p>
          <a:p>
            <a:pPr marL="0" indent="0">
              <a:buNone/>
            </a:pPr>
            <a:endParaRPr lang="fr-FR" sz="2400"/>
          </a:p>
        </p:txBody>
      </p:sp>
      <p:pic>
        <p:nvPicPr>
          <p:cNvPr id="4" name="Image 3">
            <a:extLst>
              <a:ext uri="{FF2B5EF4-FFF2-40B4-BE49-F238E27FC236}">
                <a16:creationId xmlns:a16="http://schemas.microsoft.com/office/drawing/2014/main" id="{397BED65-B454-4946-8255-E750A6547F15}"/>
              </a:ext>
            </a:extLst>
          </p:cNvPr>
          <p:cNvPicPr>
            <a:picLocks noChangeAspect="1"/>
          </p:cNvPicPr>
          <p:nvPr/>
        </p:nvPicPr>
        <p:blipFill>
          <a:blip r:embed="rId4"/>
          <a:stretch>
            <a:fillRect/>
          </a:stretch>
        </p:blipFill>
        <p:spPr>
          <a:xfrm>
            <a:off x="418171" y="1206161"/>
            <a:ext cx="5415472" cy="1946185"/>
          </a:xfrm>
          <a:prstGeom prst="rect">
            <a:avLst/>
          </a:prstGeom>
        </p:spPr>
      </p:pic>
      <p:pic>
        <p:nvPicPr>
          <p:cNvPr id="5" name="Shape 81">
            <a:extLst>
              <a:ext uri="{FF2B5EF4-FFF2-40B4-BE49-F238E27FC236}">
                <a16:creationId xmlns:a16="http://schemas.microsoft.com/office/drawing/2014/main" id="{48C284F0-7956-4D42-9D91-4A91D89D2842}"/>
              </a:ext>
            </a:extLst>
          </p:cNvPr>
          <p:cNvPicPr preferRelativeResize="0"/>
          <p:nvPr/>
        </p:nvPicPr>
        <p:blipFill>
          <a:blip r:embed="rId5">
            <a:alphaModFix/>
          </a:blip>
          <a:stretch>
            <a:fillRect/>
          </a:stretch>
        </p:blipFill>
        <p:spPr>
          <a:xfrm>
            <a:off x="6330860" y="1403154"/>
            <a:ext cx="873725" cy="1688085"/>
          </a:xfrm>
          <a:prstGeom prst="rect">
            <a:avLst/>
          </a:prstGeom>
          <a:noFill/>
          <a:ln>
            <a:noFill/>
          </a:ln>
        </p:spPr>
      </p:pic>
      <p:pic>
        <p:nvPicPr>
          <p:cNvPr id="6" name="Shape 82">
            <a:extLst>
              <a:ext uri="{FF2B5EF4-FFF2-40B4-BE49-F238E27FC236}">
                <a16:creationId xmlns:a16="http://schemas.microsoft.com/office/drawing/2014/main" id="{78358D3B-42E1-3142-9199-7EAB2DD639B4}"/>
              </a:ext>
            </a:extLst>
          </p:cNvPr>
          <p:cNvPicPr preferRelativeResize="0"/>
          <p:nvPr/>
        </p:nvPicPr>
        <p:blipFill>
          <a:blip r:embed="rId6">
            <a:alphaModFix/>
          </a:blip>
          <a:stretch>
            <a:fillRect/>
          </a:stretch>
        </p:blipFill>
        <p:spPr>
          <a:xfrm>
            <a:off x="10325965" y="1430390"/>
            <a:ext cx="873725" cy="1678165"/>
          </a:xfrm>
          <a:prstGeom prst="rect">
            <a:avLst/>
          </a:prstGeom>
          <a:noFill/>
          <a:ln>
            <a:noFill/>
          </a:ln>
        </p:spPr>
      </p:pic>
      <p:pic>
        <p:nvPicPr>
          <p:cNvPr id="7" name="Shape 83">
            <a:extLst>
              <a:ext uri="{FF2B5EF4-FFF2-40B4-BE49-F238E27FC236}">
                <a16:creationId xmlns:a16="http://schemas.microsoft.com/office/drawing/2014/main" id="{D27F7852-444E-1044-976F-170C319437F4}"/>
              </a:ext>
            </a:extLst>
          </p:cNvPr>
          <p:cNvPicPr preferRelativeResize="0"/>
          <p:nvPr/>
        </p:nvPicPr>
        <p:blipFill>
          <a:blip r:embed="rId7">
            <a:alphaModFix/>
          </a:blip>
          <a:stretch>
            <a:fillRect/>
          </a:stretch>
        </p:blipFill>
        <p:spPr>
          <a:xfrm>
            <a:off x="7203760" y="1351069"/>
            <a:ext cx="770400" cy="1801277"/>
          </a:xfrm>
          <a:prstGeom prst="rect">
            <a:avLst/>
          </a:prstGeom>
          <a:noFill/>
          <a:ln>
            <a:noFill/>
          </a:ln>
        </p:spPr>
      </p:pic>
      <p:pic>
        <p:nvPicPr>
          <p:cNvPr id="8" name="Shape 84">
            <a:extLst>
              <a:ext uri="{FF2B5EF4-FFF2-40B4-BE49-F238E27FC236}">
                <a16:creationId xmlns:a16="http://schemas.microsoft.com/office/drawing/2014/main" id="{1163DE19-DBAB-784D-93EC-DC4ED6E92BCD}"/>
              </a:ext>
            </a:extLst>
          </p:cNvPr>
          <p:cNvPicPr preferRelativeResize="0"/>
          <p:nvPr/>
        </p:nvPicPr>
        <p:blipFill>
          <a:blip r:embed="rId8">
            <a:alphaModFix/>
          </a:blip>
          <a:stretch>
            <a:fillRect/>
          </a:stretch>
        </p:blipFill>
        <p:spPr>
          <a:xfrm>
            <a:off x="8008014" y="1236124"/>
            <a:ext cx="721675" cy="1916220"/>
          </a:xfrm>
          <a:prstGeom prst="rect">
            <a:avLst/>
          </a:prstGeom>
          <a:noFill/>
          <a:ln>
            <a:noFill/>
          </a:ln>
        </p:spPr>
      </p:pic>
      <p:pic>
        <p:nvPicPr>
          <p:cNvPr id="9" name="Shape 85">
            <a:extLst>
              <a:ext uri="{FF2B5EF4-FFF2-40B4-BE49-F238E27FC236}">
                <a16:creationId xmlns:a16="http://schemas.microsoft.com/office/drawing/2014/main" id="{14501B0B-A24A-DA43-8C41-7B0AB14BEFE5}"/>
              </a:ext>
            </a:extLst>
          </p:cNvPr>
          <p:cNvPicPr preferRelativeResize="0"/>
          <p:nvPr/>
        </p:nvPicPr>
        <p:blipFill>
          <a:blip r:embed="rId9">
            <a:alphaModFix/>
          </a:blip>
          <a:stretch>
            <a:fillRect/>
          </a:stretch>
        </p:blipFill>
        <p:spPr>
          <a:xfrm>
            <a:off x="9562474" y="1948366"/>
            <a:ext cx="721675" cy="1150525"/>
          </a:xfrm>
          <a:prstGeom prst="rect">
            <a:avLst/>
          </a:prstGeom>
          <a:noFill/>
          <a:ln>
            <a:noFill/>
          </a:ln>
        </p:spPr>
      </p:pic>
      <p:pic>
        <p:nvPicPr>
          <p:cNvPr id="10" name="Shape 86">
            <a:extLst>
              <a:ext uri="{FF2B5EF4-FFF2-40B4-BE49-F238E27FC236}">
                <a16:creationId xmlns:a16="http://schemas.microsoft.com/office/drawing/2014/main" id="{D407680F-6545-5843-86A0-459358056750}"/>
              </a:ext>
            </a:extLst>
          </p:cNvPr>
          <p:cNvPicPr preferRelativeResize="0"/>
          <p:nvPr/>
        </p:nvPicPr>
        <p:blipFill>
          <a:blip r:embed="rId10">
            <a:alphaModFix/>
          </a:blip>
          <a:stretch>
            <a:fillRect/>
          </a:stretch>
        </p:blipFill>
        <p:spPr>
          <a:xfrm>
            <a:off x="8602359" y="1687916"/>
            <a:ext cx="873725" cy="1455082"/>
          </a:xfrm>
          <a:prstGeom prst="rect">
            <a:avLst/>
          </a:prstGeom>
          <a:noFill/>
          <a:ln>
            <a:noFill/>
          </a:ln>
        </p:spPr>
      </p:pic>
      <p:pic>
        <p:nvPicPr>
          <p:cNvPr id="12" name="Image 11">
            <a:extLst>
              <a:ext uri="{FF2B5EF4-FFF2-40B4-BE49-F238E27FC236}">
                <a16:creationId xmlns:a16="http://schemas.microsoft.com/office/drawing/2014/main" id="{B733D5E0-5AD0-F343-9D7C-E7FC6E100045}"/>
              </a:ext>
            </a:extLst>
          </p:cNvPr>
          <p:cNvPicPr>
            <a:picLocks noChangeAspect="1"/>
          </p:cNvPicPr>
          <p:nvPr/>
        </p:nvPicPr>
        <p:blipFill>
          <a:blip r:embed="rId11"/>
          <a:stretch>
            <a:fillRect/>
          </a:stretch>
        </p:blipFill>
        <p:spPr>
          <a:xfrm>
            <a:off x="6388776" y="4837949"/>
            <a:ext cx="1320912" cy="918895"/>
          </a:xfrm>
          <a:prstGeom prst="rect">
            <a:avLst/>
          </a:prstGeom>
        </p:spPr>
      </p:pic>
      <p:pic>
        <p:nvPicPr>
          <p:cNvPr id="14" name="Image 13">
            <a:extLst>
              <a:ext uri="{FF2B5EF4-FFF2-40B4-BE49-F238E27FC236}">
                <a16:creationId xmlns:a16="http://schemas.microsoft.com/office/drawing/2014/main" id="{CA19DF71-97B5-3846-BA48-891158105B38}"/>
              </a:ext>
            </a:extLst>
          </p:cNvPr>
          <p:cNvPicPr>
            <a:picLocks noChangeAspect="1"/>
          </p:cNvPicPr>
          <p:nvPr/>
        </p:nvPicPr>
        <p:blipFill>
          <a:blip r:embed="rId12"/>
          <a:stretch>
            <a:fillRect/>
          </a:stretch>
        </p:blipFill>
        <p:spPr>
          <a:xfrm>
            <a:off x="7418640" y="4563470"/>
            <a:ext cx="804033" cy="1206050"/>
          </a:xfrm>
          <a:prstGeom prst="rect">
            <a:avLst/>
          </a:prstGeom>
        </p:spPr>
      </p:pic>
      <p:pic>
        <p:nvPicPr>
          <p:cNvPr id="16" name="Image 15">
            <a:extLst>
              <a:ext uri="{FF2B5EF4-FFF2-40B4-BE49-F238E27FC236}">
                <a16:creationId xmlns:a16="http://schemas.microsoft.com/office/drawing/2014/main" id="{5275CC6D-8578-4444-8B74-B77288108E8C}"/>
              </a:ext>
            </a:extLst>
          </p:cNvPr>
          <p:cNvPicPr>
            <a:picLocks noChangeAspect="1"/>
          </p:cNvPicPr>
          <p:nvPr/>
        </p:nvPicPr>
        <p:blipFill>
          <a:blip r:embed="rId13"/>
          <a:stretch>
            <a:fillRect/>
          </a:stretch>
        </p:blipFill>
        <p:spPr>
          <a:xfrm>
            <a:off x="8111812" y="4523561"/>
            <a:ext cx="1062473" cy="1349628"/>
          </a:xfrm>
          <a:prstGeom prst="rect">
            <a:avLst/>
          </a:prstGeom>
        </p:spPr>
      </p:pic>
      <p:pic>
        <p:nvPicPr>
          <p:cNvPr id="18" name="Image 17">
            <a:extLst>
              <a:ext uri="{FF2B5EF4-FFF2-40B4-BE49-F238E27FC236}">
                <a16:creationId xmlns:a16="http://schemas.microsoft.com/office/drawing/2014/main" id="{4B2F1B08-7F3B-DF4E-B80A-5C7DFBF55EA2}"/>
              </a:ext>
            </a:extLst>
          </p:cNvPr>
          <p:cNvPicPr>
            <a:picLocks noChangeAspect="1"/>
          </p:cNvPicPr>
          <p:nvPr/>
        </p:nvPicPr>
        <p:blipFill>
          <a:blip r:embed="rId14"/>
          <a:stretch>
            <a:fillRect/>
          </a:stretch>
        </p:blipFill>
        <p:spPr>
          <a:xfrm>
            <a:off x="8969799" y="4620901"/>
            <a:ext cx="1493205" cy="1091188"/>
          </a:xfrm>
          <a:prstGeom prst="rect">
            <a:avLst/>
          </a:prstGeom>
        </p:spPr>
      </p:pic>
      <p:pic>
        <p:nvPicPr>
          <p:cNvPr id="20" name="Image 19">
            <a:extLst>
              <a:ext uri="{FF2B5EF4-FFF2-40B4-BE49-F238E27FC236}">
                <a16:creationId xmlns:a16="http://schemas.microsoft.com/office/drawing/2014/main" id="{DD3594BC-06C9-8844-8F2D-8EA285D80438}"/>
              </a:ext>
            </a:extLst>
          </p:cNvPr>
          <p:cNvPicPr>
            <a:picLocks noChangeAspect="1"/>
          </p:cNvPicPr>
          <p:nvPr/>
        </p:nvPicPr>
        <p:blipFill>
          <a:blip r:embed="rId15"/>
          <a:stretch>
            <a:fillRect/>
          </a:stretch>
        </p:blipFill>
        <p:spPr>
          <a:xfrm>
            <a:off x="10075298" y="4766669"/>
            <a:ext cx="1464490" cy="1033757"/>
          </a:xfrm>
          <a:prstGeom prst="rect">
            <a:avLst/>
          </a:prstGeom>
        </p:spPr>
      </p:pic>
      <p:pic>
        <p:nvPicPr>
          <p:cNvPr id="22" name="Image 21">
            <a:extLst>
              <a:ext uri="{FF2B5EF4-FFF2-40B4-BE49-F238E27FC236}">
                <a16:creationId xmlns:a16="http://schemas.microsoft.com/office/drawing/2014/main" id="{A78A1669-55B5-DC4B-83B4-357A5E55341C}"/>
              </a:ext>
            </a:extLst>
          </p:cNvPr>
          <p:cNvPicPr>
            <a:picLocks noChangeAspect="1"/>
          </p:cNvPicPr>
          <p:nvPr/>
        </p:nvPicPr>
        <p:blipFill>
          <a:blip r:embed="rId16"/>
          <a:stretch>
            <a:fillRect/>
          </a:stretch>
        </p:blipFill>
        <p:spPr>
          <a:xfrm>
            <a:off x="11086252" y="1889732"/>
            <a:ext cx="1105748" cy="1105748"/>
          </a:xfrm>
          <a:prstGeom prst="rect">
            <a:avLst/>
          </a:prstGeom>
        </p:spPr>
      </p:pic>
      <p:pic>
        <p:nvPicPr>
          <p:cNvPr id="24" name="Image 23">
            <a:extLst>
              <a:ext uri="{FF2B5EF4-FFF2-40B4-BE49-F238E27FC236}">
                <a16:creationId xmlns:a16="http://schemas.microsoft.com/office/drawing/2014/main" id="{AA02550B-FB5D-7D49-AD07-7A36EA146B39}"/>
              </a:ext>
            </a:extLst>
          </p:cNvPr>
          <p:cNvPicPr>
            <a:picLocks noChangeAspect="1"/>
          </p:cNvPicPr>
          <p:nvPr/>
        </p:nvPicPr>
        <p:blipFill>
          <a:blip r:embed="rId17"/>
          <a:stretch>
            <a:fillRect/>
          </a:stretch>
        </p:blipFill>
        <p:spPr>
          <a:xfrm>
            <a:off x="11462079" y="4720976"/>
            <a:ext cx="638847" cy="954798"/>
          </a:xfrm>
          <a:prstGeom prst="rect">
            <a:avLst/>
          </a:prstGeom>
        </p:spPr>
      </p:pic>
      <p:sp>
        <p:nvSpPr>
          <p:cNvPr id="25" name="Espace réservé du numéro de diapositive 24">
            <a:extLst>
              <a:ext uri="{FF2B5EF4-FFF2-40B4-BE49-F238E27FC236}">
                <a16:creationId xmlns:a16="http://schemas.microsoft.com/office/drawing/2014/main" id="{683F3881-B74B-8D40-90A4-82D189175D7D}"/>
              </a:ext>
            </a:extLst>
          </p:cNvPr>
          <p:cNvSpPr>
            <a:spLocks noGrp="1"/>
          </p:cNvSpPr>
          <p:nvPr>
            <p:ph type="sldNum" sz="quarter" idx="12"/>
          </p:nvPr>
        </p:nvSpPr>
        <p:spPr>
          <a:xfrm>
            <a:off x="8610600" y="5597226"/>
            <a:ext cx="2743200" cy="365125"/>
          </a:xfrm>
        </p:spPr>
        <p:txBody>
          <a:bodyPr/>
          <a:lstStyle/>
          <a:p>
            <a:fld id="{611224AE-60B8-A04C-BAB5-7045A9C2B360}" type="slidenum">
              <a:rPr lang="fr-FR" smtClean="0"/>
              <a:t>36</a:t>
            </a:fld>
            <a:endParaRPr lang="fr-FR"/>
          </a:p>
        </p:txBody>
      </p:sp>
      <p:pic>
        <p:nvPicPr>
          <p:cNvPr id="27" name="Image 26">
            <a:extLst>
              <a:ext uri="{FF2B5EF4-FFF2-40B4-BE49-F238E27FC236}">
                <a16:creationId xmlns:a16="http://schemas.microsoft.com/office/drawing/2014/main" id="{35A83343-73C6-8C45-85C3-E24FFAEB4F56}"/>
              </a:ext>
            </a:extLst>
          </p:cNvPr>
          <p:cNvPicPr>
            <a:picLocks noChangeAspect="1"/>
          </p:cNvPicPr>
          <p:nvPr/>
        </p:nvPicPr>
        <p:blipFill>
          <a:blip r:embed="rId18"/>
          <a:stretch>
            <a:fillRect/>
          </a:stretch>
        </p:blipFill>
        <p:spPr>
          <a:xfrm>
            <a:off x="3705451" y="4060686"/>
            <a:ext cx="1708834" cy="1708834"/>
          </a:xfrm>
          <a:prstGeom prst="rect">
            <a:avLst/>
          </a:prstGeom>
        </p:spPr>
      </p:pic>
      <p:pic>
        <p:nvPicPr>
          <p:cNvPr id="29" name="Image 28">
            <a:extLst>
              <a:ext uri="{FF2B5EF4-FFF2-40B4-BE49-F238E27FC236}">
                <a16:creationId xmlns:a16="http://schemas.microsoft.com/office/drawing/2014/main" id="{D23B89C3-AE37-AB4B-AABA-8F6FEB611721}"/>
              </a:ext>
            </a:extLst>
          </p:cNvPr>
          <p:cNvPicPr>
            <a:picLocks noChangeAspect="1"/>
          </p:cNvPicPr>
          <p:nvPr/>
        </p:nvPicPr>
        <p:blipFill>
          <a:blip r:embed="rId19"/>
          <a:stretch>
            <a:fillRect/>
          </a:stretch>
        </p:blipFill>
        <p:spPr>
          <a:xfrm>
            <a:off x="-257281" y="4224867"/>
            <a:ext cx="2092036" cy="1631788"/>
          </a:xfrm>
          <a:prstGeom prst="rect">
            <a:avLst/>
          </a:prstGeom>
        </p:spPr>
      </p:pic>
      <p:pic>
        <p:nvPicPr>
          <p:cNvPr id="31" name="Image 30">
            <a:extLst>
              <a:ext uri="{FF2B5EF4-FFF2-40B4-BE49-F238E27FC236}">
                <a16:creationId xmlns:a16="http://schemas.microsoft.com/office/drawing/2014/main" id="{B07B985D-DC40-B449-BBB8-E002E5240D4E}"/>
              </a:ext>
            </a:extLst>
          </p:cNvPr>
          <p:cNvPicPr>
            <a:picLocks noChangeAspect="1"/>
          </p:cNvPicPr>
          <p:nvPr/>
        </p:nvPicPr>
        <p:blipFill>
          <a:blip r:embed="rId20"/>
          <a:stretch>
            <a:fillRect/>
          </a:stretch>
        </p:blipFill>
        <p:spPr>
          <a:xfrm>
            <a:off x="3044212" y="4224867"/>
            <a:ext cx="1050280" cy="1574261"/>
          </a:xfrm>
          <a:prstGeom prst="rect">
            <a:avLst/>
          </a:prstGeom>
        </p:spPr>
      </p:pic>
      <p:pic>
        <p:nvPicPr>
          <p:cNvPr id="33" name="Image 32">
            <a:extLst>
              <a:ext uri="{FF2B5EF4-FFF2-40B4-BE49-F238E27FC236}">
                <a16:creationId xmlns:a16="http://schemas.microsoft.com/office/drawing/2014/main" id="{B3B39AE3-9537-7946-9AC0-26FAAFEBE656}"/>
              </a:ext>
            </a:extLst>
          </p:cNvPr>
          <p:cNvPicPr>
            <a:picLocks noChangeAspect="1"/>
          </p:cNvPicPr>
          <p:nvPr/>
        </p:nvPicPr>
        <p:blipFill>
          <a:blip r:embed="rId21"/>
          <a:stretch>
            <a:fillRect/>
          </a:stretch>
        </p:blipFill>
        <p:spPr>
          <a:xfrm>
            <a:off x="1734112" y="4410494"/>
            <a:ext cx="1460207" cy="1460207"/>
          </a:xfrm>
          <a:prstGeom prst="rect">
            <a:avLst/>
          </a:prstGeom>
        </p:spPr>
      </p:pic>
      <p:pic>
        <p:nvPicPr>
          <p:cNvPr id="43" name="Image 42">
            <a:extLst>
              <a:ext uri="{FF2B5EF4-FFF2-40B4-BE49-F238E27FC236}">
                <a16:creationId xmlns:a16="http://schemas.microsoft.com/office/drawing/2014/main" id="{ED744E9D-AACF-964B-B5B8-D9667845CB0A}"/>
              </a:ext>
            </a:extLst>
          </p:cNvPr>
          <p:cNvPicPr>
            <a:picLocks noChangeAspect="1"/>
          </p:cNvPicPr>
          <p:nvPr/>
        </p:nvPicPr>
        <p:blipFill>
          <a:blip r:embed="rId22"/>
          <a:stretch>
            <a:fillRect/>
          </a:stretch>
        </p:blipFill>
        <p:spPr>
          <a:xfrm>
            <a:off x="5107563" y="4421983"/>
            <a:ext cx="992770" cy="1349328"/>
          </a:xfrm>
          <a:prstGeom prst="rect">
            <a:avLst/>
          </a:prstGeom>
        </p:spPr>
      </p:pic>
      <p:sp>
        <p:nvSpPr>
          <p:cNvPr id="2" name="Rectangle 1">
            <a:extLst>
              <a:ext uri="{FF2B5EF4-FFF2-40B4-BE49-F238E27FC236}">
                <a16:creationId xmlns:a16="http://schemas.microsoft.com/office/drawing/2014/main" id="{8DCACE04-BB5A-6343-997D-3307A457B909}"/>
              </a:ext>
            </a:extLst>
          </p:cNvPr>
          <p:cNvSpPr/>
          <p:nvPr/>
        </p:nvSpPr>
        <p:spPr>
          <a:xfrm>
            <a:off x="271849" y="3299254"/>
            <a:ext cx="10453816" cy="761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9401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FEEA28-2F30-0B4A-970B-4B75E147C939}"/>
              </a:ext>
            </a:extLst>
          </p:cNvPr>
          <p:cNvSpPr>
            <a:spLocks noGrp="1"/>
          </p:cNvSpPr>
          <p:nvPr>
            <p:ph type="title"/>
          </p:nvPr>
        </p:nvSpPr>
        <p:spPr>
          <a:xfrm>
            <a:off x="423140" y="212337"/>
            <a:ext cx="11194473" cy="1325563"/>
          </a:xfrm>
        </p:spPr>
        <p:txBody>
          <a:bodyPr>
            <a:normAutofit/>
          </a:bodyPr>
          <a:lstStyle/>
          <a:p>
            <a:r>
              <a:rPr lang="fr-FR" sz="3600" err="1"/>
              <a:t>Approach</a:t>
            </a:r>
            <a:r>
              <a:rPr lang="fr-FR" sz="3600"/>
              <a:t>: 3D </a:t>
            </a:r>
            <a:r>
              <a:rPr lang="fr-FR" sz="3600" err="1"/>
              <a:t>parametrizaton</a:t>
            </a:r>
            <a:r>
              <a:rPr lang="fr-FR" sz="3600"/>
              <a:t> by </a:t>
            </a:r>
            <a:r>
              <a:rPr lang="fr-FR" sz="3600" err="1"/>
              <a:t>template</a:t>
            </a:r>
            <a:r>
              <a:rPr lang="fr-FR" sz="3600"/>
              <a:t> </a:t>
            </a:r>
            <a:r>
              <a:rPr lang="fr-FR" sz="3600" err="1"/>
              <a:t>deformation</a:t>
            </a:r>
            <a:endParaRPr sz="3600"/>
          </a:p>
        </p:txBody>
      </p:sp>
      <p:sp>
        <p:nvSpPr>
          <p:cNvPr id="13" name="Flèche vers la droite 12">
            <a:extLst>
              <a:ext uri="{FF2B5EF4-FFF2-40B4-BE49-F238E27FC236}">
                <a16:creationId xmlns:a16="http://schemas.microsoft.com/office/drawing/2014/main" id="{7E2B7DBF-43F2-DA41-AFDD-4D0101C7B707}"/>
              </a:ext>
            </a:extLst>
          </p:cNvPr>
          <p:cNvSpPr/>
          <p:nvPr/>
        </p:nvSpPr>
        <p:spPr>
          <a:xfrm>
            <a:off x="4707132" y="4203948"/>
            <a:ext cx="1541346" cy="1023496"/>
          </a:xfrm>
          <a:prstGeom prst="right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08">
              <a:solidFill>
                <a:schemeClr val="tx2">
                  <a:lumMod val="75000"/>
                </a:schemeClr>
              </a:solidFill>
            </a:endParaRPr>
          </a:p>
        </p:txBody>
      </p:sp>
      <p:sp>
        <p:nvSpPr>
          <p:cNvPr id="14" name="TextBox 117">
            <a:extLst>
              <a:ext uri="{FF2B5EF4-FFF2-40B4-BE49-F238E27FC236}">
                <a16:creationId xmlns:a16="http://schemas.microsoft.com/office/drawing/2014/main" id="{FB07C82C-30AE-6441-A2F9-D6DD4518B5C2}"/>
              </a:ext>
            </a:extLst>
          </p:cNvPr>
          <p:cNvSpPr txBox="1"/>
          <p:nvPr/>
        </p:nvSpPr>
        <p:spPr>
          <a:xfrm>
            <a:off x="9027576" y="4204294"/>
            <a:ext cx="2105962" cy="944246"/>
          </a:xfrm>
          <a:prstGeom prst="rect">
            <a:avLst/>
          </a:prstGeom>
        </p:spPr>
        <p:txBody>
          <a:bodyPr rot="0" spcFirstLastPara="0" vertOverflow="overflow" horzOverflow="overflow" vert="horz" wrap="square" lIns="20713" tIns="10357" rIns="20713" bIns="10357" numCol="1" spcCol="0" rtlCol="0" fromWordArt="0" anchor="t" anchorCtr="0" forceAA="0" compatLnSpc="1">
            <a:prstTxWarp prst="textNoShape">
              <a:avLst/>
            </a:prstTxWarp>
            <a:spAutoFit/>
          </a:bodyPr>
          <a:lstStyle/>
          <a:p>
            <a:pPr algn="ctr"/>
            <a:r>
              <a:rPr lang="en-US" sz="2000"/>
              <a:t>Output: Reconstructed input</a:t>
            </a:r>
          </a:p>
        </p:txBody>
      </p:sp>
      <p:sp>
        <p:nvSpPr>
          <p:cNvPr id="16" name="TextBox 117">
            <a:extLst>
              <a:ext uri="{FF2B5EF4-FFF2-40B4-BE49-F238E27FC236}">
                <a16:creationId xmlns:a16="http://schemas.microsoft.com/office/drawing/2014/main" id="{50144D26-0AF6-284C-8F04-6999AF18A1E3}"/>
              </a:ext>
            </a:extLst>
          </p:cNvPr>
          <p:cNvSpPr txBox="1"/>
          <p:nvPr/>
        </p:nvSpPr>
        <p:spPr>
          <a:xfrm>
            <a:off x="73965" y="4363395"/>
            <a:ext cx="2105962" cy="944246"/>
          </a:xfrm>
          <a:prstGeom prst="rect">
            <a:avLst/>
          </a:prstGeom>
        </p:spPr>
        <p:txBody>
          <a:bodyPr rot="0" spcFirstLastPara="0" vertOverflow="overflow" horzOverflow="overflow" vert="horz" wrap="square" lIns="20713" tIns="10357" rIns="20713" bIns="10357" numCol="1" spcCol="0" rtlCol="0" fromWordArt="0" anchor="t" anchorCtr="0" forceAA="0" compatLnSpc="1">
            <a:prstTxWarp prst="textNoShape">
              <a:avLst/>
            </a:prstTxWarp>
            <a:spAutoFit/>
          </a:bodyPr>
          <a:lstStyle/>
          <a:p>
            <a:pPr algn="ctr"/>
            <a:r>
              <a:rPr lang="en-US" sz="2000"/>
              <a:t>Input: 3D</a:t>
            </a:r>
          </a:p>
          <a:p>
            <a:pPr algn="ctr"/>
            <a:r>
              <a:rPr lang="en-US" sz="2000"/>
              <a:t> </a:t>
            </a:r>
            <a:r>
              <a:rPr lang="en-US" sz="2000" err="1"/>
              <a:t>pointclouds</a:t>
            </a:r>
            <a:endParaRPr lang="en-US" sz="2000">
              <a:cs typeface="Calibri"/>
            </a:endParaRPr>
          </a:p>
          <a:p>
            <a:pPr algn="ctr"/>
            <a:endParaRPr lang="en-US" sz="2000"/>
          </a:p>
        </p:txBody>
      </p:sp>
      <p:sp>
        <p:nvSpPr>
          <p:cNvPr id="21" name="Espace réservé du numéro de diapositive 20">
            <a:extLst>
              <a:ext uri="{FF2B5EF4-FFF2-40B4-BE49-F238E27FC236}">
                <a16:creationId xmlns:a16="http://schemas.microsoft.com/office/drawing/2014/main" id="{35DAF92D-51AF-6E4D-B3A8-CCAD0CAD58DD}"/>
              </a:ext>
            </a:extLst>
          </p:cNvPr>
          <p:cNvSpPr>
            <a:spLocks noGrp="1"/>
          </p:cNvSpPr>
          <p:nvPr>
            <p:ph type="sldNum" sz="quarter" idx="12"/>
          </p:nvPr>
        </p:nvSpPr>
        <p:spPr/>
        <p:txBody>
          <a:bodyPr/>
          <a:lstStyle/>
          <a:p>
            <a:fld id="{611224AE-60B8-A04C-BAB5-7045A9C2B360}" type="slidenum">
              <a:rPr lang="fr-FR" smtClean="0"/>
              <a:t>37</a:t>
            </a:fld>
            <a:endParaRPr lang="fr-FR"/>
          </a:p>
        </p:txBody>
      </p:sp>
      <p:pic>
        <p:nvPicPr>
          <p:cNvPr id="22" name="Image 21">
            <a:extLst>
              <a:ext uri="{FF2B5EF4-FFF2-40B4-BE49-F238E27FC236}">
                <a16:creationId xmlns:a16="http://schemas.microsoft.com/office/drawing/2014/main" id="{0AEC5D73-8951-6043-AC13-4AC83C50888E}"/>
              </a:ext>
            </a:extLst>
          </p:cNvPr>
          <p:cNvPicPr>
            <a:picLocks noChangeAspect="1"/>
          </p:cNvPicPr>
          <p:nvPr/>
        </p:nvPicPr>
        <p:blipFill>
          <a:blip r:embed="rId3"/>
          <a:stretch>
            <a:fillRect/>
          </a:stretch>
        </p:blipFill>
        <p:spPr>
          <a:xfrm>
            <a:off x="4819230" y="1870323"/>
            <a:ext cx="1124585" cy="2333625"/>
          </a:xfrm>
          <a:prstGeom prst="rect">
            <a:avLst/>
          </a:prstGeom>
        </p:spPr>
      </p:pic>
      <p:sp>
        <p:nvSpPr>
          <p:cNvPr id="23" name="Rectangle 22">
            <a:extLst>
              <a:ext uri="{FF2B5EF4-FFF2-40B4-BE49-F238E27FC236}">
                <a16:creationId xmlns:a16="http://schemas.microsoft.com/office/drawing/2014/main" id="{2E9C9258-9E03-CF4D-ACDC-FBB35EF03D93}"/>
              </a:ext>
            </a:extLst>
          </p:cNvPr>
          <p:cNvSpPr/>
          <p:nvPr/>
        </p:nvSpPr>
        <p:spPr>
          <a:xfrm>
            <a:off x="4707132" y="1469227"/>
            <a:ext cx="1313245" cy="461665"/>
          </a:xfrm>
          <a:prstGeom prst="rect">
            <a:avLst/>
          </a:prstGeom>
        </p:spPr>
        <p:txBody>
          <a:bodyPr wrap="none">
            <a:spAutoFit/>
          </a:bodyPr>
          <a:lstStyle/>
          <a:p>
            <a:r>
              <a:rPr lang="en-US" sz="2400"/>
              <a:t>template</a:t>
            </a:r>
            <a:endParaRPr sz="2400"/>
          </a:p>
        </p:txBody>
      </p:sp>
      <p:sp>
        <p:nvSpPr>
          <p:cNvPr id="11" name="Shape 113">
            <a:extLst>
              <a:ext uri="{FF2B5EF4-FFF2-40B4-BE49-F238E27FC236}">
                <a16:creationId xmlns:a16="http://schemas.microsoft.com/office/drawing/2014/main" id="{0F02288A-E4FA-4A41-9BBE-E2E0B674A3F2}"/>
              </a:ext>
            </a:extLst>
          </p:cNvPr>
          <p:cNvSpPr txBox="1"/>
          <p:nvPr/>
        </p:nvSpPr>
        <p:spPr>
          <a:xfrm>
            <a:off x="2539137" y="2909680"/>
            <a:ext cx="1482696"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pic>
        <p:nvPicPr>
          <p:cNvPr id="15" name="Picture 2">
            <a:extLst>
              <a:ext uri="{FF2B5EF4-FFF2-40B4-BE49-F238E27FC236}">
                <a16:creationId xmlns:a16="http://schemas.microsoft.com/office/drawing/2014/main" id="{B828726D-B349-144F-9178-FFF617550F14}"/>
              </a:ext>
            </a:extLst>
          </p:cNvPr>
          <p:cNvPicPr>
            <a:picLocks noChangeAspect="1"/>
          </p:cNvPicPr>
          <p:nvPr/>
        </p:nvPicPr>
        <p:blipFill>
          <a:blip r:embed="rId4"/>
          <a:stretch>
            <a:fillRect/>
          </a:stretch>
        </p:blipFill>
        <p:spPr>
          <a:xfrm>
            <a:off x="3028427" y="3250111"/>
            <a:ext cx="252564" cy="307469"/>
          </a:xfrm>
          <a:prstGeom prst="rect">
            <a:avLst/>
          </a:prstGeom>
        </p:spPr>
      </p:pic>
      <p:sp>
        <p:nvSpPr>
          <p:cNvPr id="17" name="Shape 113">
            <a:extLst>
              <a:ext uri="{FF2B5EF4-FFF2-40B4-BE49-F238E27FC236}">
                <a16:creationId xmlns:a16="http://schemas.microsoft.com/office/drawing/2014/main" id="{B6956003-A9FB-E244-BDCA-A5A573E38242}"/>
              </a:ext>
            </a:extLst>
          </p:cNvPr>
          <p:cNvSpPr txBox="1"/>
          <p:nvPr/>
        </p:nvSpPr>
        <p:spPr>
          <a:xfrm>
            <a:off x="4819230" y="6316160"/>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Parameters</a:t>
            </a:r>
            <a:endParaRPr sz="2000">
              <a:latin typeface="Times" charset="0"/>
              <a:ea typeface="Times" charset="0"/>
              <a:cs typeface="Times" charset="0"/>
            </a:endParaRPr>
          </a:p>
        </p:txBody>
      </p:sp>
      <p:sp>
        <p:nvSpPr>
          <p:cNvPr id="18" name="Shape 99">
            <a:extLst>
              <a:ext uri="{FF2B5EF4-FFF2-40B4-BE49-F238E27FC236}">
                <a16:creationId xmlns:a16="http://schemas.microsoft.com/office/drawing/2014/main" id="{80CEF799-918B-2E4E-823F-795E856A1222}"/>
              </a:ext>
            </a:extLst>
          </p:cNvPr>
          <p:cNvSpPr/>
          <p:nvPr/>
        </p:nvSpPr>
        <p:spPr>
          <a:xfrm>
            <a:off x="5315034" y="5208981"/>
            <a:ext cx="147509" cy="612571"/>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pic>
        <p:nvPicPr>
          <p:cNvPr id="19" name="Picture 5">
            <a:extLst>
              <a:ext uri="{FF2B5EF4-FFF2-40B4-BE49-F238E27FC236}">
                <a16:creationId xmlns:a16="http://schemas.microsoft.com/office/drawing/2014/main" id="{1A3A5367-5750-264C-B914-44C1259EF5AE}"/>
              </a:ext>
            </a:extLst>
          </p:cNvPr>
          <p:cNvPicPr>
            <a:picLocks noChangeAspect="1"/>
          </p:cNvPicPr>
          <p:nvPr/>
        </p:nvPicPr>
        <p:blipFill>
          <a:blip r:embed="rId5"/>
          <a:stretch>
            <a:fillRect/>
          </a:stretch>
        </p:blipFill>
        <p:spPr>
          <a:xfrm>
            <a:off x="5006255" y="5957654"/>
            <a:ext cx="765065" cy="398696"/>
          </a:xfrm>
          <a:prstGeom prst="rect">
            <a:avLst/>
          </a:prstGeom>
        </p:spPr>
      </p:pic>
      <p:pic>
        <p:nvPicPr>
          <p:cNvPr id="20" name="Image 19">
            <a:extLst>
              <a:ext uri="{FF2B5EF4-FFF2-40B4-BE49-F238E27FC236}">
                <a16:creationId xmlns:a16="http://schemas.microsoft.com/office/drawing/2014/main" id="{0806AA88-7730-4342-961E-37B76930D9ED}"/>
              </a:ext>
            </a:extLst>
          </p:cNvPr>
          <p:cNvPicPr>
            <a:picLocks noChangeAspect="1"/>
          </p:cNvPicPr>
          <p:nvPr/>
        </p:nvPicPr>
        <p:blipFill rotWithShape="1">
          <a:blip r:embed="rId6"/>
          <a:srcRect l="9083" t="52766" r="72917" b="12345"/>
          <a:stretch/>
        </p:blipFill>
        <p:spPr>
          <a:xfrm>
            <a:off x="1930510" y="3636134"/>
            <a:ext cx="2194560" cy="2392680"/>
          </a:xfrm>
          <a:prstGeom prst="rect">
            <a:avLst/>
          </a:prstGeom>
        </p:spPr>
      </p:pic>
      <p:pic>
        <p:nvPicPr>
          <p:cNvPr id="24" name="Image 23">
            <a:extLst>
              <a:ext uri="{FF2B5EF4-FFF2-40B4-BE49-F238E27FC236}">
                <a16:creationId xmlns:a16="http://schemas.microsoft.com/office/drawing/2014/main" id="{81599CCB-8BCA-5147-A7BD-00FA99DF8052}"/>
              </a:ext>
            </a:extLst>
          </p:cNvPr>
          <p:cNvPicPr>
            <a:picLocks noChangeAspect="1"/>
          </p:cNvPicPr>
          <p:nvPr/>
        </p:nvPicPr>
        <p:blipFill rotWithShape="1">
          <a:blip r:embed="rId6"/>
          <a:srcRect l="64750" t="33565" r="13375" b="27546"/>
          <a:stretch/>
        </p:blipFill>
        <p:spPr>
          <a:xfrm>
            <a:off x="6360576" y="3189029"/>
            <a:ext cx="2667000" cy="2667000"/>
          </a:xfrm>
          <a:prstGeom prst="rect">
            <a:avLst/>
          </a:prstGeom>
        </p:spPr>
      </p:pic>
      <p:pic>
        <p:nvPicPr>
          <p:cNvPr id="25" name="Image 24">
            <a:extLst>
              <a:ext uri="{FF2B5EF4-FFF2-40B4-BE49-F238E27FC236}">
                <a16:creationId xmlns:a16="http://schemas.microsoft.com/office/drawing/2014/main" id="{0FD7E622-53D0-3144-A786-83B191166A6D}"/>
              </a:ext>
            </a:extLst>
          </p:cNvPr>
          <p:cNvPicPr>
            <a:picLocks noChangeAspect="1"/>
          </p:cNvPicPr>
          <p:nvPr/>
        </p:nvPicPr>
        <p:blipFill>
          <a:blip r:embed="rId7"/>
          <a:stretch>
            <a:fillRect/>
          </a:stretch>
        </p:blipFill>
        <p:spPr>
          <a:xfrm>
            <a:off x="6102365" y="2561783"/>
            <a:ext cx="638847" cy="954798"/>
          </a:xfrm>
          <a:prstGeom prst="rect">
            <a:avLst/>
          </a:prstGeom>
        </p:spPr>
      </p:pic>
      <p:cxnSp>
        <p:nvCxnSpPr>
          <p:cNvPr id="4" name="Connecteur droit 3">
            <a:extLst>
              <a:ext uri="{FF2B5EF4-FFF2-40B4-BE49-F238E27FC236}">
                <a16:creationId xmlns:a16="http://schemas.microsoft.com/office/drawing/2014/main" id="{DBE372DD-3EC7-1D41-B7DF-F2B523DE644D}"/>
              </a:ext>
            </a:extLst>
          </p:cNvPr>
          <p:cNvCxnSpPr>
            <a:cxnSpLocks/>
          </p:cNvCxnSpPr>
          <p:nvPr/>
        </p:nvCxnSpPr>
        <p:spPr>
          <a:xfrm>
            <a:off x="4768092" y="2150819"/>
            <a:ext cx="1348781" cy="182229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86B55B0E-128C-2546-8A27-7899E214D296}"/>
              </a:ext>
            </a:extLst>
          </p:cNvPr>
          <p:cNvCxnSpPr>
            <a:cxnSpLocks/>
          </p:cNvCxnSpPr>
          <p:nvPr/>
        </p:nvCxnSpPr>
        <p:spPr>
          <a:xfrm rot="4200000">
            <a:off x="4710593" y="2135358"/>
            <a:ext cx="1348781" cy="182229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15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èche vers la droite 12">
            <a:extLst>
              <a:ext uri="{FF2B5EF4-FFF2-40B4-BE49-F238E27FC236}">
                <a16:creationId xmlns:a16="http://schemas.microsoft.com/office/drawing/2014/main" id="{7E2B7DBF-43F2-DA41-AFDD-4D0101C7B707}"/>
              </a:ext>
            </a:extLst>
          </p:cNvPr>
          <p:cNvSpPr/>
          <p:nvPr/>
        </p:nvSpPr>
        <p:spPr>
          <a:xfrm>
            <a:off x="4707132" y="4203948"/>
            <a:ext cx="1541346" cy="1023496"/>
          </a:xfrm>
          <a:prstGeom prst="right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08">
              <a:solidFill>
                <a:schemeClr val="tx2">
                  <a:lumMod val="75000"/>
                </a:schemeClr>
              </a:solidFill>
            </a:endParaRPr>
          </a:p>
        </p:txBody>
      </p:sp>
      <p:sp>
        <p:nvSpPr>
          <p:cNvPr id="14" name="TextBox 117">
            <a:extLst>
              <a:ext uri="{FF2B5EF4-FFF2-40B4-BE49-F238E27FC236}">
                <a16:creationId xmlns:a16="http://schemas.microsoft.com/office/drawing/2014/main" id="{FB07C82C-30AE-6441-A2F9-D6DD4518B5C2}"/>
              </a:ext>
            </a:extLst>
          </p:cNvPr>
          <p:cNvSpPr txBox="1"/>
          <p:nvPr/>
        </p:nvSpPr>
        <p:spPr>
          <a:xfrm>
            <a:off x="9027576" y="4204294"/>
            <a:ext cx="2105962" cy="944246"/>
          </a:xfrm>
          <a:prstGeom prst="rect">
            <a:avLst/>
          </a:prstGeom>
        </p:spPr>
        <p:txBody>
          <a:bodyPr rot="0" spcFirstLastPara="0" vertOverflow="overflow" horzOverflow="overflow" vert="horz" wrap="square" lIns="20713" tIns="10357" rIns="20713" bIns="10357" numCol="1" spcCol="0" rtlCol="0" fromWordArt="0" anchor="t" anchorCtr="0" forceAA="0" compatLnSpc="1">
            <a:prstTxWarp prst="textNoShape">
              <a:avLst/>
            </a:prstTxWarp>
            <a:spAutoFit/>
          </a:bodyPr>
          <a:lstStyle/>
          <a:p>
            <a:pPr algn="ctr"/>
            <a:r>
              <a:rPr lang="en-US" sz="2000"/>
              <a:t>Output: Reconstructed input</a:t>
            </a:r>
          </a:p>
        </p:txBody>
      </p:sp>
      <p:sp>
        <p:nvSpPr>
          <p:cNvPr id="16" name="TextBox 117">
            <a:extLst>
              <a:ext uri="{FF2B5EF4-FFF2-40B4-BE49-F238E27FC236}">
                <a16:creationId xmlns:a16="http://schemas.microsoft.com/office/drawing/2014/main" id="{50144D26-0AF6-284C-8F04-6999AF18A1E3}"/>
              </a:ext>
            </a:extLst>
          </p:cNvPr>
          <p:cNvSpPr txBox="1"/>
          <p:nvPr/>
        </p:nvSpPr>
        <p:spPr>
          <a:xfrm>
            <a:off x="73965" y="4363395"/>
            <a:ext cx="2105962" cy="944246"/>
          </a:xfrm>
          <a:prstGeom prst="rect">
            <a:avLst/>
          </a:prstGeom>
        </p:spPr>
        <p:txBody>
          <a:bodyPr rot="0" spcFirstLastPara="0" vertOverflow="overflow" horzOverflow="overflow" vert="horz" wrap="square" lIns="20713" tIns="10357" rIns="20713" bIns="10357" numCol="1" spcCol="0" rtlCol="0" fromWordArt="0" anchor="t" anchorCtr="0" forceAA="0" compatLnSpc="1">
            <a:prstTxWarp prst="textNoShape">
              <a:avLst/>
            </a:prstTxWarp>
            <a:spAutoFit/>
          </a:bodyPr>
          <a:lstStyle/>
          <a:p>
            <a:pPr algn="ctr"/>
            <a:r>
              <a:rPr lang="en-US" sz="2000"/>
              <a:t>Input: 3D</a:t>
            </a:r>
          </a:p>
          <a:p>
            <a:pPr algn="ctr"/>
            <a:r>
              <a:rPr lang="en-US" sz="2000"/>
              <a:t> </a:t>
            </a:r>
            <a:r>
              <a:rPr lang="en-US" sz="2000" err="1"/>
              <a:t>pointclouds</a:t>
            </a:r>
            <a:endParaRPr lang="en-US" sz="2000">
              <a:cs typeface="Calibri"/>
            </a:endParaRPr>
          </a:p>
          <a:p>
            <a:pPr algn="ctr"/>
            <a:endParaRPr lang="en-US" sz="2000"/>
          </a:p>
        </p:txBody>
      </p:sp>
      <p:sp>
        <p:nvSpPr>
          <p:cNvPr id="21" name="Espace réservé du numéro de diapositive 20">
            <a:extLst>
              <a:ext uri="{FF2B5EF4-FFF2-40B4-BE49-F238E27FC236}">
                <a16:creationId xmlns:a16="http://schemas.microsoft.com/office/drawing/2014/main" id="{35DAF92D-51AF-6E4D-B3A8-CCAD0CAD58DD}"/>
              </a:ext>
            </a:extLst>
          </p:cNvPr>
          <p:cNvSpPr>
            <a:spLocks noGrp="1"/>
          </p:cNvSpPr>
          <p:nvPr>
            <p:ph type="sldNum" sz="quarter" idx="12"/>
          </p:nvPr>
        </p:nvSpPr>
        <p:spPr/>
        <p:txBody>
          <a:bodyPr/>
          <a:lstStyle/>
          <a:p>
            <a:fld id="{611224AE-60B8-A04C-BAB5-7045A9C2B360}" type="slidenum">
              <a:rPr lang="fr-FR" smtClean="0"/>
              <a:t>38</a:t>
            </a:fld>
            <a:endParaRPr lang="fr-FR"/>
          </a:p>
        </p:txBody>
      </p:sp>
      <p:sp>
        <p:nvSpPr>
          <p:cNvPr id="23" name="Rectangle 22">
            <a:extLst>
              <a:ext uri="{FF2B5EF4-FFF2-40B4-BE49-F238E27FC236}">
                <a16:creationId xmlns:a16="http://schemas.microsoft.com/office/drawing/2014/main" id="{2E9C9258-9E03-CF4D-ACDC-FBB35EF03D93}"/>
              </a:ext>
            </a:extLst>
          </p:cNvPr>
          <p:cNvSpPr/>
          <p:nvPr/>
        </p:nvSpPr>
        <p:spPr>
          <a:xfrm>
            <a:off x="4857156" y="2351243"/>
            <a:ext cx="1313245" cy="461665"/>
          </a:xfrm>
          <a:prstGeom prst="rect">
            <a:avLst/>
          </a:prstGeom>
        </p:spPr>
        <p:txBody>
          <a:bodyPr wrap="none">
            <a:spAutoFit/>
          </a:bodyPr>
          <a:lstStyle/>
          <a:p>
            <a:r>
              <a:rPr lang="en-US" sz="2400"/>
              <a:t>template</a:t>
            </a:r>
            <a:endParaRPr sz="2400"/>
          </a:p>
        </p:txBody>
      </p:sp>
      <p:sp>
        <p:nvSpPr>
          <p:cNvPr id="11" name="Shape 113">
            <a:extLst>
              <a:ext uri="{FF2B5EF4-FFF2-40B4-BE49-F238E27FC236}">
                <a16:creationId xmlns:a16="http://schemas.microsoft.com/office/drawing/2014/main" id="{0F02288A-E4FA-4A41-9BBE-E2E0B674A3F2}"/>
              </a:ext>
            </a:extLst>
          </p:cNvPr>
          <p:cNvSpPr txBox="1"/>
          <p:nvPr/>
        </p:nvSpPr>
        <p:spPr>
          <a:xfrm>
            <a:off x="2539137" y="2909680"/>
            <a:ext cx="1482696"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pic>
        <p:nvPicPr>
          <p:cNvPr id="15" name="Picture 2">
            <a:extLst>
              <a:ext uri="{FF2B5EF4-FFF2-40B4-BE49-F238E27FC236}">
                <a16:creationId xmlns:a16="http://schemas.microsoft.com/office/drawing/2014/main" id="{B828726D-B349-144F-9178-FFF617550F14}"/>
              </a:ext>
            </a:extLst>
          </p:cNvPr>
          <p:cNvPicPr>
            <a:picLocks noChangeAspect="1"/>
          </p:cNvPicPr>
          <p:nvPr/>
        </p:nvPicPr>
        <p:blipFill>
          <a:blip r:embed="rId3"/>
          <a:stretch>
            <a:fillRect/>
          </a:stretch>
        </p:blipFill>
        <p:spPr>
          <a:xfrm>
            <a:off x="3028427" y="3250111"/>
            <a:ext cx="252564" cy="307469"/>
          </a:xfrm>
          <a:prstGeom prst="rect">
            <a:avLst/>
          </a:prstGeom>
        </p:spPr>
      </p:pic>
      <p:sp>
        <p:nvSpPr>
          <p:cNvPr id="17" name="Shape 113">
            <a:extLst>
              <a:ext uri="{FF2B5EF4-FFF2-40B4-BE49-F238E27FC236}">
                <a16:creationId xmlns:a16="http://schemas.microsoft.com/office/drawing/2014/main" id="{B6956003-A9FB-E244-BDCA-A5A573E38242}"/>
              </a:ext>
            </a:extLst>
          </p:cNvPr>
          <p:cNvSpPr txBox="1"/>
          <p:nvPr/>
        </p:nvSpPr>
        <p:spPr>
          <a:xfrm>
            <a:off x="4819230" y="6316160"/>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Parameters</a:t>
            </a:r>
            <a:endParaRPr sz="2000">
              <a:latin typeface="Times" charset="0"/>
              <a:ea typeface="Times" charset="0"/>
              <a:cs typeface="Times" charset="0"/>
            </a:endParaRPr>
          </a:p>
        </p:txBody>
      </p:sp>
      <p:sp>
        <p:nvSpPr>
          <p:cNvPr id="18" name="Shape 99">
            <a:extLst>
              <a:ext uri="{FF2B5EF4-FFF2-40B4-BE49-F238E27FC236}">
                <a16:creationId xmlns:a16="http://schemas.microsoft.com/office/drawing/2014/main" id="{80CEF799-918B-2E4E-823F-795E856A1222}"/>
              </a:ext>
            </a:extLst>
          </p:cNvPr>
          <p:cNvSpPr/>
          <p:nvPr/>
        </p:nvSpPr>
        <p:spPr>
          <a:xfrm>
            <a:off x="5315034" y="5208981"/>
            <a:ext cx="147509" cy="612571"/>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pic>
        <p:nvPicPr>
          <p:cNvPr id="19" name="Picture 5">
            <a:extLst>
              <a:ext uri="{FF2B5EF4-FFF2-40B4-BE49-F238E27FC236}">
                <a16:creationId xmlns:a16="http://schemas.microsoft.com/office/drawing/2014/main" id="{1A3A5367-5750-264C-B914-44C1259EF5AE}"/>
              </a:ext>
            </a:extLst>
          </p:cNvPr>
          <p:cNvPicPr>
            <a:picLocks noChangeAspect="1"/>
          </p:cNvPicPr>
          <p:nvPr/>
        </p:nvPicPr>
        <p:blipFill>
          <a:blip r:embed="rId4"/>
          <a:stretch>
            <a:fillRect/>
          </a:stretch>
        </p:blipFill>
        <p:spPr>
          <a:xfrm>
            <a:off x="5006255" y="5957654"/>
            <a:ext cx="765065" cy="398696"/>
          </a:xfrm>
          <a:prstGeom prst="rect">
            <a:avLst/>
          </a:prstGeom>
        </p:spPr>
      </p:pic>
      <p:pic>
        <p:nvPicPr>
          <p:cNvPr id="20" name="Image 19">
            <a:extLst>
              <a:ext uri="{FF2B5EF4-FFF2-40B4-BE49-F238E27FC236}">
                <a16:creationId xmlns:a16="http://schemas.microsoft.com/office/drawing/2014/main" id="{0806AA88-7730-4342-961E-37B76930D9ED}"/>
              </a:ext>
            </a:extLst>
          </p:cNvPr>
          <p:cNvPicPr>
            <a:picLocks noChangeAspect="1"/>
          </p:cNvPicPr>
          <p:nvPr/>
        </p:nvPicPr>
        <p:blipFill rotWithShape="1">
          <a:blip r:embed="rId5"/>
          <a:srcRect l="9083" t="52766" r="72917" b="12345"/>
          <a:stretch/>
        </p:blipFill>
        <p:spPr>
          <a:xfrm>
            <a:off x="1930510" y="3636134"/>
            <a:ext cx="2194560" cy="2392680"/>
          </a:xfrm>
          <a:prstGeom prst="rect">
            <a:avLst/>
          </a:prstGeom>
        </p:spPr>
      </p:pic>
      <p:pic>
        <p:nvPicPr>
          <p:cNvPr id="24" name="Image 23">
            <a:extLst>
              <a:ext uri="{FF2B5EF4-FFF2-40B4-BE49-F238E27FC236}">
                <a16:creationId xmlns:a16="http://schemas.microsoft.com/office/drawing/2014/main" id="{81599CCB-8BCA-5147-A7BD-00FA99DF8052}"/>
              </a:ext>
            </a:extLst>
          </p:cNvPr>
          <p:cNvPicPr>
            <a:picLocks noChangeAspect="1"/>
          </p:cNvPicPr>
          <p:nvPr/>
        </p:nvPicPr>
        <p:blipFill rotWithShape="1">
          <a:blip r:embed="rId5"/>
          <a:srcRect l="64750" t="33565" r="13375" b="27546"/>
          <a:stretch/>
        </p:blipFill>
        <p:spPr>
          <a:xfrm>
            <a:off x="6360576" y="3189029"/>
            <a:ext cx="2667000" cy="2667000"/>
          </a:xfrm>
          <a:prstGeom prst="rect">
            <a:avLst/>
          </a:prstGeom>
        </p:spPr>
      </p:pic>
      <p:sp>
        <p:nvSpPr>
          <p:cNvPr id="28" name="Shape 159">
            <a:extLst>
              <a:ext uri="{FF2B5EF4-FFF2-40B4-BE49-F238E27FC236}">
                <a16:creationId xmlns:a16="http://schemas.microsoft.com/office/drawing/2014/main" id="{13AA7BA5-F714-3D4A-96DD-AC79580E8BF1}"/>
              </a:ext>
            </a:extLst>
          </p:cNvPr>
          <p:cNvSpPr/>
          <p:nvPr/>
        </p:nvSpPr>
        <p:spPr>
          <a:xfrm>
            <a:off x="4713249" y="3006454"/>
            <a:ext cx="1581496" cy="580654"/>
          </a:xfrm>
          <a:prstGeom prst="parallelogram">
            <a:avLst>
              <a:gd name="adj" fmla="val 63398"/>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re 6">
            <a:extLst>
              <a:ext uri="{FF2B5EF4-FFF2-40B4-BE49-F238E27FC236}">
                <a16:creationId xmlns:a16="http://schemas.microsoft.com/office/drawing/2014/main" id="{D0DF9D14-C9FB-6E49-AE86-C3A5D5998000}"/>
              </a:ext>
            </a:extLst>
          </p:cNvPr>
          <p:cNvSpPr>
            <a:spLocks noGrp="1"/>
          </p:cNvSpPr>
          <p:nvPr>
            <p:ph type="title"/>
          </p:nvPr>
        </p:nvSpPr>
        <p:spPr/>
        <p:txBody>
          <a:bodyPr/>
          <a:lstStyle/>
          <a:p>
            <a:endParaRPr/>
          </a:p>
        </p:txBody>
      </p:sp>
      <p:sp>
        <p:nvSpPr>
          <p:cNvPr id="30" name="Titre 1">
            <a:extLst>
              <a:ext uri="{FF2B5EF4-FFF2-40B4-BE49-F238E27FC236}">
                <a16:creationId xmlns:a16="http://schemas.microsoft.com/office/drawing/2014/main" id="{E876B54A-F41D-E244-9C9F-85F91F61A867}"/>
              </a:ext>
            </a:extLst>
          </p:cNvPr>
          <p:cNvSpPr txBox="1">
            <a:spLocks/>
          </p:cNvSpPr>
          <p:nvPr/>
        </p:nvSpPr>
        <p:spPr>
          <a:xfrm>
            <a:off x="423140" y="212337"/>
            <a:ext cx="1119447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a:t>Approach: 3D parametrizaton by template deformation</a:t>
            </a:r>
          </a:p>
        </p:txBody>
      </p:sp>
    </p:spTree>
    <p:extLst>
      <p:ext uri="{BB962C8B-B14F-4D97-AF65-F5344CB8AC3E}">
        <p14:creationId xmlns:p14="http://schemas.microsoft.com/office/powerpoint/2010/main" val="237718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E37661-C212-8543-B94F-2C5641D3F2C8}"/>
              </a:ext>
            </a:extLst>
          </p:cNvPr>
          <p:cNvSpPr>
            <a:spLocks noGrp="1"/>
          </p:cNvSpPr>
          <p:nvPr>
            <p:ph type="sldNum" sz="quarter" idx="12"/>
          </p:nvPr>
        </p:nvSpPr>
        <p:spPr/>
        <p:txBody>
          <a:bodyPr/>
          <a:lstStyle/>
          <a:p>
            <a:fld id="{611224AE-60B8-A04C-BAB5-7045A9C2B360}" type="slidenum">
              <a:rPr lang="fr-FR" smtClean="0"/>
              <a:t>39</a:t>
            </a:fld>
            <a:endParaRPr lang="fr-FR"/>
          </a:p>
        </p:txBody>
      </p:sp>
      <p:sp>
        <p:nvSpPr>
          <p:cNvPr id="3" name="ZoneTexte 2">
            <a:extLst>
              <a:ext uri="{FF2B5EF4-FFF2-40B4-BE49-F238E27FC236}">
                <a16:creationId xmlns:a16="http://schemas.microsoft.com/office/drawing/2014/main" id="{DD038E3D-347A-DF45-9B68-EA3B8E553289}"/>
              </a:ext>
            </a:extLst>
          </p:cNvPr>
          <p:cNvSpPr txBox="1"/>
          <p:nvPr/>
        </p:nvSpPr>
        <p:spPr>
          <a:xfrm>
            <a:off x="1224951" y="258793"/>
            <a:ext cx="1373261" cy="584775"/>
          </a:xfrm>
          <a:prstGeom prst="rect">
            <a:avLst/>
          </a:prstGeom>
          <a:noFill/>
        </p:spPr>
        <p:txBody>
          <a:bodyPr wrap="none" rtlCol="0">
            <a:spAutoFit/>
          </a:bodyPr>
          <a:lstStyle/>
          <a:p>
            <a:r>
              <a:rPr lang="fr-FR" sz="3200" err="1"/>
              <a:t>Results</a:t>
            </a:r>
            <a:endParaRPr sz="3200"/>
          </a:p>
        </p:txBody>
      </p:sp>
      <p:sp>
        <p:nvSpPr>
          <p:cNvPr id="8" name="Shape 113">
            <a:extLst>
              <a:ext uri="{FF2B5EF4-FFF2-40B4-BE49-F238E27FC236}">
                <a16:creationId xmlns:a16="http://schemas.microsoft.com/office/drawing/2014/main" id="{B17C80FC-884E-2A4B-87DF-193A37F8DBE6}"/>
              </a:ext>
            </a:extLst>
          </p:cNvPr>
          <p:cNvSpPr txBox="1"/>
          <p:nvPr/>
        </p:nvSpPr>
        <p:spPr>
          <a:xfrm>
            <a:off x="5146538" y="2806032"/>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Parameters</a:t>
            </a:r>
            <a:endParaRPr sz="2000">
              <a:latin typeface="Times" charset="0"/>
              <a:ea typeface="Times" charset="0"/>
              <a:cs typeface="Times" charset="0"/>
            </a:endParaRPr>
          </a:p>
        </p:txBody>
      </p:sp>
      <p:sp>
        <p:nvSpPr>
          <p:cNvPr id="11" name="Shape 97">
            <a:extLst>
              <a:ext uri="{FF2B5EF4-FFF2-40B4-BE49-F238E27FC236}">
                <a16:creationId xmlns:a16="http://schemas.microsoft.com/office/drawing/2014/main" id="{AF75CA93-1543-DA43-828A-08F20E5CBB10}"/>
              </a:ext>
            </a:extLst>
          </p:cNvPr>
          <p:cNvSpPr/>
          <p:nvPr/>
        </p:nvSpPr>
        <p:spPr>
          <a:xfrm rot="5400000">
            <a:off x="2778059" y="2760722"/>
            <a:ext cx="1350114"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2" name="Shape 99">
            <a:extLst>
              <a:ext uri="{FF2B5EF4-FFF2-40B4-BE49-F238E27FC236}">
                <a16:creationId xmlns:a16="http://schemas.microsoft.com/office/drawing/2014/main" id="{E3BF3A56-B2D0-8147-9CFD-6E08E9B7A27A}"/>
              </a:ext>
            </a:extLst>
          </p:cNvPr>
          <p:cNvSpPr/>
          <p:nvPr/>
        </p:nvSpPr>
        <p:spPr>
          <a:xfrm>
            <a:off x="4517757" y="3178298"/>
            <a:ext cx="147509" cy="612571"/>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3" name="Shape 101">
            <a:extLst>
              <a:ext uri="{FF2B5EF4-FFF2-40B4-BE49-F238E27FC236}">
                <a16:creationId xmlns:a16="http://schemas.microsoft.com/office/drawing/2014/main" id="{9EC5D779-8561-3D47-AD06-F4E860E32109}"/>
              </a:ext>
            </a:extLst>
          </p:cNvPr>
          <p:cNvSpPr/>
          <p:nvPr/>
        </p:nvSpPr>
        <p:spPr>
          <a:xfrm rot="16200000">
            <a:off x="7508152" y="2189232"/>
            <a:ext cx="1350114"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4" name="Shape 103">
            <a:extLst>
              <a:ext uri="{FF2B5EF4-FFF2-40B4-BE49-F238E27FC236}">
                <a16:creationId xmlns:a16="http://schemas.microsoft.com/office/drawing/2014/main" id="{8C8D62D2-DD2C-3643-8775-06E84DCAA149}"/>
              </a:ext>
            </a:extLst>
          </p:cNvPr>
          <p:cNvSpPr/>
          <p:nvPr/>
        </p:nvSpPr>
        <p:spPr>
          <a:xfrm>
            <a:off x="6609613" y="2358974"/>
            <a:ext cx="458916" cy="1102736"/>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cxnSp>
        <p:nvCxnSpPr>
          <p:cNvPr id="15" name="Shape 105">
            <a:extLst>
              <a:ext uri="{FF2B5EF4-FFF2-40B4-BE49-F238E27FC236}">
                <a16:creationId xmlns:a16="http://schemas.microsoft.com/office/drawing/2014/main" id="{564E8BED-D3D9-4D46-8CCC-394A30342328}"/>
              </a:ext>
            </a:extLst>
          </p:cNvPr>
          <p:cNvCxnSpPr/>
          <p:nvPr/>
        </p:nvCxnSpPr>
        <p:spPr>
          <a:xfrm rot="10800000">
            <a:off x="7063321" y="2873869"/>
            <a:ext cx="431258" cy="0"/>
          </a:xfrm>
          <a:prstGeom prst="straightConnector1">
            <a:avLst/>
          </a:prstGeom>
          <a:noFill/>
          <a:ln w="9525" cap="flat" cmpd="sng">
            <a:solidFill>
              <a:schemeClr val="dk2"/>
            </a:solidFill>
            <a:prstDash val="solid"/>
            <a:round/>
            <a:headEnd type="none" w="med" len="med"/>
            <a:tailEnd type="none" w="med" len="med"/>
          </a:ln>
        </p:spPr>
      </p:cxnSp>
      <p:sp>
        <p:nvSpPr>
          <p:cNvPr id="16" name="Shape 113">
            <a:extLst>
              <a:ext uri="{FF2B5EF4-FFF2-40B4-BE49-F238E27FC236}">
                <a16:creationId xmlns:a16="http://schemas.microsoft.com/office/drawing/2014/main" id="{FF9680E6-CDEC-E94E-B5A9-694E73FB6ACD}"/>
              </a:ext>
            </a:extLst>
          </p:cNvPr>
          <p:cNvSpPr txBox="1"/>
          <p:nvPr/>
        </p:nvSpPr>
        <p:spPr>
          <a:xfrm>
            <a:off x="1181117" y="1033176"/>
            <a:ext cx="1482696"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pic>
        <p:nvPicPr>
          <p:cNvPr id="17" name="Picture 2">
            <a:extLst>
              <a:ext uri="{FF2B5EF4-FFF2-40B4-BE49-F238E27FC236}">
                <a16:creationId xmlns:a16="http://schemas.microsoft.com/office/drawing/2014/main" id="{D8C67151-1E82-CE48-9F48-0FC2A96D53DB}"/>
              </a:ext>
            </a:extLst>
          </p:cNvPr>
          <p:cNvPicPr>
            <a:picLocks noChangeAspect="1"/>
          </p:cNvPicPr>
          <p:nvPr/>
        </p:nvPicPr>
        <p:blipFill>
          <a:blip r:embed="rId3"/>
          <a:stretch>
            <a:fillRect/>
          </a:stretch>
        </p:blipFill>
        <p:spPr>
          <a:xfrm>
            <a:off x="1456976" y="1364328"/>
            <a:ext cx="252564" cy="307469"/>
          </a:xfrm>
          <a:prstGeom prst="rect">
            <a:avLst/>
          </a:prstGeom>
        </p:spPr>
      </p:pic>
      <p:sp>
        <p:nvSpPr>
          <p:cNvPr id="18" name="Shape 113">
            <a:extLst>
              <a:ext uri="{FF2B5EF4-FFF2-40B4-BE49-F238E27FC236}">
                <a16:creationId xmlns:a16="http://schemas.microsoft.com/office/drawing/2014/main" id="{A012A907-4CD0-5A4E-8543-642CADA383CC}"/>
              </a:ext>
            </a:extLst>
          </p:cNvPr>
          <p:cNvSpPr txBox="1"/>
          <p:nvPr/>
        </p:nvSpPr>
        <p:spPr>
          <a:xfrm>
            <a:off x="9293824" y="843568"/>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Reconstructed Shape</a:t>
            </a:r>
            <a:endParaRPr sz="2000">
              <a:latin typeface="Times" charset="0"/>
              <a:ea typeface="Times" charset="0"/>
              <a:cs typeface="Times" charset="0"/>
            </a:endParaRPr>
          </a:p>
        </p:txBody>
      </p:sp>
      <p:pic>
        <p:nvPicPr>
          <p:cNvPr id="19" name="Picture 4">
            <a:extLst>
              <a:ext uri="{FF2B5EF4-FFF2-40B4-BE49-F238E27FC236}">
                <a16:creationId xmlns:a16="http://schemas.microsoft.com/office/drawing/2014/main" id="{07F712C3-4630-CD48-B87D-3D9255D041AE}"/>
              </a:ext>
            </a:extLst>
          </p:cNvPr>
          <p:cNvPicPr>
            <a:picLocks noChangeAspect="1"/>
          </p:cNvPicPr>
          <p:nvPr/>
        </p:nvPicPr>
        <p:blipFill>
          <a:blip r:embed="rId4"/>
          <a:stretch>
            <a:fillRect/>
          </a:stretch>
        </p:blipFill>
        <p:spPr>
          <a:xfrm>
            <a:off x="5445675" y="2220578"/>
            <a:ext cx="303368" cy="314203"/>
          </a:xfrm>
          <a:prstGeom prst="rect">
            <a:avLst/>
          </a:prstGeom>
        </p:spPr>
      </p:pic>
      <p:sp>
        <p:nvSpPr>
          <p:cNvPr id="20" name="Shape 113">
            <a:extLst>
              <a:ext uri="{FF2B5EF4-FFF2-40B4-BE49-F238E27FC236}">
                <a16:creationId xmlns:a16="http://schemas.microsoft.com/office/drawing/2014/main" id="{36541A07-DFAE-2540-8E5D-893A9ABE08BC}"/>
              </a:ext>
            </a:extLst>
          </p:cNvPr>
          <p:cNvSpPr txBox="1"/>
          <p:nvPr/>
        </p:nvSpPr>
        <p:spPr>
          <a:xfrm>
            <a:off x="5245789" y="1866878"/>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Template</a:t>
            </a:r>
            <a:endParaRPr sz="2000">
              <a:latin typeface="Times" charset="0"/>
              <a:ea typeface="Times" charset="0"/>
              <a:cs typeface="Times" charset="0"/>
            </a:endParaRPr>
          </a:p>
        </p:txBody>
      </p:sp>
      <p:pic>
        <p:nvPicPr>
          <p:cNvPr id="21" name="Image 20">
            <a:extLst>
              <a:ext uri="{FF2B5EF4-FFF2-40B4-BE49-F238E27FC236}">
                <a16:creationId xmlns:a16="http://schemas.microsoft.com/office/drawing/2014/main" id="{67E6B33A-8788-EB4F-AD5B-EC81BCECD1B8}"/>
              </a:ext>
            </a:extLst>
          </p:cNvPr>
          <p:cNvPicPr>
            <a:picLocks noChangeAspect="1"/>
          </p:cNvPicPr>
          <p:nvPr/>
        </p:nvPicPr>
        <p:blipFill>
          <a:blip r:embed="rId5"/>
          <a:stretch>
            <a:fillRect/>
          </a:stretch>
        </p:blipFill>
        <p:spPr>
          <a:xfrm>
            <a:off x="8210945" y="2697125"/>
            <a:ext cx="390283" cy="361374"/>
          </a:xfrm>
          <a:prstGeom prst="rect">
            <a:avLst/>
          </a:prstGeom>
        </p:spPr>
      </p:pic>
      <p:pic>
        <p:nvPicPr>
          <p:cNvPr id="22" name="Image 21">
            <a:extLst>
              <a:ext uri="{FF2B5EF4-FFF2-40B4-BE49-F238E27FC236}">
                <a16:creationId xmlns:a16="http://schemas.microsoft.com/office/drawing/2014/main" id="{E79C0F93-29DB-0440-8AA3-C166C3D6F409}"/>
              </a:ext>
            </a:extLst>
          </p:cNvPr>
          <p:cNvPicPr>
            <a:picLocks noChangeAspect="1"/>
          </p:cNvPicPr>
          <p:nvPr/>
        </p:nvPicPr>
        <p:blipFill>
          <a:blip r:embed="rId6"/>
          <a:stretch>
            <a:fillRect/>
          </a:stretch>
        </p:blipFill>
        <p:spPr>
          <a:xfrm>
            <a:off x="2993658" y="3303064"/>
            <a:ext cx="289099" cy="390283"/>
          </a:xfrm>
          <a:prstGeom prst="rect">
            <a:avLst/>
          </a:prstGeom>
        </p:spPr>
      </p:pic>
      <p:pic>
        <p:nvPicPr>
          <p:cNvPr id="23" name="Picture 5">
            <a:extLst>
              <a:ext uri="{FF2B5EF4-FFF2-40B4-BE49-F238E27FC236}">
                <a16:creationId xmlns:a16="http://schemas.microsoft.com/office/drawing/2014/main" id="{7B189B1C-227C-4142-A715-2E904216C0D1}"/>
              </a:ext>
            </a:extLst>
          </p:cNvPr>
          <p:cNvPicPr>
            <a:picLocks noChangeAspect="1"/>
          </p:cNvPicPr>
          <p:nvPr/>
        </p:nvPicPr>
        <p:blipFill>
          <a:blip r:embed="rId7"/>
          <a:stretch>
            <a:fillRect/>
          </a:stretch>
        </p:blipFill>
        <p:spPr>
          <a:xfrm>
            <a:off x="5279357" y="3292837"/>
            <a:ext cx="765065" cy="398696"/>
          </a:xfrm>
          <a:prstGeom prst="rect">
            <a:avLst/>
          </a:prstGeom>
        </p:spPr>
      </p:pic>
      <p:pic>
        <p:nvPicPr>
          <p:cNvPr id="24" name="Picture 6">
            <a:extLst>
              <a:ext uri="{FF2B5EF4-FFF2-40B4-BE49-F238E27FC236}">
                <a16:creationId xmlns:a16="http://schemas.microsoft.com/office/drawing/2014/main" id="{1B8B56F9-F657-E54F-9FBD-3615EA529BEA}"/>
              </a:ext>
            </a:extLst>
          </p:cNvPr>
          <p:cNvPicPr>
            <a:picLocks noChangeAspect="1"/>
          </p:cNvPicPr>
          <p:nvPr/>
        </p:nvPicPr>
        <p:blipFill>
          <a:blip r:embed="rId8"/>
          <a:stretch>
            <a:fillRect/>
          </a:stretch>
        </p:blipFill>
        <p:spPr>
          <a:xfrm>
            <a:off x="9293824" y="1188362"/>
            <a:ext cx="2059976" cy="414234"/>
          </a:xfrm>
          <a:prstGeom prst="rect">
            <a:avLst/>
          </a:prstGeom>
        </p:spPr>
      </p:pic>
      <p:sp>
        <p:nvSpPr>
          <p:cNvPr id="6" name="Shape 113">
            <a:extLst>
              <a:ext uri="{FF2B5EF4-FFF2-40B4-BE49-F238E27FC236}">
                <a16:creationId xmlns:a16="http://schemas.microsoft.com/office/drawing/2014/main" id="{31527DEA-3840-A245-8B4C-DE77A3615B83}"/>
              </a:ext>
            </a:extLst>
          </p:cNvPr>
          <p:cNvSpPr txBox="1"/>
          <p:nvPr/>
        </p:nvSpPr>
        <p:spPr>
          <a:xfrm rot="1599819">
            <a:off x="3029759" y="2996477"/>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Encoder</a:t>
            </a:r>
            <a:endParaRPr sz="2000" b="1">
              <a:solidFill>
                <a:srgbClr val="FF0000"/>
              </a:solidFill>
              <a:latin typeface="Times" charset="0"/>
              <a:ea typeface="Times" charset="0"/>
              <a:cs typeface="Times" charset="0"/>
            </a:endParaRPr>
          </a:p>
        </p:txBody>
      </p:sp>
      <p:sp>
        <p:nvSpPr>
          <p:cNvPr id="7" name="Shape 113">
            <a:extLst>
              <a:ext uri="{FF2B5EF4-FFF2-40B4-BE49-F238E27FC236}">
                <a16:creationId xmlns:a16="http://schemas.microsoft.com/office/drawing/2014/main" id="{66738E81-296A-BD4C-9915-B0E0A78E157F}"/>
              </a:ext>
            </a:extLst>
          </p:cNvPr>
          <p:cNvSpPr txBox="1"/>
          <p:nvPr/>
        </p:nvSpPr>
        <p:spPr>
          <a:xfrm rot="20046033">
            <a:off x="7706328" y="2101672"/>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Decoder</a:t>
            </a:r>
            <a:endParaRPr sz="2000" b="1">
              <a:solidFill>
                <a:srgbClr val="FF0000"/>
              </a:solidFill>
              <a:latin typeface="Times" charset="0"/>
              <a:ea typeface="Times" charset="0"/>
              <a:cs typeface="Times" charset="0"/>
            </a:endParaRPr>
          </a:p>
        </p:txBody>
      </p:sp>
      <p:sp>
        <p:nvSpPr>
          <p:cNvPr id="26" name="Shape 159">
            <a:extLst>
              <a:ext uri="{FF2B5EF4-FFF2-40B4-BE49-F238E27FC236}">
                <a16:creationId xmlns:a16="http://schemas.microsoft.com/office/drawing/2014/main" id="{0A43F662-C66A-4A4E-A229-BA8E1D5168B4}"/>
              </a:ext>
            </a:extLst>
          </p:cNvPr>
          <p:cNvSpPr/>
          <p:nvPr/>
        </p:nvSpPr>
        <p:spPr>
          <a:xfrm>
            <a:off x="3630349" y="1969642"/>
            <a:ext cx="1581496" cy="580654"/>
          </a:xfrm>
          <a:prstGeom prst="parallelogram">
            <a:avLst>
              <a:gd name="adj" fmla="val 63398"/>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 name="Image 26">
            <a:extLst>
              <a:ext uri="{FF2B5EF4-FFF2-40B4-BE49-F238E27FC236}">
                <a16:creationId xmlns:a16="http://schemas.microsoft.com/office/drawing/2014/main" id="{068AB1A2-87D7-434F-B714-56CADFAF3069}"/>
              </a:ext>
            </a:extLst>
          </p:cNvPr>
          <p:cNvPicPr>
            <a:picLocks noChangeAspect="1"/>
          </p:cNvPicPr>
          <p:nvPr/>
        </p:nvPicPr>
        <p:blipFill rotWithShape="1">
          <a:blip r:embed="rId9"/>
          <a:srcRect l="9083" t="52766" r="72917" b="12345"/>
          <a:stretch/>
        </p:blipFill>
        <p:spPr>
          <a:xfrm>
            <a:off x="117237" y="2271887"/>
            <a:ext cx="2194560" cy="2392680"/>
          </a:xfrm>
          <a:prstGeom prst="rect">
            <a:avLst/>
          </a:prstGeom>
        </p:spPr>
      </p:pic>
      <p:pic>
        <p:nvPicPr>
          <p:cNvPr id="28" name="Image 27">
            <a:extLst>
              <a:ext uri="{FF2B5EF4-FFF2-40B4-BE49-F238E27FC236}">
                <a16:creationId xmlns:a16="http://schemas.microsoft.com/office/drawing/2014/main" id="{324C278C-BA15-734A-9BAC-3FDD2C8D653A}"/>
              </a:ext>
            </a:extLst>
          </p:cNvPr>
          <p:cNvPicPr>
            <a:picLocks noChangeAspect="1"/>
          </p:cNvPicPr>
          <p:nvPr/>
        </p:nvPicPr>
        <p:blipFill rotWithShape="1">
          <a:blip r:embed="rId9"/>
          <a:srcRect l="64750" t="33565" r="13375" b="27546"/>
          <a:stretch/>
        </p:blipFill>
        <p:spPr>
          <a:xfrm>
            <a:off x="9287193" y="1741161"/>
            <a:ext cx="2667000" cy="2667000"/>
          </a:xfrm>
          <a:prstGeom prst="rect">
            <a:avLst/>
          </a:prstGeom>
        </p:spPr>
      </p:pic>
      <p:pic>
        <p:nvPicPr>
          <p:cNvPr id="29" name="Image 28">
            <a:extLst>
              <a:ext uri="{FF2B5EF4-FFF2-40B4-BE49-F238E27FC236}">
                <a16:creationId xmlns:a16="http://schemas.microsoft.com/office/drawing/2014/main" id="{6F99CA06-3CC0-ED40-AECF-294E5FBE7E04}"/>
              </a:ext>
            </a:extLst>
          </p:cNvPr>
          <p:cNvPicPr>
            <a:picLocks noChangeAspect="1"/>
          </p:cNvPicPr>
          <p:nvPr/>
        </p:nvPicPr>
        <p:blipFill rotWithShape="1">
          <a:blip r:embed="rId9"/>
          <a:srcRect l="64750" t="33565" r="13375" b="27546"/>
          <a:stretch/>
        </p:blipFill>
        <p:spPr>
          <a:xfrm>
            <a:off x="9168140" y="1805451"/>
            <a:ext cx="2667000" cy="2667000"/>
          </a:xfrm>
          <a:prstGeom prst="rect">
            <a:avLst/>
          </a:prstGeom>
        </p:spPr>
      </p:pic>
    </p:spTree>
    <p:extLst>
      <p:ext uri="{BB962C8B-B14F-4D97-AF65-F5344CB8AC3E}">
        <p14:creationId xmlns:p14="http://schemas.microsoft.com/office/powerpoint/2010/main" val="142834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E3254A-7E86-9D41-AEE7-7B9967E07524}"/>
              </a:ext>
            </a:extLst>
          </p:cNvPr>
          <p:cNvSpPr>
            <a:spLocks noGrp="1"/>
          </p:cNvSpPr>
          <p:nvPr>
            <p:ph type="title"/>
          </p:nvPr>
        </p:nvSpPr>
        <p:spPr>
          <a:xfrm>
            <a:off x="556073" y="260305"/>
            <a:ext cx="12176516" cy="1325563"/>
          </a:xfrm>
        </p:spPr>
        <p:txBody>
          <a:bodyPr>
            <a:normAutofit fontScale="90000"/>
          </a:bodyPr>
          <a:lstStyle/>
          <a:p>
            <a:r>
              <a:rPr lang="en-US"/>
              <a:t>6 degrees of freedom is not enough for non-rigid objects.</a:t>
            </a:r>
            <a:br>
              <a:rPr lang="en-US"/>
            </a:br>
            <a:endParaRPr lang="en-US"/>
          </a:p>
        </p:txBody>
      </p:sp>
      <p:sp>
        <p:nvSpPr>
          <p:cNvPr id="3" name="Espace réservé du contenu 2">
            <a:extLst>
              <a:ext uri="{FF2B5EF4-FFF2-40B4-BE49-F238E27FC236}">
                <a16:creationId xmlns:a16="http://schemas.microsoft.com/office/drawing/2014/main" id="{4129F688-EF20-9744-A228-AA9B611C88F5}"/>
              </a:ext>
            </a:extLst>
          </p:cNvPr>
          <p:cNvSpPr>
            <a:spLocks noGrp="1"/>
          </p:cNvSpPr>
          <p:nvPr>
            <p:ph idx="1"/>
          </p:nvPr>
        </p:nvSpPr>
        <p:spPr>
          <a:xfrm>
            <a:off x="992936" y="1303130"/>
            <a:ext cx="10515600" cy="4351338"/>
          </a:xfrm>
        </p:spPr>
        <p:txBody>
          <a:bodyPr/>
          <a:lstStyle/>
          <a:p>
            <a:pPr>
              <a:buBlip>
                <a:blip r:embed="rId3"/>
              </a:buBlip>
            </a:pPr>
            <a:r>
              <a:rPr lang="en-US"/>
              <a:t>   6 degrees for translation/rotation + N degrees object pose</a:t>
            </a:r>
          </a:p>
          <a:p>
            <a:pPr>
              <a:buBlip>
                <a:blip r:embed="rId3"/>
              </a:buBlip>
            </a:pPr>
            <a:endParaRPr lang="en-US"/>
          </a:p>
          <a:p>
            <a:pPr>
              <a:buBlip>
                <a:blip r:embed="rId3"/>
              </a:buBlip>
            </a:pPr>
            <a:endParaRPr lang="en-US"/>
          </a:p>
          <a:p>
            <a:pPr marL="0" indent="0">
              <a:buNone/>
            </a:pPr>
            <a:endParaRPr lang="en-US"/>
          </a:p>
          <a:p>
            <a:pPr marL="0" indent="0">
              <a:buNone/>
            </a:pPr>
            <a:endParaRPr lang="en-US"/>
          </a:p>
          <a:p>
            <a:pPr>
              <a:buBlip>
                <a:blip r:embed="rId3"/>
              </a:buBlip>
            </a:pPr>
            <a:r>
              <a:rPr lang="en-US"/>
              <a:t>   6 degrees for translation/rotation + no clear parameterization</a:t>
            </a:r>
          </a:p>
          <a:p>
            <a:pPr marL="0" indent="0">
              <a:buNone/>
            </a:pPr>
            <a:endParaRPr lang="en-US"/>
          </a:p>
        </p:txBody>
      </p:sp>
      <p:pic>
        <p:nvPicPr>
          <p:cNvPr id="5" name="Shape 81">
            <a:extLst>
              <a:ext uri="{FF2B5EF4-FFF2-40B4-BE49-F238E27FC236}">
                <a16:creationId xmlns:a16="http://schemas.microsoft.com/office/drawing/2014/main" id="{48C284F0-7956-4D42-9D91-4A91D89D2842}"/>
              </a:ext>
            </a:extLst>
          </p:cNvPr>
          <p:cNvPicPr preferRelativeResize="0"/>
          <p:nvPr/>
        </p:nvPicPr>
        <p:blipFill>
          <a:blip r:embed="rId4">
            <a:alphaModFix/>
          </a:blip>
          <a:stretch>
            <a:fillRect/>
          </a:stretch>
        </p:blipFill>
        <p:spPr>
          <a:xfrm>
            <a:off x="4157932" y="4823647"/>
            <a:ext cx="873725" cy="1688085"/>
          </a:xfrm>
          <a:prstGeom prst="rect">
            <a:avLst/>
          </a:prstGeom>
          <a:noFill/>
          <a:ln>
            <a:noFill/>
          </a:ln>
        </p:spPr>
      </p:pic>
      <p:pic>
        <p:nvPicPr>
          <p:cNvPr id="6" name="Shape 82">
            <a:extLst>
              <a:ext uri="{FF2B5EF4-FFF2-40B4-BE49-F238E27FC236}">
                <a16:creationId xmlns:a16="http://schemas.microsoft.com/office/drawing/2014/main" id="{78358D3B-42E1-3142-9199-7EAB2DD639B4}"/>
              </a:ext>
            </a:extLst>
          </p:cNvPr>
          <p:cNvPicPr preferRelativeResize="0"/>
          <p:nvPr/>
        </p:nvPicPr>
        <p:blipFill>
          <a:blip r:embed="rId5">
            <a:alphaModFix/>
          </a:blip>
          <a:stretch>
            <a:fillRect/>
          </a:stretch>
        </p:blipFill>
        <p:spPr>
          <a:xfrm>
            <a:off x="8411832" y="4799124"/>
            <a:ext cx="873725" cy="1678165"/>
          </a:xfrm>
          <a:prstGeom prst="rect">
            <a:avLst/>
          </a:prstGeom>
          <a:noFill/>
          <a:ln>
            <a:noFill/>
          </a:ln>
        </p:spPr>
      </p:pic>
      <p:pic>
        <p:nvPicPr>
          <p:cNvPr id="7" name="Shape 83">
            <a:extLst>
              <a:ext uri="{FF2B5EF4-FFF2-40B4-BE49-F238E27FC236}">
                <a16:creationId xmlns:a16="http://schemas.microsoft.com/office/drawing/2014/main" id="{D27F7852-444E-1044-976F-170C319437F4}"/>
              </a:ext>
            </a:extLst>
          </p:cNvPr>
          <p:cNvPicPr preferRelativeResize="0"/>
          <p:nvPr/>
        </p:nvPicPr>
        <p:blipFill>
          <a:blip r:embed="rId6">
            <a:alphaModFix/>
          </a:blip>
          <a:stretch>
            <a:fillRect/>
          </a:stretch>
        </p:blipFill>
        <p:spPr>
          <a:xfrm>
            <a:off x="5030832" y="4771562"/>
            <a:ext cx="770400" cy="1801277"/>
          </a:xfrm>
          <a:prstGeom prst="rect">
            <a:avLst/>
          </a:prstGeom>
          <a:noFill/>
          <a:ln>
            <a:noFill/>
          </a:ln>
        </p:spPr>
      </p:pic>
      <p:pic>
        <p:nvPicPr>
          <p:cNvPr id="8" name="Shape 84">
            <a:extLst>
              <a:ext uri="{FF2B5EF4-FFF2-40B4-BE49-F238E27FC236}">
                <a16:creationId xmlns:a16="http://schemas.microsoft.com/office/drawing/2014/main" id="{1163DE19-DBAB-784D-93EC-DC4ED6E92BCD}"/>
              </a:ext>
            </a:extLst>
          </p:cNvPr>
          <p:cNvPicPr preferRelativeResize="0"/>
          <p:nvPr/>
        </p:nvPicPr>
        <p:blipFill>
          <a:blip r:embed="rId7">
            <a:alphaModFix/>
          </a:blip>
          <a:stretch>
            <a:fillRect/>
          </a:stretch>
        </p:blipFill>
        <p:spPr>
          <a:xfrm>
            <a:off x="5835086" y="4656617"/>
            <a:ext cx="721675" cy="1916220"/>
          </a:xfrm>
          <a:prstGeom prst="rect">
            <a:avLst/>
          </a:prstGeom>
          <a:noFill/>
          <a:ln>
            <a:noFill/>
          </a:ln>
        </p:spPr>
      </p:pic>
      <p:pic>
        <p:nvPicPr>
          <p:cNvPr id="9" name="Shape 85">
            <a:extLst>
              <a:ext uri="{FF2B5EF4-FFF2-40B4-BE49-F238E27FC236}">
                <a16:creationId xmlns:a16="http://schemas.microsoft.com/office/drawing/2014/main" id="{14501B0B-A24A-DA43-8C41-7B0AB14BEFE5}"/>
              </a:ext>
            </a:extLst>
          </p:cNvPr>
          <p:cNvPicPr preferRelativeResize="0"/>
          <p:nvPr/>
        </p:nvPicPr>
        <p:blipFill>
          <a:blip r:embed="rId8">
            <a:alphaModFix/>
          </a:blip>
          <a:stretch>
            <a:fillRect/>
          </a:stretch>
        </p:blipFill>
        <p:spPr>
          <a:xfrm>
            <a:off x="7648341" y="5317100"/>
            <a:ext cx="721675" cy="1150525"/>
          </a:xfrm>
          <a:prstGeom prst="rect">
            <a:avLst/>
          </a:prstGeom>
          <a:noFill/>
          <a:ln>
            <a:noFill/>
          </a:ln>
        </p:spPr>
      </p:pic>
      <p:pic>
        <p:nvPicPr>
          <p:cNvPr id="10" name="Shape 86">
            <a:extLst>
              <a:ext uri="{FF2B5EF4-FFF2-40B4-BE49-F238E27FC236}">
                <a16:creationId xmlns:a16="http://schemas.microsoft.com/office/drawing/2014/main" id="{D407680F-6545-5843-86A0-459358056750}"/>
              </a:ext>
            </a:extLst>
          </p:cNvPr>
          <p:cNvPicPr preferRelativeResize="0"/>
          <p:nvPr/>
        </p:nvPicPr>
        <p:blipFill>
          <a:blip r:embed="rId9">
            <a:alphaModFix/>
          </a:blip>
          <a:stretch>
            <a:fillRect/>
          </a:stretch>
        </p:blipFill>
        <p:spPr>
          <a:xfrm>
            <a:off x="6688226" y="5056650"/>
            <a:ext cx="873725" cy="1455082"/>
          </a:xfrm>
          <a:prstGeom prst="rect">
            <a:avLst/>
          </a:prstGeom>
          <a:noFill/>
          <a:ln>
            <a:noFill/>
          </a:ln>
        </p:spPr>
      </p:pic>
      <p:pic>
        <p:nvPicPr>
          <p:cNvPr id="12" name="Image 11">
            <a:extLst>
              <a:ext uri="{FF2B5EF4-FFF2-40B4-BE49-F238E27FC236}">
                <a16:creationId xmlns:a16="http://schemas.microsoft.com/office/drawing/2014/main" id="{140410A0-4E1E-F043-8BF7-0B5BB1A2670C}"/>
              </a:ext>
            </a:extLst>
          </p:cNvPr>
          <p:cNvPicPr>
            <a:picLocks noChangeAspect="1"/>
          </p:cNvPicPr>
          <p:nvPr/>
        </p:nvPicPr>
        <p:blipFill>
          <a:blip r:embed="rId10"/>
          <a:stretch>
            <a:fillRect/>
          </a:stretch>
        </p:blipFill>
        <p:spPr>
          <a:xfrm>
            <a:off x="10258488" y="5176512"/>
            <a:ext cx="813185" cy="1215358"/>
          </a:xfrm>
          <a:prstGeom prst="rect">
            <a:avLst/>
          </a:prstGeom>
        </p:spPr>
      </p:pic>
      <p:pic>
        <p:nvPicPr>
          <p:cNvPr id="16" name="Image 15">
            <a:extLst>
              <a:ext uri="{FF2B5EF4-FFF2-40B4-BE49-F238E27FC236}">
                <a16:creationId xmlns:a16="http://schemas.microsoft.com/office/drawing/2014/main" id="{9DA4A4B7-298C-6E40-ABBF-68263C4F9263}"/>
              </a:ext>
            </a:extLst>
          </p:cNvPr>
          <p:cNvPicPr>
            <a:picLocks noChangeAspect="1"/>
          </p:cNvPicPr>
          <p:nvPr/>
        </p:nvPicPr>
        <p:blipFill>
          <a:blip r:embed="rId11"/>
          <a:stretch>
            <a:fillRect/>
          </a:stretch>
        </p:blipFill>
        <p:spPr>
          <a:xfrm>
            <a:off x="4582600" y="1734396"/>
            <a:ext cx="4471670" cy="2035810"/>
          </a:xfrm>
          <a:prstGeom prst="rect">
            <a:avLst/>
          </a:prstGeom>
        </p:spPr>
      </p:pic>
      <p:pic>
        <p:nvPicPr>
          <p:cNvPr id="18" name="Image 17">
            <a:extLst>
              <a:ext uri="{FF2B5EF4-FFF2-40B4-BE49-F238E27FC236}">
                <a16:creationId xmlns:a16="http://schemas.microsoft.com/office/drawing/2014/main" id="{FC8817F7-149B-2B4A-8171-222D4ACF4A54}"/>
              </a:ext>
            </a:extLst>
          </p:cNvPr>
          <p:cNvPicPr>
            <a:picLocks noChangeAspect="1"/>
          </p:cNvPicPr>
          <p:nvPr/>
        </p:nvPicPr>
        <p:blipFill>
          <a:blip r:embed="rId12"/>
          <a:stretch>
            <a:fillRect/>
          </a:stretch>
        </p:blipFill>
        <p:spPr>
          <a:xfrm>
            <a:off x="1308568" y="1760051"/>
            <a:ext cx="1191260" cy="2026920"/>
          </a:xfrm>
          <a:prstGeom prst="rect">
            <a:avLst/>
          </a:prstGeom>
        </p:spPr>
      </p:pic>
      <p:pic>
        <p:nvPicPr>
          <p:cNvPr id="20" name="Image 19">
            <a:extLst>
              <a:ext uri="{FF2B5EF4-FFF2-40B4-BE49-F238E27FC236}">
                <a16:creationId xmlns:a16="http://schemas.microsoft.com/office/drawing/2014/main" id="{B50BB4F8-548C-7243-B108-BE5D0A9586A6}"/>
              </a:ext>
            </a:extLst>
          </p:cNvPr>
          <p:cNvPicPr>
            <a:picLocks noChangeAspect="1"/>
          </p:cNvPicPr>
          <p:nvPr/>
        </p:nvPicPr>
        <p:blipFill>
          <a:blip r:embed="rId13"/>
          <a:stretch>
            <a:fillRect/>
          </a:stretch>
        </p:blipFill>
        <p:spPr>
          <a:xfrm>
            <a:off x="1355707" y="4656617"/>
            <a:ext cx="1073277" cy="2050542"/>
          </a:xfrm>
          <a:prstGeom prst="rect">
            <a:avLst/>
          </a:prstGeom>
        </p:spPr>
      </p:pic>
      <p:sp>
        <p:nvSpPr>
          <p:cNvPr id="21" name="Espace réservé du numéro de diapositive 20">
            <a:extLst>
              <a:ext uri="{FF2B5EF4-FFF2-40B4-BE49-F238E27FC236}">
                <a16:creationId xmlns:a16="http://schemas.microsoft.com/office/drawing/2014/main" id="{F4B131E2-AB42-8840-87C1-A1829956F400}"/>
              </a:ext>
            </a:extLst>
          </p:cNvPr>
          <p:cNvSpPr>
            <a:spLocks noGrp="1"/>
          </p:cNvSpPr>
          <p:nvPr>
            <p:ph type="sldNum" sz="quarter" idx="12"/>
          </p:nvPr>
        </p:nvSpPr>
        <p:spPr/>
        <p:txBody>
          <a:bodyPr/>
          <a:lstStyle/>
          <a:p>
            <a:fld id="{611224AE-60B8-A04C-BAB5-7045A9C2B360}" type="slidenum">
              <a:rPr lang="en-US" smtClean="0"/>
              <a:t>4</a:t>
            </a:fld>
            <a:endParaRPr lang="en-US"/>
          </a:p>
        </p:txBody>
      </p:sp>
    </p:spTree>
    <p:extLst>
      <p:ext uri="{BB962C8B-B14F-4D97-AF65-F5344CB8AC3E}">
        <p14:creationId xmlns:p14="http://schemas.microsoft.com/office/powerpoint/2010/main" val="3923540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cxnSp>
        <p:nvCxnSpPr>
          <p:cNvPr id="93" name="Shape 187"/>
          <p:cNvCxnSpPr>
            <a:stCxn id="175" idx="7"/>
          </p:cNvCxnSpPr>
          <p:nvPr/>
        </p:nvCxnSpPr>
        <p:spPr>
          <a:xfrm flipH="1">
            <a:off x="3981359" y="4124784"/>
            <a:ext cx="130116" cy="280865"/>
          </a:xfrm>
          <a:prstGeom prst="straightConnector1">
            <a:avLst/>
          </a:prstGeom>
          <a:noFill/>
          <a:ln w="9525" cap="flat" cmpd="sng">
            <a:solidFill>
              <a:schemeClr val="dk2"/>
            </a:solidFill>
            <a:prstDash val="solid"/>
            <a:round/>
            <a:headEnd type="none" w="med" len="med"/>
            <a:tailEnd type="none" w="med" len="med"/>
          </a:ln>
        </p:spPr>
      </p:cxnSp>
      <p:cxnSp>
        <p:nvCxnSpPr>
          <p:cNvPr id="192" name="Shape 192"/>
          <p:cNvCxnSpPr/>
          <p:nvPr/>
        </p:nvCxnSpPr>
        <p:spPr>
          <a:xfrm>
            <a:off x="3767979" y="4185834"/>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5" name="Shape 195"/>
          <p:cNvCxnSpPr>
            <a:endCxn id="179" idx="5"/>
          </p:cNvCxnSpPr>
          <p:nvPr/>
        </p:nvCxnSpPr>
        <p:spPr>
          <a:xfrm>
            <a:off x="3778112" y="4185139"/>
            <a:ext cx="241392" cy="234994"/>
          </a:xfrm>
          <a:prstGeom prst="straightConnector1">
            <a:avLst/>
          </a:prstGeom>
          <a:noFill/>
          <a:ln w="9525" cap="flat" cmpd="sng">
            <a:solidFill>
              <a:schemeClr val="dk2"/>
            </a:solidFill>
            <a:prstDash val="solid"/>
            <a:round/>
            <a:headEnd type="none" w="med" len="med"/>
            <a:tailEnd type="none" w="med" len="med"/>
          </a:ln>
        </p:spPr>
      </p:cxnSp>
      <p:sp>
        <p:nvSpPr>
          <p:cNvPr id="157" name="Shape 157"/>
          <p:cNvSpPr txBox="1"/>
          <p:nvPr/>
        </p:nvSpPr>
        <p:spPr>
          <a:xfrm>
            <a:off x="2313389" y="3962826"/>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Sampled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2D point</a:t>
            </a:r>
            <a:endParaRPr sz="1800">
              <a:solidFill>
                <a:schemeClr val="dk1"/>
              </a:solidFill>
              <a:latin typeface="Calibri"/>
              <a:ea typeface="Calibri"/>
              <a:cs typeface="Calibri"/>
              <a:sym typeface="Calibri"/>
            </a:endParaRPr>
          </a:p>
        </p:txBody>
      </p:sp>
      <p:grpSp>
        <p:nvGrpSpPr>
          <p:cNvPr id="158" name="Shape 158"/>
          <p:cNvGrpSpPr/>
          <p:nvPr/>
        </p:nvGrpSpPr>
        <p:grpSpPr>
          <a:xfrm>
            <a:off x="3249411" y="3960338"/>
            <a:ext cx="1581496" cy="580654"/>
            <a:chOff x="157051" y="5050334"/>
            <a:chExt cx="1137890" cy="388720"/>
          </a:xfrm>
        </p:grpSpPr>
        <p:sp>
          <p:nvSpPr>
            <p:cNvPr id="159" name="Shape 159"/>
            <p:cNvSpPr/>
            <p:nvPr/>
          </p:nvSpPr>
          <p:spPr>
            <a:xfrm>
              <a:off x="157051" y="5050334"/>
              <a:ext cx="1137890" cy="388720"/>
            </a:xfrm>
            <a:prstGeom prst="parallelogram">
              <a:avLst>
                <a:gd name="adj" fmla="val 63398"/>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Shape 160"/>
            <p:cNvSpPr/>
            <p:nvPr/>
          </p:nvSpPr>
          <p:spPr>
            <a:xfrm>
              <a:off x="505378" y="5158742"/>
              <a:ext cx="78575" cy="8595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86" name="Shape 186"/>
          <p:cNvCxnSpPr/>
          <p:nvPr/>
        </p:nvCxnSpPr>
        <p:spPr>
          <a:xfrm>
            <a:off x="3686557" y="4371603"/>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87" name="Shape 187"/>
          <p:cNvCxnSpPr>
            <a:endCxn id="178" idx="4"/>
          </p:cNvCxnSpPr>
          <p:nvPr/>
        </p:nvCxnSpPr>
        <p:spPr>
          <a:xfrm flipH="1">
            <a:off x="4329767" y="4160927"/>
            <a:ext cx="77448" cy="274501"/>
          </a:xfrm>
          <a:prstGeom prst="straightConnector1">
            <a:avLst/>
          </a:prstGeom>
          <a:noFill/>
          <a:ln w="9525" cap="flat" cmpd="sng">
            <a:solidFill>
              <a:schemeClr val="dk2"/>
            </a:solidFill>
            <a:prstDash val="solid"/>
            <a:round/>
            <a:headEnd type="none" w="med" len="med"/>
            <a:tailEnd type="none" w="med" len="med"/>
          </a:ln>
        </p:spPr>
      </p:cxnSp>
      <p:cxnSp>
        <p:nvCxnSpPr>
          <p:cNvPr id="191" name="Shape 191"/>
          <p:cNvCxnSpPr>
            <a:stCxn id="160" idx="3"/>
          </p:cNvCxnSpPr>
          <p:nvPr/>
        </p:nvCxnSpPr>
        <p:spPr>
          <a:xfrm flipH="1">
            <a:off x="3650166" y="4231862"/>
            <a:ext cx="99360" cy="135843"/>
          </a:xfrm>
          <a:prstGeom prst="straightConnector1">
            <a:avLst/>
          </a:prstGeom>
          <a:noFill/>
          <a:ln w="9525" cap="flat" cmpd="sng">
            <a:solidFill>
              <a:schemeClr val="dk2"/>
            </a:solidFill>
            <a:prstDash val="solid"/>
            <a:round/>
            <a:headEnd type="none" w="med" len="med"/>
            <a:tailEnd type="none" w="med" len="med"/>
          </a:ln>
        </p:spPr>
      </p:cxnSp>
      <p:cxnSp>
        <p:nvCxnSpPr>
          <p:cNvPr id="193" name="Shape 193"/>
          <p:cNvCxnSpPr/>
          <p:nvPr/>
        </p:nvCxnSpPr>
        <p:spPr>
          <a:xfrm>
            <a:off x="4088665" y="4173952"/>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4" name="Shape 194"/>
          <p:cNvCxnSpPr/>
          <p:nvPr/>
        </p:nvCxnSpPr>
        <p:spPr>
          <a:xfrm>
            <a:off x="4013920" y="4376692"/>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6" name="Shape 196"/>
          <p:cNvCxnSpPr>
            <a:endCxn id="178" idx="1"/>
          </p:cNvCxnSpPr>
          <p:nvPr/>
        </p:nvCxnSpPr>
        <p:spPr>
          <a:xfrm>
            <a:off x="4091815" y="4193231"/>
            <a:ext cx="199341" cy="132608"/>
          </a:xfrm>
          <a:prstGeom prst="straightConnector1">
            <a:avLst/>
          </a:prstGeom>
          <a:noFill/>
          <a:ln w="9525" cap="flat" cmpd="sng">
            <a:solidFill>
              <a:schemeClr val="dk2"/>
            </a:solidFill>
            <a:prstDash val="solid"/>
            <a:round/>
            <a:headEnd type="none" w="med" len="med"/>
            <a:tailEnd type="none" w="med" len="med"/>
          </a:ln>
        </p:spPr>
      </p:cxnSp>
      <p:sp>
        <p:nvSpPr>
          <p:cNvPr id="151" name="Shape 151"/>
          <p:cNvSpPr/>
          <p:nvPr/>
        </p:nvSpPr>
        <p:spPr>
          <a:xfrm>
            <a:off x="5242901" y="3074789"/>
            <a:ext cx="1889969" cy="9121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MLP</a:t>
            </a:r>
            <a:endParaRPr sz="2800">
              <a:solidFill>
                <a:schemeClr val="dk1"/>
              </a:solidFill>
              <a:latin typeface="Calibri"/>
              <a:ea typeface="Calibri"/>
              <a:cs typeface="Calibri"/>
              <a:sym typeface="Calibri"/>
            </a:endParaRPr>
          </a:p>
        </p:txBody>
      </p:sp>
      <p:sp>
        <p:nvSpPr>
          <p:cNvPr id="155" name="Shape 155"/>
          <p:cNvSpPr txBox="1"/>
          <p:nvPr/>
        </p:nvSpPr>
        <p:spPr>
          <a:xfrm>
            <a:off x="7053762" y="2065654"/>
            <a:ext cx="2228853"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Generated</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3D point</a:t>
            </a:r>
            <a:endParaRPr sz="1800">
              <a:solidFill>
                <a:schemeClr val="dk1"/>
              </a:solidFill>
              <a:latin typeface="Calibri"/>
              <a:ea typeface="Calibri"/>
              <a:cs typeface="Calibri"/>
              <a:sym typeface="Calibri"/>
            </a:endParaRPr>
          </a:p>
        </p:txBody>
      </p:sp>
      <p:sp>
        <p:nvSpPr>
          <p:cNvPr id="156" name="Shape 156"/>
          <p:cNvSpPr txBox="1"/>
          <p:nvPr/>
        </p:nvSpPr>
        <p:spPr>
          <a:xfrm>
            <a:off x="2020966" y="2270135"/>
            <a:ext cx="2429968"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Latent shape representation</a:t>
            </a:r>
            <a:endParaRPr sz="1800">
              <a:solidFill>
                <a:schemeClr val="dk1"/>
              </a:solidFill>
              <a:latin typeface="Calibri"/>
              <a:ea typeface="Calibri"/>
              <a:cs typeface="Calibri"/>
              <a:sym typeface="Calibri"/>
            </a:endParaRPr>
          </a:p>
        </p:txBody>
      </p:sp>
      <p:sp>
        <p:nvSpPr>
          <p:cNvPr id="161" name="Shape 161"/>
          <p:cNvSpPr/>
          <p:nvPr/>
        </p:nvSpPr>
        <p:spPr>
          <a:xfrm>
            <a:off x="4067142" y="1768459"/>
            <a:ext cx="210932" cy="1469912"/>
          </a:xfrm>
          <a:prstGeom prst="rect">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Shape 162"/>
          <p:cNvSpPr/>
          <p:nvPr/>
        </p:nvSpPr>
        <p:spPr>
          <a:xfrm>
            <a:off x="4067283" y="3283548"/>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3" name="Shape 163"/>
          <p:cNvSpPr/>
          <p:nvPr/>
        </p:nvSpPr>
        <p:spPr>
          <a:xfrm>
            <a:off x="4067283" y="3447631"/>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4" name="Shape 164"/>
          <p:cNvSpPr txBox="1">
            <a:spLocks noGrp="1"/>
          </p:cNvSpPr>
          <p:nvPr>
            <p:ph type="title"/>
          </p:nvPr>
        </p:nvSpPr>
        <p:spPr>
          <a:xfrm>
            <a:off x="4040159" y="3196190"/>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x</a:t>
            </a:r>
            <a:endParaRPr sz="1600" b="1" i="0" u="none" strike="noStrike" cap="none">
              <a:solidFill>
                <a:schemeClr val="dk1"/>
              </a:solidFill>
              <a:latin typeface="Calibri"/>
              <a:ea typeface="Calibri"/>
              <a:cs typeface="Calibri"/>
              <a:sym typeface="Calibri"/>
            </a:endParaRPr>
          </a:p>
        </p:txBody>
      </p:sp>
      <p:sp>
        <p:nvSpPr>
          <p:cNvPr id="165" name="Shape 165"/>
          <p:cNvSpPr txBox="1"/>
          <p:nvPr/>
        </p:nvSpPr>
        <p:spPr>
          <a:xfrm>
            <a:off x="4040159" y="3386275"/>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y</a:t>
            </a:r>
            <a:endParaRPr sz="1600" b="1">
              <a:solidFill>
                <a:schemeClr val="dk1"/>
              </a:solidFill>
              <a:latin typeface="Calibri"/>
              <a:ea typeface="Calibri"/>
              <a:cs typeface="Calibri"/>
              <a:sym typeface="Calibri"/>
            </a:endParaRPr>
          </a:p>
        </p:txBody>
      </p:sp>
      <p:cxnSp>
        <p:nvCxnSpPr>
          <p:cNvPr id="166" name="Shape 166"/>
          <p:cNvCxnSpPr>
            <a:endCxn id="165" idx="1"/>
          </p:cNvCxnSpPr>
          <p:nvPr/>
        </p:nvCxnSpPr>
        <p:spPr>
          <a:xfrm rot="5400000" flipH="1" flipV="1">
            <a:off x="3635560" y="3683186"/>
            <a:ext cx="530772" cy="278425"/>
          </a:xfrm>
          <a:prstGeom prst="bentConnector2">
            <a:avLst/>
          </a:prstGeom>
          <a:noFill/>
          <a:ln w="9525" cap="flat" cmpd="sng">
            <a:solidFill>
              <a:schemeClr val="accent1"/>
            </a:solidFill>
            <a:prstDash val="solid"/>
            <a:miter lim="800000"/>
            <a:headEnd type="none" w="sm" len="sm"/>
            <a:tailEnd type="triangle" w="med" len="med"/>
          </a:ln>
        </p:spPr>
      </p:cxnSp>
      <p:sp>
        <p:nvSpPr>
          <p:cNvPr id="175" name="Shape 175"/>
          <p:cNvSpPr/>
          <p:nvPr/>
        </p:nvSpPr>
        <p:spPr>
          <a:xfrm>
            <a:off x="4018261" y="410598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Shape 176"/>
          <p:cNvSpPr/>
          <p:nvPr/>
        </p:nvSpPr>
        <p:spPr>
          <a:xfrm>
            <a:off x="3610681" y="430701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Shape 177"/>
          <p:cNvSpPr/>
          <p:nvPr/>
        </p:nvSpPr>
        <p:spPr>
          <a:xfrm>
            <a:off x="4368087" y="4102927"/>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Shape 178"/>
          <p:cNvSpPr/>
          <p:nvPr/>
        </p:nvSpPr>
        <p:spPr>
          <a:xfrm>
            <a:off x="4275163" y="4307036"/>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Shape 179"/>
          <p:cNvSpPr/>
          <p:nvPr/>
        </p:nvSpPr>
        <p:spPr>
          <a:xfrm>
            <a:off x="3926290" y="4310544"/>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 name="Image 101"/>
          <p:cNvPicPr>
            <a:picLocks noChangeAspect="1"/>
          </p:cNvPicPr>
          <p:nvPr/>
        </p:nvPicPr>
        <p:blipFill>
          <a:blip r:embed="rId4"/>
          <a:stretch>
            <a:fillRect/>
          </a:stretch>
        </p:blipFill>
        <p:spPr>
          <a:xfrm>
            <a:off x="4390020" y="3279276"/>
            <a:ext cx="800100" cy="330200"/>
          </a:xfrm>
          <a:prstGeom prst="rect">
            <a:avLst/>
          </a:prstGeom>
        </p:spPr>
      </p:pic>
      <p:pic>
        <p:nvPicPr>
          <p:cNvPr id="103" name="Image 102"/>
          <p:cNvPicPr>
            <a:picLocks noChangeAspect="1"/>
          </p:cNvPicPr>
          <p:nvPr/>
        </p:nvPicPr>
        <p:blipFill>
          <a:blip r:embed="rId4"/>
          <a:stretch>
            <a:fillRect/>
          </a:stretch>
        </p:blipFill>
        <p:spPr>
          <a:xfrm>
            <a:off x="7284813" y="3303284"/>
            <a:ext cx="800100" cy="330200"/>
          </a:xfrm>
          <a:prstGeom prst="rect">
            <a:avLst/>
          </a:prstGeom>
        </p:spPr>
      </p:pic>
      <p:pic>
        <p:nvPicPr>
          <p:cNvPr id="118" name="Image 117"/>
          <p:cNvPicPr>
            <a:picLocks noChangeAspect="1"/>
          </p:cNvPicPr>
          <p:nvPr/>
        </p:nvPicPr>
        <p:blipFill>
          <a:blip r:embed="rId4"/>
          <a:stretch>
            <a:fillRect/>
          </a:stretch>
        </p:blipFill>
        <p:spPr>
          <a:xfrm>
            <a:off x="2419827" y="3287401"/>
            <a:ext cx="800100" cy="330200"/>
          </a:xfrm>
          <a:prstGeom prst="rect">
            <a:avLst/>
          </a:prstGeom>
        </p:spPr>
      </p:pic>
      <p:sp>
        <p:nvSpPr>
          <p:cNvPr id="213" name="Shape 181"/>
          <p:cNvSpPr txBox="1">
            <a:spLocks/>
          </p:cNvSpPr>
          <p:nvPr/>
        </p:nvSpPr>
        <p:spPr>
          <a:xfrm>
            <a:off x="305493" y="-25220"/>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Key idea 1: deform a surface</a:t>
            </a:r>
          </a:p>
        </p:txBody>
      </p:sp>
      <p:sp>
        <p:nvSpPr>
          <p:cNvPr id="72" name="Rectangle 71"/>
          <p:cNvSpPr/>
          <p:nvPr/>
        </p:nvSpPr>
        <p:spPr>
          <a:xfrm>
            <a:off x="5978820" y="3275112"/>
            <a:ext cx="234360" cy="307777"/>
          </a:xfrm>
          <a:prstGeom prst="rect">
            <a:avLst/>
          </a:prstGeom>
        </p:spPr>
        <p:txBody>
          <a:bodyPr wrap="none">
            <a:spAutoFit/>
          </a:bodyPr>
          <a:lstStyle/>
          <a:p>
            <a:r>
              <a:rPr lang="sk-SK"/>
              <a:t> </a:t>
            </a:r>
            <a:endParaRPr lang="fr-FR"/>
          </a:p>
        </p:txBody>
      </p:sp>
      <p:sp>
        <p:nvSpPr>
          <p:cNvPr id="2" name="Données stockées 1"/>
          <p:cNvSpPr/>
          <p:nvPr/>
        </p:nvSpPr>
        <p:spPr>
          <a:xfrm rot="11934490">
            <a:off x="8037303" y="3173978"/>
            <a:ext cx="1523557" cy="911762"/>
          </a:xfrm>
          <a:prstGeom prst="flowChartOnlineStorage">
            <a:avLst/>
          </a:prstGeom>
          <a:solidFill>
            <a:schemeClr val="accent6">
              <a:lumMod val="60000"/>
              <a:lumOff val="4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8" name="Shape 188"/>
          <p:cNvCxnSpPr>
            <a:stCxn id="183" idx="5"/>
          </p:cNvCxnSpPr>
          <p:nvPr/>
        </p:nvCxnSpPr>
        <p:spPr>
          <a:xfrm rot="19764131" flipH="1" flipV="1">
            <a:off x="8517769" y="3645156"/>
            <a:ext cx="266878" cy="264394"/>
          </a:xfrm>
          <a:prstGeom prst="straightConnector1">
            <a:avLst/>
          </a:prstGeom>
          <a:noFill/>
          <a:ln w="9525" cap="flat" cmpd="sng">
            <a:solidFill>
              <a:schemeClr val="dk2"/>
            </a:solidFill>
            <a:prstDash val="solid"/>
            <a:round/>
            <a:headEnd type="none" w="med" len="med"/>
            <a:tailEnd type="none" w="med" len="med"/>
          </a:ln>
        </p:spPr>
      </p:cxnSp>
      <p:cxnSp>
        <p:nvCxnSpPr>
          <p:cNvPr id="189" name="Shape 189"/>
          <p:cNvCxnSpPr>
            <a:stCxn id="182" idx="1"/>
            <a:endCxn id="180" idx="5"/>
          </p:cNvCxnSpPr>
          <p:nvPr/>
        </p:nvCxnSpPr>
        <p:spPr>
          <a:xfrm rot="19764131" flipH="1" flipV="1">
            <a:off x="8972674" y="3411331"/>
            <a:ext cx="124120" cy="218949"/>
          </a:xfrm>
          <a:prstGeom prst="straightConnector1">
            <a:avLst/>
          </a:prstGeom>
          <a:noFill/>
          <a:ln w="9525" cap="flat" cmpd="sng">
            <a:solidFill>
              <a:schemeClr val="dk2"/>
            </a:solidFill>
            <a:prstDash val="solid"/>
            <a:round/>
            <a:headEnd type="none" w="med" len="med"/>
            <a:tailEnd type="none" w="med" len="med"/>
          </a:ln>
        </p:spPr>
      </p:cxnSp>
      <p:cxnSp>
        <p:nvCxnSpPr>
          <p:cNvPr id="190" name="Shape 190"/>
          <p:cNvCxnSpPr>
            <a:endCxn id="184" idx="2"/>
          </p:cNvCxnSpPr>
          <p:nvPr/>
        </p:nvCxnSpPr>
        <p:spPr>
          <a:xfrm rot="19764131" flipV="1">
            <a:off x="8403057" y="3466544"/>
            <a:ext cx="232746" cy="165501"/>
          </a:xfrm>
          <a:prstGeom prst="straightConnector1">
            <a:avLst/>
          </a:prstGeom>
          <a:noFill/>
          <a:ln w="9525" cap="flat" cmpd="sng">
            <a:solidFill>
              <a:schemeClr val="dk2"/>
            </a:solidFill>
            <a:prstDash val="solid"/>
            <a:round/>
            <a:headEnd type="none" w="med" len="med"/>
            <a:tailEnd type="none" w="med" len="med"/>
          </a:ln>
        </p:spPr>
      </p:cxnSp>
      <p:cxnSp>
        <p:nvCxnSpPr>
          <p:cNvPr id="197" name="Shape 197"/>
          <p:cNvCxnSpPr>
            <a:endCxn id="180" idx="5"/>
          </p:cNvCxnSpPr>
          <p:nvPr/>
        </p:nvCxnSpPr>
        <p:spPr>
          <a:xfrm rot="19764131">
            <a:off x="8669853" y="3313033"/>
            <a:ext cx="216038" cy="215087"/>
          </a:xfrm>
          <a:prstGeom prst="straightConnector1">
            <a:avLst/>
          </a:prstGeom>
          <a:noFill/>
          <a:ln w="9525" cap="flat" cmpd="sng">
            <a:solidFill>
              <a:schemeClr val="dk2"/>
            </a:solidFill>
            <a:prstDash val="solid"/>
            <a:round/>
            <a:headEnd type="none" w="med" len="med"/>
            <a:tailEnd type="none" w="med" len="med"/>
          </a:ln>
        </p:spPr>
      </p:cxnSp>
      <p:cxnSp>
        <p:nvCxnSpPr>
          <p:cNvPr id="198" name="Shape 198"/>
          <p:cNvCxnSpPr>
            <a:stCxn id="181" idx="7"/>
            <a:endCxn id="182" idx="2"/>
          </p:cNvCxnSpPr>
          <p:nvPr/>
        </p:nvCxnSpPr>
        <p:spPr>
          <a:xfrm flipV="1">
            <a:off x="9059112" y="3630731"/>
            <a:ext cx="94140" cy="199999"/>
          </a:xfrm>
          <a:prstGeom prst="straightConnector1">
            <a:avLst/>
          </a:prstGeom>
          <a:noFill/>
          <a:ln w="9525" cap="flat" cmpd="sng">
            <a:solidFill>
              <a:schemeClr val="dk2"/>
            </a:solidFill>
            <a:prstDash val="solid"/>
            <a:round/>
            <a:headEnd type="none" w="med" len="med"/>
            <a:tailEnd type="none" w="med" len="med"/>
          </a:ln>
        </p:spPr>
      </p:cxnSp>
      <p:cxnSp>
        <p:nvCxnSpPr>
          <p:cNvPr id="199" name="Shape 199"/>
          <p:cNvCxnSpPr>
            <a:endCxn id="180" idx="6"/>
          </p:cNvCxnSpPr>
          <p:nvPr/>
        </p:nvCxnSpPr>
        <p:spPr>
          <a:xfrm rot="19764131" flipV="1">
            <a:off x="8453645" y="3537416"/>
            <a:ext cx="499399" cy="8091"/>
          </a:xfrm>
          <a:prstGeom prst="straightConnector1">
            <a:avLst/>
          </a:prstGeom>
          <a:noFill/>
          <a:ln w="9525" cap="flat" cmpd="sng">
            <a:solidFill>
              <a:schemeClr val="dk2"/>
            </a:solidFill>
            <a:prstDash val="solid"/>
            <a:round/>
            <a:headEnd type="none" w="med" len="med"/>
            <a:tailEnd type="none" w="med" len="med"/>
          </a:ln>
        </p:spPr>
      </p:cxnSp>
      <p:cxnSp>
        <p:nvCxnSpPr>
          <p:cNvPr id="201" name="Shape 201"/>
          <p:cNvCxnSpPr>
            <a:stCxn id="183" idx="5"/>
            <a:endCxn id="181" idx="5"/>
          </p:cNvCxnSpPr>
          <p:nvPr/>
        </p:nvCxnSpPr>
        <p:spPr>
          <a:xfrm>
            <a:off x="8833357" y="3823221"/>
            <a:ext cx="272046" cy="85789"/>
          </a:xfrm>
          <a:prstGeom prst="straightConnector1">
            <a:avLst/>
          </a:prstGeom>
          <a:noFill/>
          <a:ln w="9525" cap="flat" cmpd="sng">
            <a:solidFill>
              <a:schemeClr val="dk2"/>
            </a:solidFill>
            <a:prstDash val="solid"/>
            <a:round/>
            <a:headEnd type="none" w="med" len="med"/>
            <a:tailEnd type="none" w="med" len="med"/>
          </a:ln>
        </p:spPr>
      </p:cxnSp>
      <p:cxnSp>
        <p:nvCxnSpPr>
          <p:cNvPr id="202" name="Shape 202"/>
          <p:cNvCxnSpPr>
            <a:endCxn id="182" idx="2"/>
          </p:cNvCxnSpPr>
          <p:nvPr/>
        </p:nvCxnSpPr>
        <p:spPr>
          <a:xfrm rot="19764131">
            <a:off x="8784345" y="3665659"/>
            <a:ext cx="378461" cy="65986"/>
          </a:xfrm>
          <a:prstGeom prst="straightConnector1">
            <a:avLst/>
          </a:prstGeom>
          <a:noFill/>
          <a:ln w="9525" cap="flat" cmpd="sng">
            <a:solidFill>
              <a:schemeClr val="dk2"/>
            </a:solidFill>
            <a:prstDash val="solid"/>
            <a:round/>
            <a:headEnd type="none" w="med" len="med"/>
            <a:tailEnd type="none" w="med" len="med"/>
          </a:ln>
        </p:spPr>
      </p:cxnSp>
      <p:sp>
        <p:nvSpPr>
          <p:cNvPr id="180" name="Shape 180"/>
          <p:cNvSpPr/>
          <p:nvPr/>
        </p:nvSpPr>
        <p:spPr>
          <a:xfrm rot="19764131">
            <a:off x="8814580" y="337437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Shape 181"/>
          <p:cNvSpPr/>
          <p:nvPr/>
        </p:nvSpPr>
        <p:spPr>
          <a:xfrm rot="19764131">
            <a:off x="8994391" y="3825223"/>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Shape 182"/>
          <p:cNvSpPr/>
          <p:nvPr/>
        </p:nvSpPr>
        <p:spPr>
          <a:xfrm rot="19764131">
            <a:off x="9145646" y="3538622"/>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Shape 183"/>
          <p:cNvSpPr/>
          <p:nvPr/>
        </p:nvSpPr>
        <p:spPr>
          <a:xfrm rot="19764131">
            <a:off x="8722345" y="3739434"/>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Shape 184"/>
          <p:cNvSpPr/>
          <p:nvPr/>
        </p:nvSpPr>
        <p:spPr>
          <a:xfrm rot="19764131">
            <a:off x="8569873" y="3326721"/>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05" name="Shape 190"/>
          <p:cNvCxnSpPr>
            <a:stCxn id="183" idx="7"/>
            <a:endCxn id="180" idx="3"/>
          </p:cNvCxnSpPr>
          <p:nvPr/>
        </p:nvCxnSpPr>
        <p:spPr>
          <a:xfrm flipV="1">
            <a:off x="8787066" y="3497482"/>
            <a:ext cx="72035" cy="247459"/>
          </a:xfrm>
          <a:prstGeom prst="straightConnector1">
            <a:avLst/>
          </a:prstGeom>
          <a:noFill/>
          <a:ln w="9525" cap="flat" cmpd="sng">
            <a:solidFill>
              <a:schemeClr val="dk2"/>
            </a:solidFill>
            <a:prstDash val="solid"/>
            <a:round/>
            <a:headEnd type="none" w="med" len="med"/>
            <a:tailEnd type="none" w="med" len="med"/>
          </a:ln>
        </p:spPr>
      </p:cxnSp>
      <p:sp>
        <p:nvSpPr>
          <p:cNvPr id="101" name="Shape 184"/>
          <p:cNvSpPr/>
          <p:nvPr/>
        </p:nvSpPr>
        <p:spPr>
          <a:xfrm rot="19764131">
            <a:off x="8421926" y="362250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9" name="Image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38" y="1105726"/>
            <a:ext cx="2210445" cy="4805409"/>
          </a:xfrm>
          <a:prstGeom prst="rect">
            <a:avLst/>
          </a:prstGeom>
        </p:spPr>
      </p:pic>
      <p:pic>
        <p:nvPicPr>
          <p:cNvPr id="52"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1673" y="1016126"/>
            <a:ext cx="2102162" cy="4805409"/>
          </a:xfrm>
          <a:prstGeom prst="rect">
            <a:avLst/>
          </a:prstGeom>
        </p:spPr>
      </p:pic>
      <p:sp>
        <p:nvSpPr>
          <p:cNvPr id="3" name="Espace réservé du numéro de diapositive 2">
            <a:extLst>
              <a:ext uri="{FF2B5EF4-FFF2-40B4-BE49-F238E27FC236}">
                <a16:creationId xmlns:a16="http://schemas.microsoft.com/office/drawing/2014/main" id="{93210B56-818E-844C-A16A-08383251E8E1}"/>
              </a:ext>
            </a:extLst>
          </p:cNvPr>
          <p:cNvSpPr>
            <a:spLocks noGrp="1"/>
          </p:cNvSpPr>
          <p:nvPr>
            <p:ph type="sldNum" sz="quarter" idx="12"/>
          </p:nvPr>
        </p:nvSpPr>
        <p:spPr/>
        <p:txBody>
          <a:bodyPr/>
          <a:lstStyle/>
          <a:p>
            <a:fld id="{611224AE-60B8-A04C-BAB5-7045A9C2B360}" type="slidenum">
              <a:rPr lang="fr-FR" smtClean="0"/>
              <a:t>40</a:t>
            </a:fld>
            <a:endParaRPr lang="fr-FR"/>
          </a:p>
        </p:txBody>
      </p:sp>
    </p:spTree>
    <p:custDataLst>
      <p:tags r:id="rId1"/>
    </p:custDataLst>
    <p:extLst>
      <p:ext uri="{BB962C8B-B14F-4D97-AF65-F5344CB8AC3E}">
        <p14:creationId xmlns:p14="http://schemas.microsoft.com/office/powerpoint/2010/main" val="3371329891"/>
      </p:ext>
    </p:extLst>
  </p:cSld>
  <p:clrMapOvr>
    <a:masterClrMapping/>
  </p:clrMapOvr>
  <mc:AlternateContent xmlns:mc="http://schemas.openxmlformats.org/markup-compatibility/2006" xmlns:p14="http://schemas.microsoft.com/office/powerpoint/2010/main">
    <mc:Choice Requires="p14">
      <p:transition spd="slow" p14:dur="2000" advTm="115007"/>
    </mc:Choice>
    <mc:Fallback xmlns="">
      <p:transition spd="slow" advTm="115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9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9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8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0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cxnSp>
        <p:nvCxnSpPr>
          <p:cNvPr id="93" name="Shape 187"/>
          <p:cNvCxnSpPr>
            <a:stCxn id="175" idx="7"/>
          </p:cNvCxnSpPr>
          <p:nvPr/>
        </p:nvCxnSpPr>
        <p:spPr>
          <a:xfrm flipH="1">
            <a:off x="3756509" y="4469554"/>
            <a:ext cx="130116" cy="280865"/>
          </a:xfrm>
          <a:prstGeom prst="straightConnector1">
            <a:avLst/>
          </a:prstGeom>
          <a:noFill/>
          <a:ln w="9525" cap="flat" cmpd="sng">
            <a:solidFill>
              <a:schemeClr val="dk2"/>
            </a:solidFill>
            <a:prstDash val="solid"/>
            <a:round/>
            <a:headEnd type="none" w="med" len="med"/>
            <a:tailEnd type="none" w="med" len="med"/>
          </a:ln>
        </p:spPr>
      </p:cxnSp>
      <p:cxnSp>
        <p:nvCxnSpPr>
          <p:cNvPr id="192" name="Shape 192"/>
          <p:cNvCxnSpPr/>
          <p:nvPr/>
        </p:nvCxnSpPr>
        <p:spPr>
          <a:xfrm>
            <a:off x="3543129" y="4530604"/>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5" name="Shape 195"/>
          <p:cNvCxnSpPr>
            <a:endCxn id="179" idx="5"/>
          </p:cNvCxnSpPr>
          <p:nvPr/>
        </p:nvCxnSpPr>
        <p:spPr>
          <a:xfrm>
            <a:off x="3553262" y="4529909"/>
            <a:ext cx="241392" cy="234994"/>
          </a:xfrm>
          <a:prstGeom prst="straightConnector1">
            <a:avLst/>
          </a:prstGeom>
          <a:noFill/>
          <a:ln w="9525" cap="flat" cmpd="sng">
            <a:solidFill>
              <a:schemeClr val="dk2"/>
            </a:solidFill>
            <a:prstDash val="solid"/>
            <a:round/>
            <a:headEnd type="none" w="med" len="med"/>
            <a:tailEnd type="none" w="med" len="med"/>
          </a:ln>
        </p:spPr>
      </p:cxnSp>
      <p:sp>
        <p:nvSpPr>
          <p:cNvPr id="157" name="Shape 157"/>
          <p:cNvSpPr txBox="1"/>
          <p:nvPr/>
        </p:nvSpPr>
        <p:spPr>
          <a:xfrm>
            <a:off x="2313389" y="3962826"/>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Sampled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2D point</a:t>
            </a:r>
            <a:endParaRPr sz="1800">
              <a:solidFill>
                <a:schemeClr val="dk1"/>
              </a:solidFill>
              <a:latin typeface="Calibri"/>
              <a:ea typeface="Calibri"/>
              <a:cs typeface="Calibri"/>
              <a:sym typeface="Calibri"/>
            </a:endParaRPr>
          </a:p>
        </p:txBody>
      </p:sp>
      <p:grpSp>
        <p:nvGrpSpPr>
          <p:cNvPr id="158" name="Shape 158"/>
          <p:cNvGrpSpPr/>
          <p:nvPr/>
        </p:nvGrpSpPr>
        <p:grpSpPr>
          <a:xfrm>
            <a:off x="3024561" y="4305108"/>
            <a:ext cx="1581496" cy="580654"/>
            <a:chOff x="157051" y="5050334"/>
            <a:chExt cx="1137890" cy="388720"/>
          </a:xfrm>
        </p:grpSpPr>
        <p:sp>
          <p:nvSpPr>
            <p:cNvPr id="159" name="Shape 159"/>
            <p:cNvSpPr/>
            <p:nvPr/>
          </p:nvSpPr>
          <p:spPr>
            <a:xfrm>
              <a:off x="157051" y="5050334"/>
              <a:ext cx="1137890" cy="388720"/>
            </a:xfrm>
            <a:prstGeom prst="parallelogram">
              <a:avLst>
                <a:gd name="adj" fmla="val 63398"/>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Shape 160"/>
            <p:cNvSpPr/>
            <p:nvPr/>
          </p:nvSpPr>
          <p:spPr>
            <a:xfrm>
              <a:off x="505378" y="5158742"/>
              <a:ext cx="78575" cy="8595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86" name="Shape 186"/>
          <p:cNvCxnSpPr/>
          <p:nvPr/>
        </p:nvCxnSpPr>
        <p:spPr>
          <a:xfrm>
            <a:off x="3461707" y="4716373"/>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87" name="Shape 187"/>
          <p:cNvCxnSpPr>
            <a:endCxn id="178" idx="4"/>
          </p:cNvCxnSpPr>
          <p:nvPr/>
        </p:nvCxnSpPr>
        <p:spPr>
          <a:xfrm flipH="1">
            <a:off x="4104917" y="4505697"/>
            <a:ext cx="77448" cy="274501"/>
          </a:xfrm>
          <a:prstGeom prst="straightConnector1">
            <a:avLst/>
          </a:prstGeom>
          <a:noFill/>
          <a:ln w="9525" cap="flat" cmpd="sng">
            <a:solidFill>
              <a:schemeClr val="dk2"/>
            </a:solidFill>
            <a:prstDash val="solid"/>
            <a:round/>
            <a:headEnd type="none" w="med" len="med"/>
            <a:tailEnd type="none" w="med" len="med"/>
          </a:ln>
        </p:spPr>
      </p:cxnSp>
      <p:cxnSp>
        <p:nvCxnSpPr>
          <p:cNvPr id="191" name="Shape 191"/>
          <p:cNvCxnSpPr>
            <a:stCxn id="160" idx="3"/>
          </p:cNvCxnSpPr>
          <p:nvPr/>
        </p:nvCxnSpPr>
        <p:spPr>
          <a:xfrm flipH="1">
            <a:off x="3425316" y="4576632"/>
            <a:ext cx="99360" cy="135843"/>
          </a:xfrm>
          <a:prstGeom prst="straightConnector1">
            <a:avLst/>
          </a:prstGeom>
          <a:noFill/>
          <a:ln w="9525" cap="flat" cmpd="sng">
            <a:solidFill>
              <a:schemeClr val="dk2"/>
            </a:solidFill>
            <a:prstDash val="solid"/>
            <a:round/>
            <a:headEnd type="none" w="med" len="med"/>
            <a:tailEnd type="none" w="med" len="med"/>
          </a:ln>
        </p:spPr>
      </p:cxnSp>
      <p:cxnSp>
        <p:nvCxnSpPr>
          <p:cNvPr id="193" name="Shape 193"/>
          <p:cNvCxnSpPr/>
          <p:nvPr/>
        </p:nvCxnSpPr>
        <p:spPr>
          <a:xfrm>
            <a:off x="3863815" y="4518722"/>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4" name="Shape 194"/>
          <p:cNvCxnSpPr/>
          <p:nvPr/>
        </p:nvCxnSpPr>
        <p:spPr>
          <a:xfrm>
            <a:off x="3789070" y="4721462"/>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6" name="Shape 196"/>
          <p:cNvCxnSpPr>
            <a:endCxn id="178" idx="1"/>
          </p:cNvCxnSpPr>
          <p:nvPr/>
        </p:nvCxnSpPr>
        <p:spPr>
          <a:xfrm>
            <a:off x="3866965" y="4538001"/>
            <a:ext cx="199341" cy="132608"/>
          </a:xfrm>
          <a:prstGeom prst="straightConnector1">
            <a:avLst/>
          </a:prstGeom>
          <a:noFill/>
          <a:ln w="9525" cap="flat" cmpd="sng">
            <a:solidFill>
              <a:schemeClr val="dk2"/>
            </a:solidFill>
            <a:prstDash val="solid"/>
            <a:round/>
            <a:headEnd type="none" w="med" len="med"/>
            <a:tailEnd type="none" w="med" len="med"/>
          </a:ln>
        </p:spPr>
      </p:cxnSp>
      <p:sp>
        <p:nvSpPr>
          <p:cNvPr id="151" name="Shape 151"/>
          <p:cNvSpPr/>
          <p:nvPr/>
        </p:nvSpPr>
        <p:spPr>
          <a:xfrm>
            <a:off x="5129116" y="1471294"/>
            <a:ext cx="1889969" cy="9121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MLP 1</a:t>
            </a:r>
            <a:endParaRPr sz="2800">
              <a:solidFill>
                <a:schemeClr val="dk1"/>
              </a:solidFill>
              <a:latin typeface="Calibri"/>
              <a:ea typeface="Calibri"/>
              <a:cs typeface="Calibri"/>
              <a:sym typeface="Calibri"/>
            </a:endParaRPr>
          </a:p>
        </p:txBody>
      </p:sp>
      <p:sp>
        <p:nvSpPr>
          <p:cNvPr id="155" name="Shape 155"/>
          <p:cNvSpPr txBox="1"/>
          <p:nvPr/>
        </p:nvSpPr>
        <p:spPr>
          <a:xfrm>
            <a:off x="7294671" y="748549"/>
            <a:ext cx="2228853"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Generated</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3D point</a:t>
            </a:r>
            <a:endParaRPr sz="1800">
              <a:solidFill>
                <a:schemeClr val="dk1"/>
              </a:solidFill>
              <a:latin typeface="Calibri"/>
              <a:ea typeface="Calibri"/>
              <a:cs typeface="Calibri"/>
              <a:sym typeface="Calibri"/>
            </a:endParaRPr>
          </a:p>
        </p:txBody>
      </p:sp>
      <p:sp>
        <p:nvSpPr>
          <p:cNvPr id="156" name="Shape 156"/>
          <p:cNvSpPr txBox="1"/>
          <p:nvPr/>
        </p:nvSpPr>
        <p:spPr>
          <a:xfrm>
            <a:off x="1796116" y="2270135"/>
            <a:ext cx="2429968"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Latent shape representation</a:t>
            </a:r>
            <a:endParaRPr sz="1800">
              <a:solidFill>
                <a:schemeClr val="dk1"/>
              </a:solidFill>
              <a:latin typeface="Calibri"/>
              <a:ea typeface="Calibri"/>
              <a:cs typeface="Calibri"/>
              <a:sym typeface="Calibri"/>
            </a:endParaRPr>
          </a:p>
        </p:txBody>
      </p:sp>
      <p:sp>
        <p:nvSpPr>
          <p:cNvPr id="161" name="Shape 161"/>
          <p:cNvSpPr/>
          <p:nvPr/>
        </p:nvSpPr>
        <p:spPr>
          <a:xfrm>
            <a:off x="3842292" y="1768459"/>
            <a:ext cx="210932" cy="1469912"/>
          </a:xfrm>
          <a:prstGeom prst="rect">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Shape 162"/>
          <p:cNvSpPr/>
          <p:nvPr/>
        </p:nvSpPr>
        <p:spPr>
          <a:xfrm>
            <a:off x="3842433" y="3283548"/>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3" name="Shape 163"/>
          <p:cNvSpPr/>
          <p:nvPr/>
        </p:nvSpPr>
        <p:spPr>
          <a:xfrm>
            <a:off x="3842433" y="3447631"/>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4" name="Shape 164"/>
          <p:cNvSpPr txBox="1">
            <a:spLocks noGrp="1"/>
          </p:cNvSpPr>
          <p:nvPr>
            <p:ph type="title"/>
          </p:nvPr>
        </p:nvSpPr>
        <p:spPr>
          <a:xfrm>
            <a:off x="3815309" y="3196190"/>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x</a:t>
            </a:r>
            <a:endParaRPr sz="1600" b="1" i="0" u="none" strike="noStrike" cap="none">
              <a:solidFill>
                <a:schemeClr val="dk1"/>
              </a:solidFill>
              <a:latin typeface="Calibri"/>
              <a:ea typeface="Calibri"/>
              <a:cs typeface="Calibri"/>
              <a:sym typeface="Calibri"/>
            </a:endParaRPr>
          </a:p>
        </p:txBody>
      </p:sp>
      <p:sp>
        <p:nvSpPr>
          <p:cNvPr id="165" name="Shape 165"/>
          <p:cNvSpPr txBox="1"/>
          <p:nvPr/>
        </p:nvSpPr>
        <p:spPr>
          <a:xfrm>
            <a:off x="3815309" y="3386275"/>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y</a:t>
            </a:r>
            <a:endParaRPr sz="1600" b="1">
              <a:solidFill>
                <a:schemeClr val="dk1"/>
              </a:solidFill>
              <a:latin typeface="Calibri"/>
              <a:ea typeface="Calibri"/>
              <a:cs typeface="Calibri"/>
              <a:sym typeface="Calibri"/>
            </a:endParaRPr>
          </a:p>
        </p:txBody>
      </p:sp>
      <p:cxnSp>
        <p:nvCxnSpPr>
          <p:cNvPr id="166" name="Shape 166"/>
          <p:cNvCxnSpPr>
            <a:endCxn id="165" idx="1"/>
          </p:cNvCxnSpPr>
          <p:nvPr/>
        </p:nvCxnSpPr>
        <p:spPr>
          <a:xfrm rot="5400000" flipH="1" flipV="1">
            <a:off x="3264260" y="3852456"/>
            <a:ext cx="846492" cy="255605"/>
          </a:xfrm>
          <a:prstGeom prst="bentConnector2">
            <a:avLst/>
          </a:prstGeom>
          <a:noFill/>
          <a:ln w="9525" cap="flat" cmpd="sng">
            <a:solidFill>
              <a:schemeClr val="accent1"/>
            </a:solidFill>
            <a:prstDash val="solid"/>
            <a:miter lim="800000"/>
            <a:headEnd type="none" w="sm" len="sm"/>
            <a:tailEnd type="triangle" w="med" len="med"/>
          </a:ln>
        </p:spPr>
      </p:cxnSp>
      <p:sp>
        <p:nvSpPr>
          <p:cNvPr id="175" name="Shape 175"/>
          <p:cNvSpPr/>
          <p:nvPr/>
        </p:nvSpPr>
        <p:spPr>
          <a:xfrm>
            <a:off x="3793411" y="445075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Shape 176"/>
          <p:cNvSpPr/>
          <p:nvPr/>
        </p:nvSpPr>
        <p:spPr>
          <a:xfrm>
            <a:off x="3385831" y="465178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Shape 177"/>
          <p:cNvSpPr/>
          <p:nvPr/>
        </p:nvSpPr>
        <p:spPr>
          <a:xfrm>
            <a:off x="4143237" y="4447697"/>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Shape 178"/>
          <p:cNvSpPr/>
          <p:nvPr/>
        </p:nvSpPr>
        <p:spPr>
          <a:xfrm>
            <a:off x="4050313" y="4651806"/>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Shape 179"/>
          <p:cNvSpPr/>
          <p:nvPr/>
        </p:nvSpPr>
        <p:spPr>
          <a:xfrm>
            <a:off x="3701440" y="4655314"/>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 name="Image 101"/>
          <p:cNvPicPr>
            <a:picLocks noChangeAspect="1"/>
          </p:cNvPicPr>
          <p:nvPr/>
        </p:nvPicPr>
        <p:blipFill>
          <a:blip r:embed="rId5"/>
          <a:stretch>
            <a:fillRect/>
          </a:stretch>
        </p:blipFill>
        <p:spPr>
          <a:xfrm>
            <a:off x="4287080" y="1795908"/>
            <a:ext cx="800100" cy="330200"/>
          </a:xfrm>
          <a:prstGeom prst="rect">
            <a:avLst/>
          </a:prstGeom>
        </p:spPr>
      </p:pic>
      <p:pic>
        <p:nvPicPr>
          <p:cNvPr id="103" name="Image 102"/>
          <p:cNvPicPr>
            <a:picLocks noChangeAspect="1"/>
          </p:cNvPicPr>
          <p:nvPr/>
        </p:nvPicPr>
        <p:blipFill>
          <a:blip r:embed="rId5"/>
          <a:stretch>
            <a:fillRect/>
          </a:stretch>
        </p:blipFill>
        <p:spPr>
          <a:xfrm>
            <a:off x="7032008" y="1777648"/>
            <a:ext cx="800100" cy="330200"/>
          </a:xfrm>
          <a:prstGeom prst="rect">
            <a:avLst/>
          </a:prstGeom>
        </p:spPr>
      </p:pic>
      <p:pic>
        <p:nvPicPr>
          <p:cNvPr id="118" name="Image 117"/>
          <p:cNvPicPr>
            <a:picLocks noChangeAspect="1"/>
          </p:cNvPicPr>
          <p:nvPr/>
        </p:nvPicPr>
        <p:blipFill>
          <a:blip r:embed="rId5"/>
          <a:stretch>
            <a:fillRect/>
          </a:stretch>
        </p:blipFill>
        <p:spPr>
          <a:xfrm>
            <a:off x="1834993" y="3256097"/>
            <a:ext cx="800100" cy="330200"/>
          </a:xfrm>
          <a:prstGeom prst="rect">
            <a:avLst/>
          </a:prstGeom>
        </p:spPr>
      </p:pic>
      <p:sp>
        <p:nvSpPr>
          <p:cNvPr id="213" name="Shape 181"/>
          <p:cNvSpPr txBox="1">
            <a:spLocks/>
          </p:cNvSpPr>
          <p:nvPr/>
        </p:nvSpPr>
        <p:spPr>
          <a:xfrm>
            <a:off x="305493" y="-25220"/>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Key idea 2: learn an atlas</a:t>
            </a:r>
          </a:p>
        </p:txBody>
      </p:sp>
      <p:sp>
        <p:nvSpPr>
          <p:cNvPr id="214" name="Shape 182"/>
          <p:cNvSpPr txBox="1">
            <a:spLocks noGrp="1"/>
          </p:cNvSpPr>
          <p:nvPr>
            <p:ph type="body" idx="1"/>
          </p:nvPr>
        </p:nvSpPr>
        <p:spPr>
          <a:xfrm>
            <a:off x="838200" y="6183313"/>
            <a:ext cx="11320462"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Learnt simply by sampling many points and minimizing Chamfer distance</a:t>
            </a:r>
            <a:endParaRPr sz="2800" b="0" i="0" u="none" strike="noStrike" cap="none">
              <a:solidFill>
                <a:schemeClr val="dk1"/>
              </a:solidFill>
              <a:latin typeface="Calibri"/>
              <a:ea typeface="Calibri"/>
              <a:cs typeface="Calibri"/>
              <a:sym typeface="Calibri"/>
            </a:endParaRPr>
          </a:p>
        </p:txBody>
      </p:sp>
      <p:sp>
        <p:nvSpPr>
          <p:cNvPr id="72" name="Rectangle 71"/>
          <p:cNvSpPr/>
          <p:nvPr/>
        </p:nvSpPr>
        <p:spPr>
          <a:xfrm>
            <a:off x="5753970" y="3275112"/>
            <a:ext cx="234360" cy="307777"/>
          </a:xfrm>
          <a:prstGeom prst="rect">
            <a:avLst/>
          </a:prstGeom>
        </p:spPr>
        <p:txBody>
          <a:bodyPr wrap="none">
            <a:spAutoFit/>
          </a:bodyPr>
          <a:lstStyle/>
          <a:p>
            <a:r>
              <a:rPr lang="sk-SK"/>
              <a:t> </a:t>
            </a:r>
            <a:endParaRPr lang="fr-FR"/>
          </a:p>
        </p:txBody>
      </p:sp>
      <p:grpSp>
        <p:nvGrpSpPr>
          <p:cNvPr id="3" name="Grouper 2"/>
          <p:cNvGrpSpPr/>
          <p:nvPr/>
        </p:nvGrpSpPr>
        <p:grpSpPr>
          <a:xfrm>
            <a:off x="7999967" y="1670227"/>
            <a:ext cx="1523557" cy="911762"/>
            <a:chOff x="8567165" y="2831520"/>
            <a:chExt cx="1523557" cy="911762"/>
          </a:xfrm>
        </p:grpSpPr>
        <p:sp>
          <p:nvSpPr>
            <p:cNvPr id="2" name="Données stockées 1"/>
            <p:cNvSpPr/>
            <p:nvPr/>
          </p:nvSpPr>
          <p:spPr>
            <a:xfrm rot="11934490">
              <a:off x="8567165" y="2831520"/>
              <a:ext cx="1523557" cy="911762"/>
            </a:xfrm>
            <a:prstGeom prst="flowChartOnlineStorage">
              <a:avLst/>
            </a:prstGeom>
            <a:solidFill>
              <a:schemeClr val="accent6">
                <a:lumMod val="60000"/>
                <a:lumOff val="4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8" name="Shape 188"/>
            <p:cNvCxnSpPr>
              <a:stCxn id="183" idx="5"/>
            </p:cNvCxnSpPr>
            <p:nvPr/>
          </p:nvCxnSpPr>
          <p:spPr>
            <a:xfrm rot="19764131" flipH="1" flipV="1">
              <a:off x="9057409" y="3330366"/>
              <a:ext cx="266878" cy="264394"/>
            </a:xfrm>
            <a:prstGeom prst="straightConnector1">
              <a:avLst/>
            </a:prstGeom>
            <a:noFill/>
            <a:ln w="9525" cap="flat" cmpd="sng">
              <a:solidFill>
                <a:schemeClr val="dk2"/>
              </a:solidFill>
              <a:prstDash val="solid"/>
              <a:round/>
              <a:headEnd type="none" w="med" len="med"/>
              <a:tailEnd type="none" w="med" len="med"/>
            </a:ln>
          </p:spPr>
        </p:cxnSp>
        <p:cxnSp>
          <p:nvCxnSpPr>
            <p:cNvPr id="189" name="Shape 189"/>
            <p:cNvCxnSpPr>
              <a:stCxn id="182" idx="1"/>
              <a:endCxn id="180" idx="5"/>
            </p:cNvCxnSpPr>
            <p:nvPr/>
          </p:nvCxnSpPr>
          <p:spPr>
            <a:xfrm rot="19764131" flipH="1" flipV="1">
              <a:off x="9512314" y="3096541"/>
              <a:ext cx="124120" cy="218949"/>
            </a:xfrm>
            <a:prstGeom prst="straightConnector1">
              <a:avLst/>
            </a:prstGeom>
            <a:noFill/>
            <a:ln w="9525" cap="flat" cmpd="sng">
              <a:solidFill>
                <a:schemeClr val="dk2"/>
              </a:solidFill>
              <a:prstDash val="solid"/>
              <a:round/>
              <a:headEnd type="none" w="med" len="med"/>
              <a:tailEnd type="none" w="med" len="med"/>
            </a:ln>
          </p:spPr>
        </p:cxnSp>
        <p:cxnSp>
          <p:nvCxnSpPr>
            <p:cNvPr id="190" name="Shape 190"/>
            <p:cNvCxnSpPr>
              <a:endCxn id="184" idx="2"/>
            </p:cNvCxnSpPr>
            <p:nvPr/>
          </p:nvCxnSpPr>
          <p:spPr>
            <a:xfrm rot="19764131" flipV="1">
              <a:off x="8942697" y="3151754"/>
              <a:ext cx="232746" cy="165501"/>
            </a:xfrm>
            <a:prstGeom prst="straightConnector1">
              <a:avLst/>
            </a:prstGeom>
            <a:noFill/>
            <a:ln w="9525" cap="flat" cmpd="sng">
              <a:solidFill>
                <a:schemeClr val="dk2"/>
              </a:solidFill>
              <a:prstDash val="solid"/>
              <a:round/>
              <a:headEnd type="none" w="med" len="med"/>
              <a:tailEnd type="none" w="med" len="med"/>
            </a:ln>
          </p:spPr>
        </p:cxnSp>
        <p:cxnSp>
          <p:nvCxnSpPr>
            <p:cNvPr id="197" name="Shape 197"/>
            <p:cNvCxnSpPr>
              <a:endCxn id="180" idx="5"/>
            </p:cNvCxnSpPr>
            <p:nvPr/>
          </p:nvCxnSpPr>
          <p:spPr>
            <a:xfrm rot="19764131">
              <a:off x="9209493" y="2998243"/>
              <a:ext cx="216038" cy="215087"/>
            </a:xfrm>
            <a:prstGeom prst="straightConnector1">
              <a:avLst/>
            </a:prstGeom>
            <a:noFill/>
            <a:ln w="9525" cap="flat" cmpd="sng">
              <a:solidFill>
                <a:schemeClr val="dk2"/>
              </a:solidFill>
              <a:prstDash val="solid"/>
              <a:round/>
              <a:headEnd type="none" w="med" len="med"/>
              <a:tailEnd type="none" w="med" len="med"/>
            </a:ln>
          </p:spPr>
        </p:cxnSp>
        <p:cxnSp>
          <p:nvCxnSpPr>
            <p:cNvPr id="198" name="Shape 198"/>
            <p:cNvCxnSpPr>
              <a:stCxn id="181" idx="7"/>
              <a:endCxn id="182" idx="2"/>
            </p:cNvCxnSpPr>
            <p:nvPr/>
          </p:nvCxnSpPr>
          <p:spPr>
            <a:xfrm flipV="1">
              <a:off x="9598752" y="3315941"/>
              <a:ext cx="94140" cy="199999"/>
            </a:xfrm>
            <a:prstGeom prst="straightConnector1">
              <a:avLst/>
            </a:prstGeom>
            <a:noFill/>
            <a:ln w="9525" cap="flat" cmpd="sng">
              <a:solidFill>
                <a:schemeClr val="dk2"/>
              </a:solidFill>
              <a:prstDash val="solid"/>
              <a:round/>
              <a:headEnd type="none" w="med" len="med"/>
              <a:tailEnd type="none" w="med" len="med"/>
            </a:ln>
          </p:spPr>
        </p:cxnSp>
        <p:cxnSp>
          <p:nvCxnSpPr>
            <p:cNvPr id="199" name="Shape 199"/>
            <p:cNvCxnSpPr>
              <a:endCxn id="180" idx="6"/>
            </p:cNvCxnSpPr>
            <p:nvPr/>
          </p:nvCxnSpPr>
          <p:spPr>
            <a:xfrm rot="19764131" flipV="1">
              <a:off x="8993285" y="3222626"/>
              <a:ext cx="499399" cy="8091"/>
            </a:xfrm>
            <a:prstGeom prst="straightConnector1">
              <a:avLst/>
            </a:prstGeom>
            <a:noFill/>
            <a:ln w="9525" cap="flat" cmpd="sng">
              <a:solidFill>
                <a:schemeClr val="dk2"/>
              </a:solidFill>
              <a:prstDash val="solid"/>
              <a:round/>
              <a:headEnd type="none" w="med" len="med"/>
              <a:tailEnd type="none" w="med" len="med"/>
            </a:ln>
          </p:spPr>
        </p:cxnSp>
        <p:cxnSp>
          <p:nvCxnSpPr>
            <p:cNvPr id="201" name="Shape 201"/>
            <p:cNvCxnSpPr>
              <a:stCxn id="183" idx="5"/>
              <a:endCxn id="181" idx="5"/>
            </p:cNvCxnSpPr>
            <p:nvPr/>
          </p:nvCxnSpPr>
          <p:spPr>
            <a:xfrm>
              <a:off x="9372997" y="3508431"/>
              <a:ext cx="272046" cy="85789"/>
            </a:xfrm>
            <a:prstGeom prst="straightConnector1">
              <a:avLst/>
            </a:prstGeom>
            <a:noFill/>
            <a:ln w="9525" cap="flat" cmpd="sng">
              <a:solidFill>
                <a:schemeClr val="dk2"/>
              </a:solidFill>
              <a:prstDash val="solid"/>
              <a:round/>
              <a:headEnd type="none" w="med" len="med"/>
              <a:tailEnd type="none" w="med" len="med"/>
            </a:ln>
          </p:spPr>
        </p:cxnSp>
        <p:cxnSp>
          <p:nvCxnSpPr>
            <p:cNvPr id="202" name="Shape 202"/>
            <p:cNvCxnSpPr>
              <a:endCxn id="182" idx="2"/>
            </p:cNvCxnSpPr>
            <p:nvPr/>
          </p:nvCxnSpPr>
          <p:spPr>
            <a:xfrm rot="19764131">
              <a:off x="9323985" y="3350869"/>
              <a:ext cx="378461" cy="65986"/>
            </a:xfrm>
            <a:prstGeom prst="straightConnector1">
              <a:avLst/>
            </a:prstGeom>
            <a:noFill/>
            <a:ln w="9525" cap="flat" cmpd="sng">
              <a:solidFill>
                <a:schemeClr val="dk2"/>
              </a:solidFill>
              <a:prstDash val="solid"/>
              <a:round/>
              <a:headEnd type="none" w="med" len="med"/>
              <a:tailEnd type="none" w="med" len="med"/>
            </a:ln>
          </p:spPr>
        </p:cxnSp>
        <p:sp>
          <p:nvSpPr>
            <p:cNvPr id="180" name="Shape 180"/>
            <p:cNvSpPr/>
            <p:nvPr/>
          </p:nvSpPr>
          <p:spPr>
            <a:xfrm rot="19764131">
              <a:off x="9354220" y="305958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Shape 181"/>
            <p:cNvSpPr/>
            <p:nvPr/>
          </p:nvSpPr>
          <p:spPr>
            <a:xfrm rot="19764131">
              <a:off x="9534031" y="3510433"/>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Shape 182"/>
            <p:cNvSpPr/>
            <p:nvPr/>
          </p:nvSpPr>
          <p:spPr>
            <a:xfrm rot="19764131">
              <a:off x="9685286" y="3223832"/>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Shape 183"/>
            <p:cNvSpPr/>
            <p:nvPr/>
          </p:nvSpPr>
          <p:spPr>
            <a:xfrm rot="19764131">
              <a:off x="9261985" y="3424644"/>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Shape 184"/>
            <p:cNvSpPr/>
            <p:nvPr/>
          </p:nvSpPr>
          <p:spPr>
            <a:xfrm rot="19764131">
              <a:off x="9109513" y="3011931"/>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05" name="Shape 190"/>
            <p:cNvCxnSpPr>
              <a:stCxn id="183" idx="7"/>
              <a:endCxn id="180" idx="3"/>
            </p:cNvCxnSpPr>
            <p:nvPr/>
          </p:nvCxnSpPr>
          <p:spPr>
            <a:xfrm flipV="1">
              <a:off x="9326706" y="3182692"/>
              <a:ext cx="72035" cy="247459"/>
            </a:xfrm>
            <a:prstGeom prst="straightConnector1">
              <a:avLst/>
            </a:prstGeom>
            <a:noFill/>
            <a:ln w="9525" cap="flat" cmpd="sng">
              <a:solidFill>
                <a:schemeClr val="dk2"/>
              </a:solidFill>
              <a:prstDash val="solid"/>
              <a:round/>
              <a:headEnd type="none" w="med" len="med"/>
              <a:tailEnd type="none" w="med" len="med"/>
            </a:ln>
          </p:spPr>
        </p:cxnSp>
        <p:sp>
          <p:nvSpPr>
            <p:cNvPr id="101" name="Shape 184"/>
            <p:cNvSpPr/>
            <p:nvPr/>
          </p:nvSpPr>
          <p:spPr>
            <a:xfrm rot="19764131">
              <a:off x="8961566" y="330771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209" name="Image 20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8" y="1105726"/>
            <a:ext cx="2210445" cy="4805409"/>
          </a:xfrm>
          <a:prstGeom prst="rect">
            <a:avLst/>
          </a:prstGeom>
        </p:spPr>
      </p:pic>
      <p:pic>
        <p:nvPicPr>
          <p:cNvPr id="7" name="Audio 6">
            <a:hlinkClick r:id="" action="ppaction://media"/>
            <a:extLst>
              <a:ext uri="{FF2B5EF4-FFF2-40B4-BE49-F238E27FC236}">
                <a16:creationId xmlns:a16="http://schemas.microsoft.com/office/drawing/2014/main" id="{0DA1989D-FF8A-734C-AECB-763D4E4554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45862" y="6858000"/>
            <a:ext cx="812800" cy="812800"/>
          </a:xfrm>
          <a:prstGeom prst="rect">
            <a:avLst/>
          </a:prstGeom>
        </p:spPr>
      </p:pic>
      <p:sp>
        <p:nvSpPr>
          <p:cNvPr id="4" name="Espace réservé du numéro de diapositive 3">
            <a:extLst>
              <a:ext uri="{FF2B5EF4-FFF2-40B4-BE49-F238E27FC236}">
                <a16:creationId xmlns:a16="http://schemas.microsoft.com/office/drawing/2014/main" id="{EF2FC162-6E50-9A4E-BBDC-077619074856}"/>
              </a:ext>
            </a:extLst>
          </p:cNvPr>
          <p:cNvSpPr>
            <a:spLocks noGrp="1"/>
          </p:cNvSpPr>
          <p:nvPr>
            <p:ph type="sldNum" sz="quarter" idx="12"/>
          </p:nvPr>
        </p:nvSpPr>
        <p:spPr/>
        <p:txBody>
          <a:bodyPr/>
          <a:lstStyle/>
          <a:p>
            <a:fld id="{611224AE-60B8-A04C-BAB5-7045A9C2B360}" type="slidenum">
              <a:rPr lang="fr-FR" smtClean="0"/>
              <a:t>41</a:t>
            </a:fld>
            <a:endParaRPr lang="fr-FR"/>
          </a:p>
        </p:txBody>
      </p:sp>
    </p:spTree>
    <p:extLst>
      <p:ext uri="{BB962C8B-B14F-4D97-AF65-F5344CB8AC3E}">
        <p14:creationId xmlns:p14="http://schemas.microsoft.com/office/powerpoint/2010/main" val="1764754632"/>
      </p:ext>
    </p:extLst>
  </p:cSld>
  <p:clrMapOvr>
    <a:masterClrMapping/>
  </p:clrMapOvr>
  <mc:AlternateContent xmlns:mc="http://schemas.openxmlformats.org/markup-compatibility/2006" xmlns:p14="http://schemas.microsoft.com/office/powerpoint/2010/main">
    <mc:Choice Requires="p14">
      <p:transition spd="slow" p14:dur="2000" advTm="1014"/>
    </mc:Choice>
    <mc:Fallback xmlns="">
      <p:transition spd="slow" advTm="1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cxnSp>
        <p:nvCxnSpPr>
          <p:cNvPr id="93" name="Shape 187"/>
          <p:cNvCxnSpPr>
            <a:stCxn id="175" idx="7"/>
          </p:cNvCxnSpPr>
          <p:nvPr/>
        </p:nvCxnSpPr>
        <p:spPr>
          <a:xfrm flipH="1">
            <a:off x="3756509" y="4469554"/>
            <a:ext cx="130116" cy="280865"/>
          </a:xfrm>
          <a:prstGeom prst="straightConnector1">
            <a:avLst/>
          </a:prstGeom>
          <a:noFill/>
          <a:ln w="9525" cap="flat" cmpd="sng">
            <a:solidFill>
              <a:schemeClr val="dk2"/>
            </a:solidFill>
            <a:prstDash val="solid"/>
            <a:round/>
            <a:headEnd type="none" w="med" len="med"/>
            <a:tailEnd type="none" w="med" len="med"/>
          </a:ln>
        </p:spPr>
      </p:cxnSp>
      <p:cxnSp>
        <p:nvCxnSpPr>
          <p:cNvPr id="192" name="Shape 192"/>
          <p:cNvCxnSpPr/>
          <p:nvPr/>
        </p:nvCxnSpPr>
        <p:spPr>
          <a:xfrm>
            <a:off x="3543129" y="4530604"/>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5" name="Shape 195"/>
          <p:cNvCxnSpPr>
            <a:endCxn id="179" idx="5"/>
          </p:cNvCxnSpPr>
          <p:nvPr/>
        </p:nvCxnSpPr>
        <p:spPr>
          <a:xfrm>
            <a:off x="3553262" y="4529909"/>
            <a:ext cx="241392" cy="234994"/>
          </a:xfrm>
          <a:prstGeom prst="straightConnector1">
            <a:avLst/>
          </a:prstGeom>
          <a:noFill/>
          <a:ln w="9525" cap="flat" cmpd="sng">
            <a:solidFill>
              <a:schemeClr val="dk2"/>
            </a:solidFill>
            <a:prstDash val="solid"/>
            <a:round/>
            <a:headEnd type="none" w="med" len="med"/>
            <a:tailEnd type="none" w="med" len="med"/>
          </a:ln>
        </p:spPr>
      </p:cxnSp>
      <p:sp>
        <p:nvSpPr>
          <p:cNvPr id="157" name="Shape 157"/>
          <p:cNvSpPr txBox="1"/>
          <p:nvPr/>
        </p:nvSpPr>
        <p:spPr>
          <a:xfrm>
            <a:off x="2313389" y="3962826"/>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Sampled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2D point</a:t>
            </a:r>
            <a:endParaRPr sz="1800">
              <a:solidFill>
                <a:schemeClr val="dk1"/>
              </a:solidFill>
              <a:latin typeface="Calibri"/>
              <a:ea typeface="Calibri"/>
              <a:cs typeface="Calibri"/>
              <a:sym typeface="Calibri"/>
            </a:endParaRPr>
          </a:p>
        </p:txBody>
      </p:sp>
      <p:grpSp>
        <p:nvGrpSpPr>
          <p:cNvPr id="158" name="Shape 158"/>
          <p:cNvGrpSpPr/>
          <p:nvPr/>
        </p:nvGrpSpPr>
        <p:grpSpPr>
          <a:xfrm>
            <a:off x="3024561" y="4305108"/>
            <a:ext cx="1581496" cy="580654"/>
            <a:chOff x="157051" y="5050334"/>
            <a:chExt cx="1137890" cy="388720"/>
          </a:xfrm>
        </p:grpSpPr>
        <p:sp>
          <p:nvSpPr>
            <p:cNvPr id="159" name="Shape 159"/>
            <p:cNvSpPr/>
            <p:nvPr/>
          </p:nvSpPr>
          <p:spPr>
            <a:xfrm>
              <a:off x="157051" y="5050334"/>
              <a:ext cx="1137890" cy="388720"/>
            </a:xfrm>
            <a:prstGeom prst="parallelogram">
              <a:avLst>
                <a:gd name="adj" fmla="val 63398"/>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Shape 160"/>
            <p:cNvSpPr/>
            <p:nvPr/>
          </p:nvSpPr>
          <p:spPr>
            <a:xfrm>
              <a:off x="505378" y="5158742"/>
              <a:ext cx="78575" cy="8595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86" name="Shape 186"/>
          <p:cNvCxnSpPr/>
          <p:nvPr/>
        </p:nvCxnSpPr>
        <p:spPr>
          <a:xfrm>
            <a:off x="3461707" y="4716373"/>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87" name="Shape 187"/>
          <p:cNvCxnSpPr>
            <a:endCxn id="178" idx="4"/>
          </p:cNvCxnSpPr>
          <p:nvPr/>
        </p:nvCxnSpPr>
        <p:spPr>
          <a:xfrm flipH="1">
            <a:off x="4104917" y="4505697"/>
            <a:ext cx="77448" cy="274501"/>
          </a:xfrm>
          <a:prstGeom prst="straightConnector1">
            <a:avLst/>
          </a:prstGeom>
          <a:noFill/>
          <a:ln w="9525" cap="flat" cmpd="sng">
            <a:solidFill>
              <a:schemeClr val="dk2"/>
            </a:solidFill>
            <a:prstDash val="solid"/>
            <a:round/>
            <a:headEnd type="none" w="med" len="med"/>
            <a:tailEnd type="none" w="med" len="med"/>
          </a:ln>
        </p:spPr>
      </p:cxnSp>
      <p:cxnSp>
        <p:nvCxnSpPr>
          <p:cNvPr id="191" name="Shape 191"/>
          <p:cNvCxnSpPr>
            <a:stCxn id="160" idx="3"/>
          </p:cNvCxnSpPr>
          <p:nvPr/>
        </p:nvCxnSpPr>
        <p:spPr>
          <a:xfrm flipH="1">
            <a:off x="3425316" y="4576632"/>
            <a:ext cx="99360" cy="135843"/>
          </a:xfrm>
          <a:prstGeom prst="straightConnector1">
            <a:avLst/>
          </a:prstGeom>
          <a:noFill/>
          <a:ln w="9525" cap="flat" cmpd="sng">
            <a:solidFill>
              <a:schemeClr val="dk2"/>
            </a:solidFill>
            <a:prstDash val="solid"/>
            <a:round/>
            <a:headEnd type="none" w="med" len="med"/>
            <a:tailEnd type="none" w="med" len="med"/>
          </a:ln>
        </p:spPr>
      </p:cxnSp>
      <p:cxnSp>
        <p:nvCxnSpPr>
          <p:cNvPr id="193" name="Shape 193"/>
          <p:cNvCxnSpPr/>
          <p:nvPr/>
        </p:nvCxnSpPr>
        <p:spPr>
          <a:xfrm>
            <a:off x="3863815" y="4518722"/>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4" name="Shape 194"/>
          <p:cNvCxnSpPr/>
          <p:nvPr/>
        </p:nvCxnSpPr>
        <p:spPr>
          <a:xfrm>
            <a:off x="3789070" y="4721462"/>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6" name="Shape 196"/>
          <p:cNvCxnSpPr>
            <a:endCxn id="178" idx="1"/>
          </p:cNvCxnSpPr>
          <p:nvPr/>
        </p:nvCxnSpPr>
        <p:spPr>
          <a:xfrm>
            <a:off x="3866965" y="4538001"/>
            <a:ext cx="199341" cy="132608"/>
          </a:xfrm>
          <a:prstGeom prst="straightConnector1">
            <a:avLst/>
          </a:prstGeom>
          <a:noFill/>
          <a:ln w="9525" cap="flat" cmpd="sng">
            <a:solidFill>
              <a:schemeClr val="dk2"/>
            </a:solidFill>
            <a:prstDash val="solid"/>
            <a:round/>
            <a:headEnd type="none" w="med" len="med"/>
            <a:tailEnd type="none" w="med" len="med"/>
          </a:ln>
        </p:spPr>
      </p:cxnSp>
      <p:sp>
        <p:nvSpPr>
          <p:cNvPr id="151" name="Shape 151"/>
          <p:cNvSpPr/>
          <p:nvPr/>
        </p:nvSpPr>
        <p:spPr>
          <a:xfrm>
            <a:off x="5129116" y="1471294"/>
            <a:ext cx="1889969" cy="9121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MLP 1</a:t>
            </a:r>
            <a:endParaRPr sz="2800">
              <a:solidFill>
                <a:schemeClr val="dk1"/>
              </a:solidFill>
              <a:latin typeface="Calibri"/>
              <a:ea typeface="Calibri"/>
              <a:cs typeface="Calibri"/>
              <a:sym typeface="Calibri"/>
            </a:endParaRPr>
          </a:p>
        </p:txBody>
      </p:sp>
      <p:sp>
        <p:nvSpPr>
          <p:cNvPr id="155" name="Shape 155"/>
          <p:cNvSpPr txBox="1"/>
          <p:nvPr/>
        </p:nvSpPr>
        <p:spPr>
          <a:xfrm>
            <a:off x="7294671" y="748549"/>
            <a:ext cx="2228853"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Generated</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3D point</a:t>
            </a:r>
            <a:endParaRPr sz="1800">
              <a:solidFill>
                <a:schemeClr val="dk1"/>
              </a:solidFill>
              <a:latin typeface="Calibri"/>
              <a:ea typeface="Calibri"/>
              <a:cs typeface="Calibri"/>
              <a:sym typeface="Calibri"/>
            </a:endParaRPr>
          </a:p>
        </p:txBody>
      </p:sp>
      <p:sp>
        <p:nvSpPr>
          <p:cNvPr id="156" name="Shape 156"/>
          <p:cNvSpPr txBox="1"/>
          <p:nvPr/>
        </p:nvSpPr>
        <p:spPr>
          <a:xfrm>
            <a:off x="1796116" y="2270135"/>
            <a:ext cx="2429968"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Latent shape representation</a:t>
            </a:r>
            <a:endParaRPr sz="1800">
              <a:solidFill>
                <a:schemeClr val="dk1"/>
              </a:solidFill>
              <a:latin typeface="Calibri"/>
              <a:ea typeface="Calibri"/>
              <a:cs typeface="Calibri"/>
              <a:sym typeface="Calibri"/>
            </a:endParaRPr>
          </a:p>
        </p:txBody>
      </p:sp>
      <p:sp>
        <p:nvSpPr>
          <p:cNvPr id="161" name="Shape 161"/>
          <p:cNvSpPr/>
          <p:nvPr/>
        </p:nvSpPr>
        <p:spPr>
          <a:xfrm>
            <a:off x="3842292" y="1768459"/>
            <a:ext cx="210932" cy="1469912"/>
          </a:xfrm>
          <a:prstGeom prst="rect">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Shape 162"/>
          <p:cNvSpPr/>
          <p:nvPr/>
        </p:nvSpPr>
        <p:spPr>
          <a:xfrm>
            <a:off x="3842433" y="3283548"/>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3" name="Shape 163"/>
          <p:cNvSpPr/>
          <p:nvPr/>
        </p:nvSpPr>
        <p:spPr>
          <a:xfrm>
            <a:off x="3842433" y="3447631"/>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4" name="Shape 164"/>
          <p:cNvSpPr txBox="1">
            <a:spLocks noGrp="1"/>
          </p:cNvSpPr>
          <p:nvPr>
            <p:ph type="title"/>
          </p:nvPr>
        </p:nvSpPr>
        <p:spPr>
          <a:xfrm>
            <a:off x="3815309" y="3196190"/>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x</a:t>
            </a:r>
            <a:endParaRPr sz="1600" b="1" i="0" u="none" strike="noStrike" cap="none">
              <a:solidFill>
                <a:schemeClr val="dk1"/>
              </a:solidFill>
              <a:latin typeface="Calibri"/>
              <a:ea typeface="Calibri"/>
              <a:cs typeface="Calibri"/>
              <a:sym typeface="Calibri"/>
            </a:endParaRPr>
          </a:p>
        </p:txBody>
      </p:sp>
      <p:sp>
        <p:nvSpPr>
          <p:cNvPr id="165" name="Shape 165"/>
          <p:cNvSpPr txBox="1"/>
          <p:nvPr/>
        </p:nvSpPr>
        <p:spPr>
          <a:xfrm>
            <a:off x="3815309" y="3386275"/>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y</a:t>
            </a:r>
            <a:endParaRPr sz="1600" b="1">
              <a:solidFill>
                <a:schemeClr val="dk1"/>
              </a:solidFill>
              <a:latin typeface="Calibri"/>
              <a:ea typeface="Calibri"/>
              <a:cs typeface="Calibri"/>
              <a:sym typeface="Calibri"/>
            </a:endParaRPr>
          </a:p>
        </p:txBody>
      </p:sp>
      <p:cxnSp>
        <p:nvCxnSpPr>
          <p:cNvPr id="166" name="Shape 166"/>
          <p:cNvCxnSpPr>
            <a:endCxn id="165" idx="1"/>
          </p:cNvCxnSpPr>
          <p:nvPr/>
        </p:nvCxnSpPr>
        <p:spPr>
          <a:xfrm rot="5400000" flipH="1" flipV="1">
            <a:off x="3264260" y="3852456"/>
            <a:ext cx="846492" cy="255605"/>
          </a:xfrm>
          <a:prstGeom prst="bentConnector2">
            <a:avLst/>
          </a:prstGeom>
          <a:noFill/>
          <a:ln w="9525" cap="flat" cmpd="sng">
            <a:solidFill>
              <a:schemeClr val="accent1"/>
            </a:solidFill>
            <a:prstDash val="solid"/>
            <a:miter lim="800000"/>
            <a:headEnd type="none" w="sm" len="sm"/>
            <a:tailEnd type="triangle" w="med" len="med"/>
          </a:ln>
        </p:spPr>
      </p:cxnSp>
      <p:sp>
        <p:nvSpPr>
          <p:cNvPr id="175" name="Shape 175"/>
          <p:cNvSpPr/>
          <p:nvPr/>
        </p:nvSpPr>
        <p:spPr>
          <a:xfrm>
            <a:off x="3793411" y="445075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Shape 176"/>
          <p:cNvSpPr/>
          <p:nvPr/>
        </p:nvSpPr>
        <p:spPr>
          <a:xfrm>
            <a:off x="3385831" y="465178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Shape 177"/>
          <p:cNvSpPr/>
          <p:nvPr/>
        </p:nvSpPr>
        <p:spPr>
          <a:xfrm>
            <a:off x="4143237" y="4447697"/>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Shape 178"/>
          <p:cNvSpPr/>
          <p:nvPr/>
        </p:nvSpPr>
        <p:spPr>
          <a:xfrm>
            <a:off x="4050313" y="4651806"/>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Shape 179"/>
          <p:cNvSpPr/>
          <p:nvPr/>
        </p:nvSpPr>
        <p:spPr>
          <a:xfrm>
            <a:off x="3701440" y="4655314"/>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 name="Image 101"/>
          <p:cNvPicPr>
            <a:picLocks noChangeAspect="1"/>
          </p:cNvPicPr>
          <p:nvPr/>
        </p:nvPicPr>
        <p:blipFill>
          <a:blip r:embed="rId5"/>
          <a:stretch>
            <a:fillRect/>
          </a:stretch>
        </p:blipFill>
        <p:spPr>
          <a:xfrm>
            <a:off x="4287080" y="1795908"/>
            <a:ext cx="800100" cy="330200"/>
          </a:xfrm>
          <a:prstGeom prst="rect">
            <a:avLst/>
          </a:prstGeom>
        </p:spPr>
      </p:pic>
      <p:pic>
        <p:nvPicPr>
          <p:cNvPr id="103" name="Image 102"/>
          <p:cNvPicPr>
            <a:picLocks noChangeAspect="1"/>
          </p:cNvPicPr>
          <p:nvPr/>
        </p:nvPicPr>
        <p:blipFill>
          <a:blip r:embed="rId5"/>
          <a:stretch>
            <a:fillRect/>
          </a:stretch>
        </p:blipFill>
        <p:spPr>
          <a:xfrm>
            <a:off x="7032008" y="1777648"/>
            <a:ext cx="800100" cy="330200"/>
          </a:xfrm>
          <a:prstGeom prst="rect">
            <a:avLst/>
          </a:prstGeom>
        </p:spPr>
      </p:pic>
      <p:pic>
        <p:nvPicPr>
          <p:cNvPr id="118" name="Image 117"/>
          <p:cNvPicPr>
            <a:picLocks noChangeAspect="1"/>
          </p:cNvPicPr>
          <p:nvPr/>
        </p:nvPicPr>
        <p:blipFill>
          <a:blip r:embed="rId5"/>
          <a:stretch>
            <a:fillRect/>
          </a:stretch>
        </p:blipFill>
        <p:spPr>
          <a:xfrm>
            <a:off x="1834993" y="3256097"/>
            <a:ext cx="800100" cy="330200"/>
          </a:xfrm>
          <a:prstGeom prst="rect">
            <a:avLst/>
          </a:prstGeom>
        </p:spPr>
      </p:pic>
      <p:sp>
        <p:nvSpPr>
          <p:cNvPr id="213" name="Shape 181"/>
          <p:cNvSpPr txBox="1">
            <a:spLocks/>
          </p:cNvSpPr>
          <p:nvPr/>
        </p:nvSpPr>
        <p:spPr>
          <a:xfrm>
            <a:off x="305493" y="-25220"/>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Key idea 2: learn an atlas</a:t>
            </a:r>
          </a:p>
        </p:txBody>
      </p:sp>
      <p:sp>
        <p:nvSpPr>
          <p:cNvPr id="214" name="Shape 182"/>
          <p:cNvSpPr txBox="1">
            <a:spLocks noGrp="1"/>
          </p:cNvSpPr>
          <p:nvPr>
            <p:ph type="body" idx="1"/>
          </p:nvPr>
        </p:nvSpPr>
        <p:spPr>
          <a:xfrm>
            <a:off x="838200" y="6183313"/>
            <a:ext cx="11320462"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Learnt simply by sampling many points and minimizing Chamfer distance</a:t>
            </a:r>
            <a:endParaRPr sz="2800" b="0" i="0" u="none" strike="noStrike" cap="none">
              <a:solidFill>
                <a:schemeClr val="dk1"/>
              </a:solidFill>
              <a:latin typeface="Calibri"/>
              <a:ea typeface="Calibri"/>
              <a:cs typeface="Calibri"/>
              <a:sym typeface="Calibri"/>
            </a:endParaRPr>
          </a:p>
        </p:txBody>
      </p:sp>
      <p:sp>
        <p:nvSpPr>
          <p:cNvPr id="72" name="Rectangle 71"/>
          <p:cNvSpPr/>
          <p:nvPr/>
        </p:nvSpPr>
        <p:spPr>
          <a:xfrm>
            <a:off x="5753970" y="3275112"/>
            <a:ext cx="234360" cy="307777"/>
          </a:xfrm>
          <a:prstGeom prst="rect">
            <a:avLst/>
          </a:prstGeom>
        </p:spPr>
        <p:txBody>
          <a:bodyPr wrap="none">
            <a:spAutoFit/>
          </a:bodyPr>
          <a:lstStyle/>
          <a:p>
            <a:r>
              <a:rPr lang="sk-SK"/>
              <a:t> </a:t>
            </a:r>
            <a:endParaRPr lang="fr-FR"/>
          </a:p>
        </p:txBody>
      </p:sp>
      <p:grpSp>
        <p:nvGrpSpPr>
          <p:cNvPr id="3" name="Grouper 2"/>
          <p:cNvGrpSpPr/>
          <p:nvPr/>
        </p:nvGrpSpPr>
        <p:grpSpPr>
          <a:xfrm>
            <a:off x="7999967" y="1670227"/>
            <a:ext cx="1523557" cy="911762"/>
            <a:chOff x="8567165" y="2831520"/>
            <a:chExt cx="1523557" cy="911762"/>
          </a:xfrm>
        </p:grpSpPr>
        <p:sp>
          <p:nvSpPr>
            <p:cNvPr id="2" name="Données stockées 1"/>
            <p:cNvSpPr/>
            <p:nvPr/>
          </p:nvSpPr>
          <p:spPr>
            <a:xfrm rot="11934490">
              <a:off x="8567165" y="2831520"/>
              <a:ext cx="1523557" cy="911762"/>
            </a:xfrm>
            <a:prstGeom prst="flowChartOnlineStorage">
              <a:avLst/>
            </a:prstGeom>
            <a:solidFill>
              <a:schemeClr val="accent6">
                <a:lumMod val="60000"/>
                <a:lumOff val="4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8" name="Shape 188"/>
            <p:cNvCxnSpPr>
              <a:stCxn id="183" idx="5"/>
            </p:cNvCxnSpPr>
            <p:nvPr/>
          </p:nvCxnSpPr>
          <p:spPr>
            <a:xfrm rot="19764131" flipH="1" flipV="1">
              <a:off x="9057409" y="3330366"/>
              <a:ext cx="266878" cy="264394"/>
            </a:xfrm>
            <a:prstGeom prst="straightConnector1">
              <a:avLst/>
            </a:prstGeom>
            <a:noFill/>
            <a:ln w="9525" cap="flat" cmpd="sng">
              <a:solidFill>
                <a:schemeClr val="dk2"/>
              </a:solidFill>
              <a:prstDash val="solid"/>
              <a:round/>
              <a:headEnd type="none" w="med" len="med"/>
              <a:tailEnd type="none" w="med" len="med"/>
            </a:ln>
          </p:spPr>
        </p:cxnSp>
        <p:cxnSp>
          <p:nvCxnSpPr>
            <p:cNvPr id="189" name="Shape 189"/>
            <p:cNvCxnSpPr>
              <a:stCxn id="182" idx="1"/>
              <a:endCxn id="180" idx="5"/>
            </p:cNvCxnSpPr>
            <p:nvPr/>
          </p:nvCxnSpPr>
          <p:spPr>
            <a:xfrm rot="19764131" flipH="1" flipV="1">
              <a:off x="9512314" y="3096541"/>
              <a:ext cx="124120" cy="218949"/>
            </a:xfrm>
            <a:prstGeom prst="straightConnector1">
              <a:avLst/>
            </a:prstGeom>
            <a:noFill/>
            <a:ln w="9525" cap="flat" cmpd="sng">
              <a:solidFill>
                <a:schemeClr val="dk2"/>
              </a:solidFill>
              <a:prstDash val="solid"/>
              <a:round/>
              <a:headEnd type="none" w="med" len="med"/>
              <a:tailEnd type="none" w="med" len="med"/>
            </a:ln>
          </p:spPr>
        </p:cxnSp>
        <p:cxnSp>
          <p:nvCxnSpPr>
            <p:cNvPr id="190" name="Shape 190"/>
            <p:cNvCxnSpPr>
              <a:endCxn id="184" idx="2"/>
            </p:cNvCxnSpPr>
            <p:nvPr/>
          </p:nvCxnSpPr>
          <p:spPr>
            <a:xfrm rot="19764131" flipV="1">
              <a:off x="8942697" y="3151754"/>
              <a:ext cx="232746" cy="165501"/>
            </a:xfrm>
            <a:prstGeom prst="straightConnector1">
              <a:avLst/>
            </a:prstGeom>
            <a:noFill/>
            <a:ln w="9525" cap="flat" cmpd="sng">
              <a:solidFill>
                <a:schemeClr val="dk2"/>
              </a:solidFill>
              <a:prstDash val="solid"/>
              <a:round/>
              <a:headEnd type="none" w="med" len="med"/>
              <a:tailEnd type="none" w="med" len="med"/>
            </a:ln>
          </p:spPr>
        </p:cxnSp>
        <p:cxnSp>
          <p:nvCxnSpPr>
            <p:cNvPr id="197" name="Shape 197"/>
            <p:cNvCxnSpPr>
              <a:endCxn id="180" idx="5"/>
            </p:cNvCxnSpPr>
            <p:nvPr/>
          </p:nvCxnSpPr>
          <p:spPr>
            <a:xfrm rot="19764131">
              <a:off x="9209493" y="2998243"/>
              <a:ext cx="216038" cy="215087"/>
            </a:xfrm>
            <a:prstGeom prst="straightConnector1">
              <a:avLst/>
            </a:prstGeom>
            <a:noFill/>
            <a:ln w="9525" cap="flat" cmpd="sng">
              <a:solidFill>
                <a:schemeClr val="dk2"/>
              </a:solidFill>
              <a:prstDash val="solid"/>
              <a:round/>
              <a:headEnd type="none" w="med" len="med"/>
              <a:tailEnd type="none" w="med" len="med"/>
            </a:ln>
          </p:spPr>
        </p:cxnSp>
        <p:cxnSp>
          <p:nvCxnSpPr>
            <p:cNvPr id="198" name="Shape 198"/>
            <p:cNvCxnSpPr>
              <a:stCxn id="181" idx="7"/>
              <a:endCxn id="182" idx="2"/>
            </p:cNvCxnSpPr>
            <p:nvPr/>
          </p:nvCxnSpPr>
          <p:spPr>
            <a:xfrm flipV="1">
              <a:off x="9598752" y="3315941"/>
              <a:ext cx="94140" cy="199999"/>
            </a:xfrm>
            <a:prstGeom prst="straightConnector1">
              <a:avLst/>
            </a:prstGeom>
            <a:noFill/>
            <a:ln w="9525" cap="flat" cmpd="sng">
              <a:solidFill>
                <a:schemeClr val="dk2"/>
              </a:solidFill>
              <a:prstDash val="solid"/>
              <a:round/>
              <a:headEnd type="none" w="med" len="med"/>
              <a:tailEnd type="none" w="med" len="med"/>
            </a:ln>
          </p:spPr>
        </p:cxnSp>
        <p:cxnSp>
          <p:nvCxnSpPr>
            <p:cNvPr id="199" name="Shape 199"/>
            <p:cNvCxnSpPr>
              <a:endCxn id="180" idx="6"/>
            </p:cNvCxnSpPr>
            <p:nvPr/>
          </p:nvCxnSpPr>
          <p:spPr>
            <a:xfrm rot="19764131" flipV="1">
              <a:off x="8993285" y="3222626"/>
              <a:ext cx="499399" cy="8091"/>
            </a:xfrm>
            <a:prstGeom prst="straightConnector1">
              <a:avLst/>
            </a:prstGeom>
            <a:noFill/>
            <a:ln w="9525" cap="flat" cmpd="sng">
              <a:solidFill>
                <a:schemeClr val="dk2"/>
              </a:solidFill>
              <a:prstDash val="solid"/>
              <a:round/>
              <a:headEnd type="none" w="med" len="med"/>
              <a:tailEnd type="none" w="med" len="med"/>
            </a:ln>
          </p:spPr>
        </p:cxnSp>
        <p:cxnSp>
          <p:nvCxnSpPr>
            <p:cNvPr id="201" name="Shape 201"/>
            <p:cNvCxnSpPr>
              <a:stCxn id="183" idx="5"/>
              <a:endCxn id="181" idx="5"/>
            </p:cNvCxnSpPr>
            <p:nvPr/>
          </p:nvCxnSpPr>
          <p:spPr>
            <a:xfrm>
              <a:off x="9372997" y="3508431"/>
              <a:ext cx="272046" cy="85789"/>
            </a:xfrm>
            <a:prstGeom prst="straightConnector1">
              <a:avLst/>
            </a:prstGeom>
            <a:noFill/>
            <a:ln w="9525" cap="flat" cmpd="sng">
              <a:solidFill>
                <a:schemeClr val="dk2"/>
              </a:solidFill>
              <a:prstDash val="solid"/>
              <a:round/>
              <a:headEnd type="none" w="med" len="med"/>
              <a:tailEnd type="none" w="med" len="med"/>
            </a:ln>
          </p:spPr>
        </p:cxnSp>
        <p:cxnSp>
          <p:nvCxnSpPr>
            <p:cNvPr id="202" name="Shape 202"/>
            <p:cNvCxnSpPr>
              <a:endCxn id="182" idx="2"/>
            </p:cNvCxnSpPr>
            <p:nvPr/>
          </p:nvCxnSpPr>
          <p:spPr>
            <a:xfrm rot="19764131">
              <a:off x="9323985" y="3350869"/>
              <a:ext cx="378461" cy="65986"/>
            </a:xfrm>
            <a:prstGeom prst="straightConnector1">
              <a:avLst/>
            </a:prstGeom>
            <a:noFill/>
            <a:ln w="9525" cap="flat" cmpd="sng">
              <a:solidFill>
                <a:schemeClr val="dk2"/>
              </a:solidFill>
              <a:prstDash val="solid"/>
              <a:round/>
              <a:headEnd type="none" w="med" len="med"/>
              <a:tailEnd type="none" w="med" len="med"/>
            </a:ln>
          </p:spPr>
        </p:cxnSp>
        <p:sp>
          <p:nvSpPr>
            <p:cNvPr id="180" name="Shape 180"/>
            <p:cNvSpPr/>
            <p:nvPr/>
          </p:nvSpPr>
          <p:spPr>
            <a:xfrm rot="19764131">
              <a:off x="9354220" y="305958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Shape 181"/>
            <p:cNvSpPr/>
            <p:nvPr/>
          </p:nvSpPr>
          <p:spPr>
            <a:xfrm rot="19764131">
              <a:off x="9534031" y="3510433"/>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Shape 182"/>
            <p:cNvSpPr/>
            <p:nvPr/>
          </p:nvSpPr>
          <p:spPr>
            <a:xfrm rot="19764131">
              <a:off x="9685286" y="3223832"/>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Shape 183"/>
            <p:cNvSpPr/>
            <p:nvPr/>
          </p:nvSpPr>
          <p:spPr>
            <a:xfrm rot="19764131">
              <a:off x="9261985" y="3424644"/>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Shape 184"/>
            <p:cNvSpPr/>
            <p:nvPr/>
          </p:nvSpPr>
          <p:spPr>
            <a:xfrm rot="19764131">
              <a:off x="9109513" y="3011931"/>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05" name="Shape 190"/>
            <p:cNvCxnSpPr>
              <a:stCxn id="183" idx="7"/>
              <a:endCxn id="180" idx="3"/>
            </p:cNvCxnSpPr>
            <p:nvPr/>
          </p:nvCxnSpPr>
          <p:spPr>
            <a:xfrm flipV="1">
              <a:off x="9326706" y="3182692"/>
              <a:ext cx="72035" cy="247459"/>
            </a:xfrm>
            <a:prstGeom prst="straightConnector1">
              <a:avLst/>
            </a:prstGeom>
            <a:noFill/>
            <a:ln w="9525" cap="flat" cmpd="sng">
              <a:solidFill>
                <a:schemeClr val="dk2"/>
              </a:solidFill>
              <a:prstDash val="solid"/>
              <a:round/>
              <a:headEnd type="none" w="med" len="med"/>
              <a:tailEnd type="none" w="med" len="med"/>
            </a:ln>
          </p:spPr>
        </p:cxnSp>
        <p:sp>
          <p:nvSpPr>
            <p:cNvPr id="101" name="Shape 184"/>
            <p:cNvSpPr/>
            <p:nvPr/>
          </p:nvSpPr>
          <p:spPr>
            <a:xfrm rot="19764131">
              <a:off x="8961566" y="330771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9" name="Shape 151"/>
          <p:cNvSpPr/>
          <p:nvPr/>
        </p:nvSpPr>
        <p:spPr>
          <a:xfrm>
            <a:off x="5134461" y="2428831"/>
            <a:ext cx="1889969" cy="9121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MLP 2</a:t>
            </a:r>
            <a:endParaRPr sz="2800">
              <a:solidFill>
                <a:schemeClr val="dk1"/>
              </a:solidFill>
              <a:latin typeface="Calibri"/>
              <a:ea typeface="Calibri"/>
              <a:cs typeface="Calibri"/>
              <a:sym typeface="Calibri"/>
            </a:endParaRPr>
          </a:p>
        </p:txBody>
      </p:sp>
      <p:pic>
        <p:nvPicPr>
          <p:cNvPr id="70" name="Image 69"/>
          <p:cNvPicPr>
            <a:picLocks noChangeAspect="1"/>
          </p:cNvPicPr>
          <p:nvPr/>
        </p:nvPicPr>
        <p:blipFill>
          <a:blip r:embed="rId5"/>
          <a:stretch>
            <a:fillRect/>
          </a:stretch>
        </p:blipFill>
        <p:spPr>
          <a:xfrm>
            <a:off x="4292425" y="2744301"/>
            <a:ext cx="800100" cy="330200"/>
          </a:xfrm>
          <a:prstGeom prst="rect">
            <a:avLst/>
          </a:prstGeom>
        </p:spPr>
      </p:pic>
      <p:pic>
        <p:nvPicPr>
          <p:cNvPr id="73" name="Image 72"/>
          <p:cNvPicPr>
            <a:picLocks noChangeAspect="1"/>
          </p:cNvPicPr>
          <p:nvPr/>
        </p:nvPicPr>
        <p:blipFill>
          <a:blip r:embed="rId5"/>
          <a:stretch>
            <a:fillRect/>
          </a:stretch>
        </p:blipFill>
        <p:spPr>
          <a:xfrm>
            <a:off x="7032008" y="2799830"/>
            <a:ext cx="800100" cy="330200"/>
          </a:xfrm>
          <a:prstGeom prst="rect">
            <a:avLst/>
          </a:prstGeom>
        </p:spPr>
      </p:pic>
      <p:grpSp>
        <p:nvGrpSpPr>
          <p:cNvPr id="74" name="Grouper 73"/>
          <p:cNvGrpSpPr/>
          <p:nvPr/>
        </p:nvGrpSpPr>
        <p:grpSpPr>
          <a:xfrm rot="10800000">
            <a:off x="7860116" y="2682216"/>
            <a:ext cx="1523557" cy="911762"/>
            <a:chOff x="8567165" y="2831520"/>
            <a:chExt cx="1523557" cy="911762"/>
          </a:xfrm>
        </p:grpSpPr>
        <p:sp>
          <p:nvSpPr>
            <p:cNvPr id="75" name="Données stockées 74"/>
            <p:cNvSpPr/>
            <p:nvPr/>
          </p:nvSpPr>
          <p:spPr>
            <a:xfrm rot="11934490">
              <a:off x="8567165" y="2831520"/>
              <a:ext cx="1523557" cy="911762"/>
            </a:xfrm>
            <a:prstGeom prst="flowChartOnlineStorage">
              <a:avLst/>
            </a:prstGeom>
            <a:solidFill>
              <a:schemeClr val="accent6">
                <a:lumMod val="60000"/>
                <a:lumOff val="4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6" name="Shape 188"/>
            <p:cNvCxnSpPr/>
            <p:nvPr/>
          </p:nvCxnSpPr>
          <p:spPr>
            <a:xfrm rot="19764131" flipH="1" flipV="1">
              <a:off x="9057409" y="3330366"/>
              <a:ext cx="266878" cy="264394"/>
            </a:xfrm>
            <a:prstGeom prst="straightConnector1">
              <a:avLst/>
            </a:prstGeom>
            <a:noFill/>
            <a:ln w="9525" cap="flat" cmpd="sng">
              <a:solidFill>
                <a:schemeClr val="dk2"/>
              </a:solidFill>
              <a:prstDash val="solid"/>
              <a:round/>
              <a:headEnd type="none" w="med" len="med"/>
              <a:tailEnd type="none" w="med" len="med"/>
            </a:ln>
          </p:spPr>
        </p:cxnSp>
        <p:cxnSp>
          <p:nvCxnSpPr>
            <p:cNvPr id="77" name="Shape 189"/>
            <p:cNvCxnSpPr/>
            <p:nvPr/>
          </p:nvCxnSpPr>
          <p:spPr>
            <a:xfrm rot="19764131" flipH="1" flipV="1">
              <a:off x="9512314" y="3096541"/>
              <a:ext cx="124120" cy="218949"/>
            </a:xfrm>
            <a:prstGeom prst="straightConnector1">
              <a:avLst/>
            </a:prstGeom>
            <a:noFill/>
            <a:ln w="9525" cap="flat" cmpd="sng">
              <a:solidFill>
                <a:schemeClr val="dk2"/>
              </a:solidFill>
              <a:prstDash val="solid"/>
              <a:round/>
              <a:headEnd type="none" w="med" len="med"/>
              <a:tailEnd type="none" w="med" len="med"/>
            </a:ln>
          </p:spPr>
        </p:cxnSp>
        <p:cxnSp>
          <p:nvCxnSpPr>
            <p:cNvPr id="78" name="Shape 190"/>
            <p:cNvCxnSpPr/>
            <p:nvPr/>
          </p:nvCxnSpPr>
          <p:spPr>
            <a:xfrm rot="19764131" flipV="1">
              <a:off x="8942697" y="3151754"/>
              <a:ext cx="232746" cy="165501"/>
            </a:xfrm>
            <a:prstGeom prst="straightConnector1">
              <a:avLst/>
            </a:prstGeom>
            <a:noFill/>
            <a:ln w="9525" cap="flat" cmpd="sng">
              <a:solidFill>
                <a:schemeClr val="dk2"/>
              </a:solidFill>
              <a:prstDash val="solid"/>
              <a:round/>
              <a:headEnd type="none" w="med" len="med"/>
              <a:tailEnd type="none" w="med" len="med"/>
            </a:ln>
          </p:spPr>
        </p:cxnSp>
        <p:cxnSp>
          <p:nvCxnSpPr>
            <p:cNvPr id="79" name="Shape 197"/>
            <p:cNvCxnSpPr/>
            <p:nvPr/>
          </p:nvCxnSpPr>
          <p:spPr>
            <a:xfrm rot="19764131">
              <a:off x="9209493" y="2998243"/>
              <a:ext cx="216038" cy="215087"/>
            </a:xfrm>
            <a:prstGeom prst="straightConnector1">
              <a:avLst/>
            </a:prstGeom>
            <a:noFill/>
            <a:ln w="9525" cap="flat" cmpd="sng">
              <a:solidFill>
                <a:schemeClr val="dk2"/>
              </a:solidFill>
              <a:prstDash val="solid"/>
              <a:round/>
              <a:headEnd type="none" w="med" len="med"/>
              <a:tailEnd type="none" w="med" len="med"/>
            </a:ln>
          </p:spPr>
        </p:cxnSp>
        <p:cxnSp>
          <p:nvCxnSpPr>
            <p:cNvPr id="80" name="Shape 198"/>
            <p:cNvCxnSpPr/>
            <p:nvPr/>
          </p:nvCxnSpPr>
          <p:spPr>
            <a:xfrm flipV="1">
              <a:off x="9598752" y="3315941"/>
              <a:ext cx="94140" cy="199999"/>
            </a:xfrm>
            <a:prstGeom prst="straightConnector1">
              <a:avLst/>
            </a:prstGeom>
            <a:noFill/>
            <a:ln w="9525" cap="flat" cmpd="sng">
              <a:solidFill>
                <a:schemeClr val="dk2"/>
              </a:solidFill>
              <a:prstDash val="solid"/>
              <a:round/>
              <a:headEnd type="none" w="med" len="med"/>
              <a:tailEnd type="none" w="med" len="med"/>
            </a:ln>
          </p:spPr>
        </p:cxnSp>
        <p:cxnSp>
          <p:nvCxnSpPr>
            <p:cNvPr id="81" name="Shape 199"/>
            <p:cNvCxnSpPr/>
            <p:nvPr/>
          </p:nvCxnSpPr>
          <p:spPr>
            <a:xfrm rot="19764131" flipV="1">
              <a:off x="8993285" y="3222626"/>
              <a:ext cx="499399" cy="8091"/>
            </a:xfrm>
            <a:prstGeom prst="straightConnector1">
              <a:avLst/>
            </a:prstGeom>
            <a:noFill/>
            <a:ln w="9525" cap="flat" cmpd="sng">
              <a:solidFill>
                <a:schemeClr val="dk2"/>
              </a:solidFill>
              <a:prstDash val="solid"/>
              <a:round/>
              <a:headEnd type="none" w="med" len="med"/>
              <a:tailEnd type="none" w="med" len="med"/>
            </a:ln>
          </p:spPr>
        </p:cxnSp>
        <p:cxnSp>
          <p:nvCxnSpPr>
            <p:cNvPr id="82" name="Shape 201"/>
            <p:cNvCxnSpPr/>
            <p:nvPr/>
          </p:nvCxnSpPr>
          <p:spPr>
            <a:xfrm>
              <a:off x="9372997" y="3508431"/>
              <a:ext cx="272046" cy="85789"/>
            </a:xfrm>
            <a:prstGeom prst="straightConnector1">
              <a:avLst/>
            </a:prstGeom>
            <a:noFill/>
            <a:ln w="9525" cap="flat" cmpd="sng">
              <a:solidFill>
                <a:schemeClr val="dk2"/>
              </a:solidFill>
              <a:prstDash val="solid"/>
              <a:round/>
              <a:headEnd type="none" w="med" len="med"/>
              <a:tailEnd type="none" w="med" len="med"/>
            </a:ln>
          </p:spPr>
        </p:cxnSp>
        <p:cxnSp>
          <p:nvCxnSpPr>
            <p:cNvPr id="83" name="Shape 202"/>
            <p:cNvCxnSpPr/>
            <p:nvPr/>
          </p:nvCxnSpPr>
          <p:spPr>
            <a:xfrm rot="19764131">
              <a:off x="9323985" y="3350869"/>
              <a:ext cx="378461" cy="65986"/>
            </a:xfrm>
            <a:prstGeom prst="straightConnector1">
              <a:avLst/>
            </a:prstGeom>
            <a:noFill/>
            <a:ln w="9525" cap="flat" cmpd="sng">
              <a:solidFill>
                <a:schemeClr val="dk2"/>
              </a:solidFill>
              <a:prstDash val="solid"/>
              <a:round/>
              <a:headEnd type="none" w="med" len="med"/>
              <a:tailEnd type="none" w="med" len="med"/>
            </a:ln>
          </p:spPr>
        </p:cxnSp>
        <p:sp>
          <p:nvSpPr>
            <p:cNvPr id="84" name="Shape 180"/>
            <p:cNvSpPr/>
            <p:nvPr/>
          </p:nvSpPr>
          <p:spPr>
            <a:xfrm rot="19764131">
              <a:off x="9354220" y="305958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 name="Shape 181"/>
            <p:cNvSpPr/>
            <p:nvPr/>
          </p:nvSpPr>
          <p:spPr>
            <a:xfrm rot="19764131">
              <a:off x="9534031" y="3510433"/>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 name="Shape 182"/>
            <p:cNvSpPr/>
            <p:nvPr/>
          </p:nvSpPr>
          <p:spPr>
            <a:xfrm rot="19764131">
              <a:off x="9685286" y="3223832"/>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Shape 183"/>
            <p:cNvSpPr/>
            <p:nvPr/>
          </p:nvSpPr>
          <p:spPr>
            <a:xfrm rot="19764131">
              <a:off x="9261985" y="3424644"/>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 name="Shape 184"/>
            <p:cNvSpPr/>
            <p:nvPr/>
          </p:nvSpPr>
          <p:spPr>
            <a:xfrm rot="19764131">
              <a:off x="9109513" y="3011931"/>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9" name="Shape 190"/>
            <p:cNvCxnSpPr/>
            <p:nvPr/>
          </p:nvCxnSpPr>
          <p:spPr>
            <a:xfrm flipV="1">
              <a:off x="9326706" y="3182692"/>
              <a:ext cx="72035" cy="247459"/>
            </a:xfrm>
            <a:prstGeom prst="straightConnector1">
              <a:avLst/>
            </a:prstGeom>
            <a:noFill/>
            <a:ln w="9525" cap="flat" cmpd="sng">
              <a:solidFill>
                <a:schemeClr val="dk2"/>
              </a:solidFill>
              <a:prstDash val="solid"/>
              <a:round/>
              <a:headEnd type="none" w="med" len="med"/>
              <a:tailEnd type="none" w="med" len="med"/>
            </a:ln>
          </p:spPr>
        </p:cxnSp>
        <p:sp>
          <p:nvSpPr>
            <p:cNvPr id="90" name="Shape 184"/>
            <p:cNvSpPr/>
            <p:nvPr/>
          </p:nvSpPr>
          <p:spPr>
            <a:xfrm rot="19764131">
              <a:off x="8961566" y="330771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92" name="Shape 151"/>
          <p:cNvSpPr/>
          <p:nvPr/>
        </p:nvSpPr>
        <p:spPr>
          <a:xfrm>
            <a:off x="5131413" y="3404191"/>
            <a:ext cx="1889969" cy="9121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MLP 3</a:t>
            </a:r>
            <a:endParaRPr sz="2800">
              <a:solidFill>
                <a:schemeClr val="dk1"/>
              </a:solidFill>
              <a:latin typeface="Calibri"/>
              <a:ea typeface="Calibri"/>
              <a:cs typeface="Calibri"/>
              <a:sym typeface="Calibri"/>
            </a:endParaRPr>
          </a:p>
        </p:txBody>
      </p:sp>
      <p:pic>
        <p:nvPicPr>
          <p:cNvPr id="94" name="Image 93"/>
          <p:cNvPicPr>
            <a:picLocks noChangeAspect="1"/>
          </p:cNvPicPr>
          <p:nvPr/>
        </p:nvPicPr>
        <p:blipFill>
          <a:blip r:embed="rId5"/>
          <a:stretch>
            <a:fillRect/>
          </a:stretch>
        </p:blipFill>
        <p:spPr>
          <a:xfrm>
            <a:off x="4289377" y="3728805"/>
            <a:ext cx="800100" cy="330200"/>
          </a:xfrm>
          <a:prstGeom prst="rect">
            <a:avLst/>
          </a:prstGeom>
        </p:spPr>
      </p:pic>
      <p:pic>
        <p:nvPicPr>
          <p:cNvPr id="95" name="Image 94"/>
          <p:cNvPicPr>
            <a:picLocks noChangeAspect="1"/>
          </p:cNvPicPr>
          <p:nvPr/>
        </p:nvPicPr>
        <p:blipFill>
          <a:blip r:embed="rId5"/>
          <a:stretch>
            <a:fillRect/>
          </a:stretch>
        </p:blipFill>
        <p:spPr>
          <a:xfrm>
            <a:off x="7062974" y="3719039"/>
            <a:ext cx="800100" cy="330200"/>
          </a:xfrm>
          <a:prstGeom prst="rect">
            <a:avLst/>
          </a:prstGeom>
        </p:spPr>
      </p:pic>
      <p:grpSp>
        <p:nvGrpSpPr>
          <p:cNvPr id="96" name="Grouper 95"/>
          <p:cNvGrpSpPr/>
          <p:nvPr/>
        </p:nvGrpSpPr>
        <p:grpSpPr>
          <a:xfrm rot="18024205">
            <a:off x="7628467" y="3975195"/>
            <a:ext cx="1523557" cy="911762"/>
            <a:chOff x="8567165" y="2831520"/>
            <a:chExt cx="1523557" cy="911762"/>
          </a:xfrm>
        </p:grpSpPr>
        <p:sp>
          <p:nvSpPr>
            <p:cNvPr id="97" name="Données stockées 96"/>
            <p:cNvSpPr/>
            <p:nvPr/>
          </p:nvSpPr>
          <p:spPr>
            <a:xfrm rot="11934490">
              <a:off x="8567165" y="2831520"/>
              <a:ext cx="1523557" cy="911762"/>
            </a:xfrm>
            <a:prstGeom prst="flowChartOnlineStorage">
              <a:avLst/>
            </a:prstGeom>
            <a:solidFill>
              <a:schemeClr val="accent6">
                <a:lumMod val="60000"/>
                <a:lumOff val="4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8" name="Shape 188"/>
            <p:cNvCxnSpPr/>
            <p:nvPr/>
          </p:nvCxnSpPr>
          <p:spPr>
            <a:xfrm rot="19764131" flipH="1" flipV="1">
              <a:off x="9057409" y="3330366"/>
              <a:ext cx="266878" cy="264394"/>
            </a:xfrm>
            <a:prstGeom prst="straightConnector1">
              <a:avLst/>
            </a:prstGeom>
            <a:noFill/>
            <a:ln w="9525" cap="flat" cmpd="sng">
              <a:solidFill>
                <a:schemeClr val="dk2"/>
              </a:solidFill>
              <a:prstDash val="solid"/>
              <a:round/>
              <a:headEnd type="none" w="med" len="med"/>
              <a:tailEnd type="none" w="med" len="med"/>
            </a:ln>
          </p:spPr>
        </p:cxnSp>
        <p:cxnSp>
          <p:nvCxnSpPr>
            <p:cNvPr id="99" name="Shape 189"/>
            <p:cNvCxnSpPr/>
            <p:nvPr/>
          </p:nvCxnSpPr>
          <p:spPr>
            <a:xfrm rot="19764131" flipH="1" flipV="1">
              <a:off x="9512314" y="3096541"/>
              <a:ext cx="124120" cy="218949"/>
            </a:xfrm>
            <a:prstGeom prst="straightConnector1">
              <a:avLst/>
            </a:prstGeom>
            <a:noFill/>
            <a:ln w="9525" cap="flat" cmpd="sng">
              <a:solidFill>
                <a:schemeClr val="dk2"/>
              </a:solidFill>
              <a:prstDash val="solid"/>
              <a:round/>
              <a:headEnd type="none" w="med" len="med"/>
              <a:tailEnd type="none" w="med" len="med"/>
            </a:ln>
          </p:spPr>
        </p:cxnSp>
        <p:cxnSp>
          <p:nvCxnSpPr>
            <p:cNvPr id="100" name="Shape 190"/>
            <p:cNvCxnSpPr/>
            <p:nvPr/>
          </p:nvCxnSpPr>
          <p:spPr>
            <a:xfrm rot="19764131" flipV="1">
              <a:off x="8942697" y="3151754"/>
              <a:ext cx="232746" cy="165501"/>
            </a:xfrm>
            <a:prstGeom prst="straightConnector1">
              <a:avLst/>
            </a:prstGeom>
            <a:noFill/>
            <a:ln w="9525" cap="flat" cmpd="sng">
              <a:solidFill>
                <a:schemeClr val="dk2"/>
              </a:solidFill>
              <a:prstDash val="solid"/>
              <a:round/>
              <a:headEnd type="none" w="med" len="med"/>
              <a:tailEnd type="none" w="med" len="med"/>
            </a:ln>
          </p:spPr>
        </p:cxnSp>
        <p:cxnSp>
          <p:nvCxnSpPr>
            <p:cNvPr id="104" name="Shape 197"/>
            <p:cNvCxnSpPr/>
            <p:nvPr/>
          </p:nvCxnSpPr>
          <p:spPr>
            <a:xfrm rot="19764131">
              <a:off x="9209493" y="2998243"/>
              <a:ext cx="216038" cy="215087"/>
            </a:xfrm>
            <a:prstGeom prst="straightConnector1">
              <a:avLst/>
            </a:prstGeom>
            <a:noFill/>
            <a:ln w="9525" cap="flat" cmpd="sng">
              <a:solidFill>
                <a:schemeClr val="dk2"/>
              </a:solidFill>
              <a:prstDash val="solid"/>
              <a:round/>
              <a:headEnd type="none" w="med" len="med"/>
              <a:tailEnd type="none" w="med" len="med"/>
            </a:ln>
          </p:spPr>
        </p:cxnSp>
        <p:cxnSp>
          <p:nvCxnSpPr>
            <p:cNvPr id="120" name="Shape 198"/>
            <p:cNvCxnSpPr/>
            <p:nvPr/>
          </p:nvCxnSpPr>
          <p:spPr>
            <a:xfrm flipV="1">
              <a:off x="9598752" y="3315941"/>
              <a:ext cx="94140" cy="199999"/>
            </a:xfrm>
            <a:prstGeom prst="straightConnector1">
              <a:avLst/>
            </a:prstGeom>
            <a:noFill/>
            <a:ln w="9525" cap="flat" cmpd="sng">
              <a:solidFill>
                <a:schemeClr val="dk2"/>
              </a:solidFill>
              <a:prstDash val="solid"/>
              <a:round/>
              <a:headEnd type="none" w="med" len="med"/>
              <a:tailEnd type="none" w="med" len="med"/>
            </a:ln>
          </p:spPr>
        </p:cxnSp>
        <p:cxnSp>
          <p:nvCxnSpPr>
            <p:cNvPr id="121" name="Shape 199"/>
            <p:cNvCxnSpPr/>
            <p:nvPr/>
          </p:nvCxnSpPr>
          <p:spPr>
            <a:xfrm rot="19764131" flipV="1">
              <a:off x="8993285" y="3222626"/>
              <a:ext cx="499399" cy="8091"/>
            </a:xfrm>
            <a:prstGeom prst="straightConnector1">
              <a:avLst/>
            </a:prstGeom>
            <a:noFill/>
            <a:ln w="9525" cap="flat" cmpd="sng">
              <a:solidFill>
                <a:schemeClr val="dk2"/>
              </a:solidFill>
              <a:prstDash val="solid"/>
              <a:round/>
              <a:headEnd type="none" w="med" len="med"/>
              <a:tailEnd type="none" w="med" len="med"/>
            </a:ln>
          </p:spPr>
        </p:cxnSp>
        <p:cxnSp>
          <p:nvCxnSpPr>
            <p:cNvPr id="122" name="Shape 201"/>
            <p:cNvCxnSpPr/>
            <p:nvPr/>
          </p:nvCxnSpPr>
          <p:spPr>
            <a:xfrm>
              <a:off x="9372997" y="3508431"/>
              <a:ext cx="272046" cy="85789"/>
            </a:xfrm>
            <a:prstGeom prst="straightConnector1">
              <a:avLst/>
            </a:prstGeom>
            <a:noFill/>
            <a:ln w="9525" cap="flat" cmpd="sng">
              <a:solidFill>
                <a:schemeClr val="dk2"/>
              </a:solidFill>
              <a:prstDash val="solid"/>
              <a:round/>
              <a:headEnd type="none" w="med" len="med"/>
              <a:tailEnd type="none" w="med" len="med"/>
            </a:ln>
          </p:spPr>
        </p:cxnSp>
        <p:cxnSp>
          <p:nvCxnSpPr>
            <p:cNvPr id="123" name="Shape 202"/>
            <p:cNvCxnSpPr/>
            <p:nvPr/>
          </p:nvCxnSpPr>
          <p:spPr>
            <a:xfrm rot="19764131">
              <a:off x="9323985" y="3350869"/>
              <a:ext cx="378461" cy="65986"/>
            </a:xfrm>
            <a:prstGeom prst="straightConnector1">
              <a:avLst/>
            </a:prstGeom>
            <a:noFill/>
            <a:ln w="9525" cap="flat" cmpd="sng">
              <a:solidFill>
                <a:schemeClr val="dk2"/>
              </a:solidFill>
              <a:prstDash val="solid"/>
              <a:round/>
              <a:headEnd type="none" w="med" len="med"/>
              <a:tailEnd type="none" w="med" len="med"/>
            </a:ln>
          </p:spPr>
        </p:cxnSp>
        <p:sp>
          <p:nvSpPr>
            <p:cNvPr id="124" name="Shape 180"/>
            <p:cNvSpPr/>
            <p:nvPr/>
          </p:nvSpPr>
          <p:spPr>
            <a:xfrm rot="19764131">
              <a:off x="9354220" y="305958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Shape 181"/>
            <p:cNvSpPr/>
            <p:nvPr/>
          </p:nvSpPr>
          <p:spPr>
            <a:xfrm rot="19764131">
              <a:off x="9534031" y="3510433"/>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Shape 182"/>
            <p:cNvSpPr/>
            <p:nvPr/>
          </p:nvSpPr>
          <p:spPr>
            <a:xfrm rot="19764131">
              <a:off x="9685286" y="3223832"/>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Shape 183"/>
            <p:cNvSpPr/>
            <p:nvPr/>
          </p:nvSpPr>
          <p:spPr>
            <a:xfrm rot="19764131">
              <a:off x="9261985" y="3424644"/>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Shape 184"/>
            <p:cNvSpPr/>
            <p:nvPr/>
          </p:nvSpPr>
          <p:spPr>
            <a:xfrm rot="19764131">
              <a:off x="9109513" y="3011931"/>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4" name="Shape 190"/>
            <p:cNvCxnSpPr/>
            <p:nvPr/>
          </p:nvCxnSpPr>
          <p:spPr>
            <a:xfrm flipV="1">
              <a:off x="9326706" y="3182692"/>
              <a:ext cx="72035" cy="247459"/>
            </a:xfrm>
            <a:prstGeom prst="straightConnector1">
              <a:avLst/>
            </a:prstGeom>
            <a:noFill/>
            <a:ln w="9525" cap="flat" cmpd="sng">
              <a:solidFill>
                <a:schemeClr val="dk2"/>
              </a:solidFill>
              <a:prstDash val="solid"/>
              <a:round/>
              <a:headEnd type="none" w="med" len="med"/>
              <a:tailEnd type="none" w="med" len="med"/>
            </a:ln>
          </p:spPr>
        </p:cxnSp>
        <p:sp>
          <p:nvSpPr>
            <p:cNvPr id="135" name="Shape 184"/>
            <p:cNvSpPr/>
            <p:nvPr/>
          </p:nvSpPr>
          <p:spPr>
            <a:xfrm rot="19764131">
              <a:off x="8961566" y="330771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6" name="Connecteur droit 5"/>
          <p:cNvCxnSpPr/>
          <p:nvPr/>
        </p:nvCxnSpPr>
        <p:spPr>
          <a:xfrm>
            <a:off x="6100999" y="4598558"/>
            <a:ext cx="14990" cy="1172655"/>
          </a:xfrm>
          <a:prstGeom prst="line">
            <a:avLst/>
          </a:prstGeom>
          <a:ln w="47625">
            <a:prstDash val="dash"/>
          </a:ln>
        </p:spPr>
        <p:style>
          <a:lnRef idx="1">
            <a:schemeClr val="accent1"/>
          </a:lnRef>
          <a:fillRef idx="0">
            <a:schemeClr val="accent1"/>
          </a:fillRef>
          <a:effectRef idx="0">
            <a:schemeClr val="accent1"/>
          </a:effectRef>
          <a:fontRef idx="minor">
            <a:schemeClr val="tx1"/>
          </a:fontRef>
        </p:style>
      </p:cxnSp>
      <p:pic>
        <p:nvPicPr>
          <p:cNvPr id="209" name="Image 20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8" y="1105726"/>
            <a:ext cx="2210445" cy="4805409"/>
          </a:xfrm>
          <a:prstGeom prst="rect">
            <a:avLst/>
          </a:prstGeom>
        </p:spPr>
      </p:pic>
      <p:pic>
        <p:nvPicPr>
          <p:cNvPr id="8" name="Audio 7">
            <a:hlinkClick r:id="" action="ppaction://media"/>
            <a:extLst>
              <a:ext uri="{FF2B5EF4-FFF2-40B4-BE49-F238E27FC236}">
                <a16:creationId xmlns:a16="http://schemas.microsoft.com/office/drawing/2014/main" id="{BC3AFD2A-11C9-224C-85C5-A73130995A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45862" y="6880356"/>
            <a:ext cx="812800" cy="812800"/>
          </a:xfrm>
          <a:prstGeom prst="rect">
            <a:avLst/>
          </a:prstGeom>
        </p:spPr>
      </p:pic>
      <p:sp>
        <p:nvSpPr>
          <p:cNvPr id="4" name="Espace réservé du numéro de diapositive 3">
            <a:extLst>
              <a:ext uri="{FF2B5EF4-FFF2-40B4-BE49-F238E27FC236}">
                <a16:creationId xmlns:a16="http://schemas.microsoft.com/office/drawing/2014/main" id="{7F6FA6BE-317B-9348-AFA1-7B25CF758A0F}"/>
              </a:ext>
            </a:extLst>
          </p:cNvPr>
          <p:cNvSpPr>
            <a:spLocks noGrp="1"/>
          </p:cNvSpPr>
          <p:nvPr>
            <p:ph type="sldNum" sz="quarter" idx="12"/>
          </p:nvPr>
        </p:nvSpPr>
        <p:spPr/>
        <p:txBody>
          <a:bodyPr/>
          <a:lstStyle/>
          <a:p>
            <a:fld id="{611224AE-60B8-A04C-BAB5-7045A9C2B360}" type="slidenum">
              <a:rPr lang="fr-FR" smtClean="0"/>
              <a:t>42</a:t>
            </a:fld>
            <a:endParaRPr lang="fr-FR"/>
          </a:p>
        </p:txBody>
      </p:sp>
    </p:spTree>
    <p:extLst>
      <p:ext uri="{BB962C8B-B14F-4D97-AF65-F5344CB8AC3E}">
        <p14:creationId xmlns:p14="http://schemas.microsoft.com/office/powerpoint/2010/main" val="3082538581"/>
      </p:ext>
    </p:extLst>
  </p:cSld>
  <p:clrMapOvr>
    <a:masterClrMapping/>
  </p:clrMapOvr>
  <mc:AlternateContent xmlns:mc="http://schemas.openxmlformats.org/markup-compatibility/2006" xmlns:p14="http://schemas.microsoft.com/office/powerpoint/2010/main">
    <mc:Choice Requires="p14">
      <p:transition spd="slow" p14:dur="2000" advTm="3910"/>
    </mc:Choice>
    <mc:Fallback xmlns="">
      <p:transition spd="slow" advTm="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cxnSp>
        <p:nvCxnSpPr>
          <p:cNvPr id="93" name="Shape 187"/>
          <p:cNvCxnSpPr>
            <a:stCxn id="175" idx="7"/>
          </p:cNvCxnSpPr>
          <p:nvPr/>
        </p:nvCxnSpPr>
        <p:spPr>
          <a:xfrm flipH="1">
            <a:off x="3756509" y="4469554"/>
            <a:ext cx="130116" cy="280865"/>
          </a:xfrm>
          <a:prstGeom prst="straightConnector1">
            <a:avLst/>
          </a:prstGeom>
          <a:noFill/>
          <a:ln w="9525" cap="flat" cmpd="sng">
            <a:solidFill>
              <a:schemeClr val="dk2"/>
            </a:solidFill>
            <a:prstDash val="solid"/>
            <a:round/>
            <a:headEnd type="none" w="med" len="med"/>
            <a:tailEnd type="none" w="med" len="med"/>
          </a:ln>
        </p:spPr>
      </p:cxnSp>
      <p:cxnSp>
        <p:nvCxnSpPr>
          <p:cNvPr id="192" name="Shape 192"/>
          <p:cNvCxnSpPr/>
          <p:nvPr/>
        </p:nvCxnSpPr>
        <p:spPr>
          <a:xfrm>
            <a:off x="3543129" y="4530604"/>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5" name="Shape 195"/>
          <p:cNvCxnSpPr>
            <a:endCxn id="179" idx="5"/>
          </p:cNvCxnSpPr>
          <p:nvPr/>
        </p:nvCxnSpPr>
        <p:spPr>
          <a:xfrm>
            <a:off x="3553262" y="4529909"/>
            <a:ext cx="241392" cy="234994"/>
          </a:xfrm>
          <a:prstGeom prst="straightConnector1">
            <a:avLst/>
          </a:prstGeom>
          <a:noFill/>
          <a:ln w="9525" cap="flat" cmpd="sng">
            <a:solidFill>
              <a:schemeClr val="dk2"/>
            </a:solidFill>
            <a:prstDash val="solid"/>
            <a:round/>
            <a:headEnd type="none" w="med" len="med"/>
            <a:tailEnd type="none" w="med" len="med"/>
          </a:ln>
        </p:spPr>
      </p:cxnSp>
      <p:sp>
        <p:nvSpPr>
          <p:cNvPr id="157" name="Shape 157"/>
          <p:cNvSpPr txBox="1"/>
          <p:nvPr/>
        </p:nvSpPr>
        <p:spPr>
          <a:xfrm>
            <a:off x="2313389" y="3962826"/>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Sampled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2D point</a:t>
            </a:r>
            <a:endParaRPr sz="1800">
              <a:solidFill>
                <a:schemeClr val="dk1"/>
              </a:solidFill>
              <a:latin typeface="Calibri"/>
              <a:ea typeface="Calibri"/>
              <a:cs typeface="Calibri"/>
              <a:sym typeface="Calibri"/>
            </a:endParaRPr>
          </a:p>
        </p:txBody>
      </p:sp>
      <p:grpSp>
        <p:nvGrpSpPr>
          <p:cNvPr id="158" name="Shape 158"/>
          <p:cNvGrpSpPr/>
          <p:nvPr/>
        </p:nvGrpSpPr>
        <p:grpSpPr>
          <a:xfrm>
            <a:off x="3024561" y="4305108"/>
            <a:ext cx="1581496" cy="580654"/>
            <a:chOff x="157051" y="5050334"/>
            <a:chExt cx="1137890" cy="388720"/>
          </a:xfrm>
        </p:grpSpPr>
        <p:sp>
          <p:nvSpPr>
            <p:cNvPr id="159" name="Shape 159"/>
            <p:cNvSpPr/>
            <p:nvPr/>
          </p:nvSpPr>
          <p:spPr>
            <a:xfrm>
              <a:off x="157051" y="5050334"/>
              <a:ext cx="1137890" cy="388720"/>
            </a:xfrm>
            <a:prstGeom prst="parallelogram">
              <a:avLst>
                <a:gd name="adj" fmla="val 63398"/>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Shape 160"/>
            <p:cNvSpPr/>
            <p:nvPr/>
          </p:nvSpPr>
          <p:spPr>
            <a:xfrm>
              <a:off x="505378" y="5158742"/>
              <a:ext cx="78575" cy="8595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86" name="Shape 186"/>
          <p:cNvCxnSpPr/>
          <p:nvPr/>
        </p:nvCxnSpPr>
        <p:spPr>
          <a:xfrm>
            <a:off x="3461707" y="4716373"/>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87" name="Shape 187"/>
          <p:cNvCxnSpPr>
            <a:endCxn id="178" idx="4"/>
          </p:cNvCxnSpPr>
          <p:nvPr/>
        </p:nvCxnSpPr>
        <p:spPr>
          <a:xfrm flipH="1">
            <a:off x="4104917" y="4505697"/>
            <a:ext cx="77448" cy="274501"/>
          </a:xfrm>
          <a:prstGeom prst="straightConnector1">
            <a:avLst/>
          </a:prstGeom>
          <a:noFill/>
          <a:ln w="9525" cap="flat" cmpd="sng">
            <a:solidFill>
              <a:schemeClr val="dk2"/>
            </a:solidFill>
            <a:prstDash val="solid"/>
            <a:round/>
            <a:headEnd type="none" w="med" len="med"/>
            <a:tailEnd type="none" w="med" len="med"/>
          </a:ln>
        </p:spPr>
      </p:cxnSp>
      <p:cxnSp>
        <p:nvCxnSpPr>
          <p:cNvPr id="191" name="Shape 191"/>
          <p:cNvCxnSpPr>
            <a:stCxn id="160" idx="3"/>
          </p:cNvCxnSpPr>
          <p:nvPr/>
        </p:nvCxnSpPr>
        <p:spPr>
          <a:xfrm flipH="1">
            <a:off x="3425316" y="4576632"/>
            <a:ext cx="99360" cy="135843"/>
          </a:xfrm>
          <a:prstGeom prst="straightConnector1">
            <a:avLst/>
          </a:prstGeom>
          <a:noFill/>
          <a:ln w="9525" cap="flat" cmpd="sng">
            <a:solidFill>
              <a:schemeClr val="dk2"/>
            </a:solidFill>
            <a:prstDash val="solid"/>
            <a:round/>
            <a:headEnd type="none" w="med" len="med"/>
            <a:tailEnd type="none" w="med" len="med"/>
          </a:ln>
        </p:spPr>
      </p:cxnSp>
      <p:cxnSp>
        <p:nvCxnSpPr>
          <p:cNvPr id="193" name="Shape 193"/>
          <p:cNvCxnSpPr/>
          <p:nvPr/>
        </p:nvCxnSpPr>
        <p:spPr>
          <a:xfrm>
            <a:off x="3863815" y="4518722"/>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4" name="Shape 194"/>
          <p:cNvCxnSpPr/>
          <p:nvPr/>
        </p:nvCxnSpPr>
        <p:spPr>
          <a:xfrm>
            <a:off x="3789070" y="4721462"/>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6" name="Shape 196"/>
          <p:cNvCxnSpPr>
            <a:endCxn id="178" idx="1"/>
          </p:cNvCxnSpPr>
          <p:nvPr/>
        </p:nvCxnSpPr>
        <p:spPr>
          <a:xfrm>
            <a:off x="3866965" y="4538001"/>
            <a:ext cx="199341" cy="132608"/>
          </a:xfrm>
          <a:prstGeom prst="straightConnector1">
            <a:avLst/>
          </a:prstGeom>
          <a:noFill/>
          <a:ln w="9525" cap="flat" cmpd="sng">
            <a:solidFill>
              <a:schemeClr val="dk2"/>
            </a:solidFill>
            <a:prstDash val="solid"/>
            <a:round/>
            <a:headEnd type="none" w="med" len="med"/>
            <a:tailEnd type="none" w="med" len="med"/>
          </a:ln>
        </p:spPr>
      </p:cxnSp>
      <p:sp>
        <p:nvSpPr>
          <p:cNvPr id="151" name="Shape 151"/>
          <p:cNvSpPr/>
          <p:nvPr/>
        </p:nvSpPr>
        <p:spPr>
          <a:xfrm>
            <a:off x="5129116" y="1471294"/>
            <a:ext cx="1889969" cy="9121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MLP 1</a:t>
            </a:r>
            <a:endParaRPr sz="2800">
              <a:solidFill>
                <a:schemeClr val="dk1"/>
              </a:solidFill>
              <a:latin typeface="Calibri"/>
              <a:ea typeface="Calibri"/>
              <a:cs typeface="Calibri"/>
              <a:sym typeface="Calibri"/>
            </a:endParaRPr>
          </a:p>
        </p:txBody>
      </p:sp>
      <p:sp>
        <p:nvSpPr>
          <p:cNvPr id="155" name="Shape 155"/>
          <p:cNvSpPr txBox="1"/>
          <p:nvPr/>
        </p:nvSpPr>
        <p:spPr>
          <a:xfrm>
            <a:off x="7294671" y="748549"/>
            <a:ext cx="2228853"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Generated</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3D point</a:t>
            </a:r>
            <a:endParaRPr sz="1800">
              <a:solidFill>
                <a:schemeClr val="dk1"/>
              </a:solidFill>
              <a:latin typeface="Calibri"/>
              <a:ea typeface="Calibri"/>
              <a:cs typeface="Calibri"/>
              <a:sym typeface="Calibri"/>
            </a:endParaRPr>
          </a:p>
        </p:txBody>
      </p:sp>
      <p:sp>
        <p:nvSpPr>
          <p:cNvPr id="156" name="Shape 156"/>
          <p:cNvSpPr txBox="1"/>
          <p:nvPr/>
        </p:nvSpPr>
        <p:spPr>
          <a:xfrm>
            <a:off x="1796116" y="2270135"/>
            <a:ext cx="2429968"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Latent shape representation</a:t>
            </a:r>
            <a:endParaRPr sz="1800">
              <a:solidFill>
                <a:schemeClr val="dk1"/>
              </a:solidFill>
              <a:latin typeface="Calibri"/>
              <a:ea typeface="Calibri"/>
              <a:cs typeface="Calibri"/>
              <a:sym typeface="Calibri"/>
            </a:endParaRPr>
          </a:p>
        </p:txBody>
      </p:sp>
      <p:sp>
        <p:nvSpPr>
          <p:cNvPr id="161" name="Shape 161"/>
          <p:cNvSpPr/>
          <p:nvPr/>
        </p:nvSpPr>
        <p:spPr>
          <a:xfrm>
            <a:off x="3842292" y="1768459"/>
            <a:ext cx="210932" cy="1469912"/>
          </a:xfrm>
          <a:prstGeom prst="rect">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Shape 162"/>
          <p:cNvSpPr/>
          <p:nvPr/>
        </p:nvSpPr>
        <p:spPr>
          <a:xfrm>
            <a:off x="3842433" y="3283548"/>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3" name="Shape 163"/>
          <p:cNvSpPr/>
          <p:nvPr/>
        </p:nvSpPr>
        <p:spPr>
          <a:xfrm>
            <a:off x="3842433" y="3447631"/>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4" name="Shape 164"/>
          <p:cNvSpPr txBox="1">
            <a:spLocks noGrp="1"/>
          </p:cNvSpPr>
          <p:nvPr>
            <p:ph type="title"/>
          </p:nvPr>
        </p:nvSpPr>
        <p:spPr>
          <a:xfrm>
            <a:off x="3815309" y="3196190"/>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x</a:t>
            </a:r>
            <a:endParaRPr sz="1600" b="1" i="0" u="none" strike="noStrike" cap="none">
              <a:solidFill>
                <a:schemeClr val="dk1"/>
              </a:solidFill>
              <a:latin typeface="Calibri"/>
              <a:ea typeface="Calibri"/>
              <a:cs typeface="Calibri"/>
              <a:sym typeface="Calibri"/>
            </a:endParaRPr>
          </a:p>
        </p:txBody>
      </p:sp>
      <p:sp>
        <p:nvSpPr>
          <p:cNvPr id="165" name="Shape 165"/>
          <p:cNvSpPr txBox="1"/>
          <p:nvPr/>
        </p:nvSpPr>
        <p:spPr>
          <a:xfrm>
            <a:off x="3815309" y="3386275"/>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y</a:t>
            </a:r>
            <a:endParaRPr sz="1600" b="1">
              <a:solidFill>
                <a:schemeClr val="dk1"/>
              </a:solidFill>
              <a:latin typeface="Calibri"/>
              <a:ea typeface="Calibri"/>
              <a:cs typeface="Calibri"/>
              <a:sym typeface="Calibri"/>
            </a:endParaRPr>
          </a:p>
        </p:txBody>
      </p:sp>
      <p:cxnSp>
        <p:nvCxnSpPr>
          <p:cNvPr id="166" name="Shape 166"/>
          <p:cNvCxnSpPr>
            <a:endCxn id="165" idx="1"/>
          </p:cNvCxnSpPr>
          <p:nvPr/>
        </p:nvCxnSpPr>
        <p:spPr>
          <a:xfrm rot="5400000" flipH="1" flipV="1">
            <a:off x="3264260" y="3852456"/>
            <a:ext cx="846492" cy="255605"/>
          </a:xfrm>
          <a:prstGeom prst="bentConnector2">
            <a:avLst/>
          </a:prstGeom>
          <a:noFill/>
          <a:ln w="9525" cap="flat" cmpd="sng">
            <a:solidFill>
              <a:schemeClr val="accent1"/>
            </a:solidFill>
            <a:prstDash val="solid"/>
            <a:miter lim="800000"/>
            <a:headEnd type="none" w="sm" len="sm"/>
            <a:tailEnd type="triangle" w="med" len="med"/>
          </a:ln>
        </p:spPr>
      </p:cxnSp>
      <p:sp>
        <p:nvSpPr>
          <p:cNvPr id="175" name="Shape 175"/>
          <p:cNvSpPr/>
          <p:nvPr/>
        </p:nvSpPr>
        <p:spPr>
          <a:xfrm>
            <a:off x="3793411" y="445075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Shape 176"/>
          <p:cNvSpPr/>
          <p:nvPr/>
        </p:nvSpPr>
        <p:spPr>
          <a:xfrm>
            <a:off x="3385831" y="465178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Shape 177"/>
          <p:cNvSpPr/>
          <p:nvPr/>
        </p:nvSpPr>
        <p:spPr>
          <a:xfrm>
            <a:off x="4143237" y="4447697"/>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Shape 178"/>
          <p:cNvSpPr/>
          <p:nvPr/>
        </p:nvSpPr>
        <p:spPr>
          <a:xfrm>
            <a:off x="4050313" y="4651806"/>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Shape 179"/>
          <p:cNvSpPr/>
          <p:nvPr/>
        </p:nvSpPr>
        <p:spPr>
          <a:xfrm>
            <a:off x="3701440" y="4655314"/>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 name="Image 101"/>
          <p:cNvPicPr>
            <a:picLocks noChangeAspect="1"/>
          </p:cNvPicPr>
          <p:nvPr/>
        </p:nvPicPr>
        <p:blipFill>
          <a:blip r:embed="rId5"/>
          <a:stretch>
            <a:fillRect/>
          </a:stretch>
        </p:blipFill>
        <p:spPr>
          <a:xfrm>
            <a:off x="4287080" y="1795908"/>
            <a:ext cx="800100" cy="330200"/>
          </a:xfrm>
          <a:prstGeom prst="rect">
            <a:avLst/>
          </a:prstGeom>
        </p:spPr>
      </p:pic>
      <p:pic>
        <p:nvPicPr>
          <p:cNvPr id="103" name="Image 102"/>
          <p:cNvPicPr>
            <a:picLocks noChangeAspect="1"/>
          </p:cNvPicPr>
          <p:nvPr/>
        </p:nvPicPr>
        <p:blipFill>
          <a:blip r:embed="rId5"/>
          <a:stretch>
            <a:fillRect/>
          </a:stretch>
        </p:blipFill>
        <p:spPr>
          <a:xfrm>
            <a:off x="7032008" y="1777648"/>
            <a:ext cx="800100" cy="330200"/>
          </a:xfrm>
          <a:prstGeom prst="rect">
            <a:avLst/>
          </a:prstGeom>
        </p:spPr>
      </p:pic>
      <p:pic>
        <p:nvPicPr>
          <p:cNvPr id="118" name="Image 117"/>
          <p:cNvPicPr>
            <a:picLocks noChangeAspect="1"/>
          </p:cNvPicPr>
          <p:nvPr/>
        </p:nvPicPr>
        <p:blipFill>
          <a:blip r:embed="rId5"/>
          <a:stretch>
            <a:fillRect/>
          </a:stretch>
        </p:blipFill>
        <p:spPr>
          <a:xfrm>
            <a:off x="1834993" y="3256097"/>
            <a:ext cx="800100" cy="330200"/>
          </a:xfrm>
          <a:prstGeom prst="rect">
            <a:avLst/>
          </a:prstGeom>
        </p:spPr>
      </p:pic>
      <p:sp>
        <p:nvSpPr>
          <p:cNvPr id="213" name="Shape 181"/>
          <p:cNvSpPr txBox="1">
            <a:spLocks/>
          </p:cNvSpPr>
          <p:nvPr/>
        </p:nvSpPr>
        <p:spPr>
          <a:xfrm>
            <a:off x="305493" y="-25220"/>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Key idea 2: learn an atlas</a:t>
            </a:r>
          </a:p>
        </p:txBody>
      </p:sp>
      <p:sp>
        <p:nvSpPr>
          <p:cNvPr id="214" name="Shape 182"/>
          <p:cNvSpPr txBox="1">
            <a:spLocks noGrp="1"/>
          </p:cNvSpPr>
          <p:nvPr>
            <p:ph type="body" idx="1"/>
          </p:nvPr>
        </p:nvSpPr>
        <p:spPr>
          <a:xfrm>
            <a:off x="838200" y="6183313"/>
            <a:ext cx="11320462"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Learnt simply by sampling many points and minimizing Chamfer distance</a:t>
            </a:r>
            <a:endParaRPr sz="2800" b="0" i="0" u="none" strike="noStrike" cap="none">
              <a:solidFill>
                <a:schemeClr val="dk1"/>
              </a:solidFill>
              <a:latin typeface="Calibri"/>
              <a:ea typeface="Calibri"/>
              <a:cs typeface="Calibri"/>
              <a:sym typeface="Calibri"/>
            </a:endParaRPr>
          </a:p>
        </p:txBody>
      </p:sp>
      <p:sp>
        <p:nvSpPr>
          <p:cNvPr id="72" name="Rectangle 71"/>
          <p:cNvSpPr/>
          <p:nvPr/>
        </p:nvSpPr>
        <p:spPr>
          <a:xfrm>
            <a:off x="5753970" y="3275112"/>
            <a:ext cx="234360" cy="307777"/>
          </a:xfrm>
          <a:prstGeom prst="rect">
            <a:avLst/>
          </a:prstGeom>
        </p:spPr>
        <p:txBody>
          <a:bodyPr wrap="none">
            <a:spAutoFit/>
          </a:bodyPr>
          <a:lstStyle/>
          <a:p>
            <a:r>
              <a:rPr lang="sk-SK"/>
              <a:t> </a:t>
            </a:r>
            <a:endParaRPr lang="fr-FR"/>
          </a:p>
        </p:txBody>
      </p:sp>
      <p:grpSp>
        <p:nvGrpSpPr>
          <p:cNvPr id="3" name="Grouper 2"/>
          <p:cNvGrpSpPr/>
          <p:nvPr/>
        </p:nvGrpSpPr>
        <p:grpSpPr>
          <a:xfrm>
            <a:off x="7999967" y="1670227"/>
            <a:ext cx="1523557" cy="911762"/>
            <a:chOff x="8567165" y="2831520"/>
            <a:chExt cx="1523557" cy="911762"/>
          </a:xfrm>
        </p:grpSpPr>
        <p:sp>
          <p:nvSpPr>
            <p:cNvPr id="2" name="Données stockées 1"/>
            <p:cNvSpPr/>
            <p:nvPr/>
          </p:nvSpPr>
          <p:spPr>
            <a:xfrm rot="11934490">
              <a:off x="8567165" y="2831520"/>
              <a:ext cx="1523557" cy="911762"/>
            </a:xfrm>
            <a:prstGeom prst="flowChartOnlineStorage">
              <a:avLst/>
            </a:prstGeom>
            <a:solidFill>
              <a:schemeClr val="accent6">
                <a:lumMod val="60000"/>
                <a:lumOff val="4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8" name="Shape 188"/>
            <p:cNvCxnSpPr>
              <a:stCxn id="183" idx="5"/>
            </p:cNvCxnSpPr>
            <p:nvPr/>
          </p:nvCxnSpPr>
          <p:spPr>
            <a:xfrm rot="19764131" flipH="1" flipV="1">
              <a:off x="9057409" y="3330366"/>
              <a:ext cx="266878" cy="264394"/>
            </a:xfrm>
            <a:prstGeom prst="straightConnector1">
              <a:avLst/>
            </a:prstGeom>
            <a:noFill/>
            <a:ln w="9525" cap="flat" cmpd="sng">
              <a:solidFill>
                <a:schemeClr val="dk2"/>
              </a:solidFill>
              <a:prstDash val="solid"/>
              <a:round/>
              <a:headEnd type="none" w="med" len="med"/>
              <a:tailEnd type="none" w="med" len="med"/>
            </a:ln>
          </p:spPr>
        </p:cxnSp>
        <p:cxnSp>
          <p:nvCxnSpPr>
            <p:cNvPr id="189" name="Shape 189"/>
            <p:cNvCxnSpPr>
              <a:stCxn id="182" idx="1"/>
              <a:endCxn id="180" idx="5"/>
            </p:cNvCxnSpPr>
            <p:nvPr/>
          </p:nvCxnSpPr>
          <p:spPr>
            <a:xfrm rot="19764131" flipH="1" flipV="1">
              <a:off x="9512314" y="3096541"/>
              <a:ext cx="124120" cy="218949"/>
            </a:xfrm>
            <a:prstGeom prst="straightConnector1">
              <a:avLst/>
            </a:prstGeom>
            <a:noFill/>
            <a:ln w="9525" cap="flat" cmpd="sng">
              <a:solidFill>
                <a:schemeClr val="dk2"/>
              </a:solidFill>
              <a:prstDash val="solid"/>
              <a:round/>
              <a:headEnd type="none" w="med" len="med"/>
              <a:tailEnd type="none" w="med" len="med"/>
            </a:ln>
          </p:spPr>
        </p:cxnSp>
        <p:cxnSp>
          <p:nvCxnSpPr>
            <p:cNvPr id="190" name="Shape 190"/>
            <p:cNvCxnSpPr>
              <a:endCxn id="184" idx="2"/>
            </p:cNvCxnSpPr>
            <p:nvPr/>
          </p:nvCxnSpPr>
          <p:spPr>
            <a:xfrm rot="19764131" flipV="1">
              <a:off x="8942697" y="3151754"/>
              <a:ext cx="232746" cy="165501"/>
            </a:xfrm>
            <a:prstGeom prst="straightConnector1">
              <a:avLst/>
            </a:prstGeom>
            <a:noFill/>
            <a:ln w="9525" cap="flat" cmpd="sng">
              <a:solidFill>
                <a:schemeClr val="dk2"/>
              </a:solidFill>
              <a:prstDash val="solid"/>
              <a:round/>
              <a:headEnd type="none" w="med" len="med"/>
              <a:tailEnd type="none" w="med" len="med"/>
            </a:ln>
          </p:spPr>
        </p:cxnSp>
        <p:cxnSp>
          <p:nvCxnSpPr>
            <p:cNvPr id="197" name="Shape 197"/>
            <p:cNvCxnSpPr>
              <a:endCxn id="180" idx="5"/>
            </p:cNvCxnSpPr>
            <p:nvPr/>
          </p:nvCxnSpPr>
          <p:spPr>
            <a:xfrm rot="19764131">
              <a:off x="9209493" y="2998243"/>
              <a:ext cx="216038" cy="215087"/>
            </a:xfrm>
            <a:prstGeom prst="straightConnector1">
              <a:avLst/>
            </a:prstGeom>
            <a:noFill/>
            <a:ln w="9525" cap="flat" cmpd="sng">
              <a:solidFill>
                <a:schemeClr val="dk2"/>
              </a:solidFill>
              <a:prstDash val="solid"/>
              <a:round/>
              <a:headEnd type="none" w="med" len="med"/>
              <a:tailEnd type="none" w="med" len="med"/>
            </a:ln>
          </p:spPr>
        </p:cxnSp>
        <p:cxnSp>
          <p:nvCxnSpPr>
            <p:cNvPr id="198" name="Shape 198"/>
            <p:cNvCxnSpPr>
              <a:stCxn id="181" idx="7"/>
              <a:endCxn id="182" idx="2"/>
            </p:cNvCxnSpPr>
            <p:nvPr/>
          </p:nvCxnSpPr>
          <p:spPr>
            <a:xfrm flipV="1">
              <a:off x="9598752" y="3315941"/>
              <a:ext cx="94140" cy="199999"/>
            </a:xfrm>
            <a:prstGeom prst="straightConnector1">
              <a:avLst/>
            </a:prstGeom>
            <a:noFill/>
            <a:ln w="9525" cap="flat" cmpd="sng">
              <a:solidFill>
                <a:schemeClr val="dk2"/>
              </a:solidFill>
              <a:prstDash val="solid"/>
              <a:round/>
              <a:headEnd type="none" w="med" len="med"/>
              <a:tailEnd type="none" w="med" len="med"/>
            </a:ln>
          </p:spPr>
        </p:cxnSp>
        <p:cxnSp>
          <p:nvCxnSpPr>
            <p:cNvPr id="199" name="Shape 199"/>
            <p:cNvCxnSpPr>
              <a:endCxn id="180" idx="6"/>
            </p:cNvCxnSpPr>
            <p:nvPr/>
          </p:nvCxnSpPr>
          <p:spPr>
            <a:xfrm rot="19764131" flipV="1">
              <a:off x="8993285" y="3222626"/>
              <a:ext cx="499399" cy="8091"/>
            </a:xfrm>
            <a:prstGeom prst="straightConnector1">
              <a:avLst/>
            </a:prstGeom>
            <a:noFill/>
            <a:ln w="9525" cap="flat" cmpd="sng">
              <a:solidFill>
                <a:schemeClr val="dk2"/>
              </a:solidFill>
              <a:prstDash val="solid"/>
              <a:round/>
              <a:headEnd type="none" w="med" len="med"/>
              <a:tailEnd type="none" w="med" len="med"/>
            </a:ln>
          </p:spPr>
        </p:cxnSp>
        <p:cxnSp>
          <p:nvCxnSpPr>
            <p:cNvPr id="201" name="Shape 201"/>
            <p:cNvCxnSpPr>
              <a:stCxn id="183" idx="5"/>
              <a:endCxn id="181" idx="5"/>
            </p:cNvCxnSpPr>
            <p:nvPr/>
          </p:nvCxnSpPr>
          <p:spPr>
            <a:xfrm>
              <a:off x="9372997" y="3508431"/>
              <a:ext cx="272046" cy="85789"/>
            </a:xfrm>
            <a:prstGeom prst="straightConnector1">
              <a:avLst/>
            </a:prstGeom>
            <a:noFill/>
            <a:ln w="9525" cap="flat" cmpd="sng">
              <a:solidFill>
                <a:schemeClr val="dk2"/>
              </a:solidFill>
              <a:prstDash val="solid"/>
              <a:round/>
              <a:headEnd type="none" w="med" len="med"/>
              <a:tailEnd type="none" w="med" len="med"/>
            </a:ln>
          </p:spPr>
        </p:cxnSp>
        <p:cxnSp>
          <p:nvCxnSpPr>
            <p:cNvPr id="202" name="Shape 202"/>
            <p:cNvCxnSpPr>
              <a:endCxn id="182" idx="2"/>
            </p:cNvCxnSpPr>
            <p:nvPr/>
          </p:nvCxnSpPr>
          <p:spPr>
            <a:xfrm rot="19764131">
              <a:off x="9323985" y="3350869"/>
              <a:ext cx="378461" cy="65986"/>
            </a:xfrm>
            <a:prstGeom prst="straightConnector1">
              <a:avLst/>
            </a:prstGeom>
            <a:noFill/>
            <a:ln w="9525" cap="flat" cmpd="sng">
              <a:solidFill>
                <a:schemeClr val="dk2"/>
              </a:solidFill>
              <a:prstDash val="solid"/>
              <a:round/>
              <a:headEnd type="none" w="med" len="med"/>
              <a:tailEnd type="none" w="med" len="med"/>
            </a:ln>
          </p:spPr>
        </p:cxnSp>
        <p:sp>
          <p:nvSpPr>
            <p:cNvPr id="180" name="Shape 180"/>
            <p:cNvSpPr/>
            <p:nvPr/>
          </p:nvSpPr>
          <p:spPr>
            <a:xfrm rot="19764131">
              <a:off x="9354220" y="305958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Shape 181"/>
            <p:cNvSpPr/>
            <p:nvPr/>
          </p:nvSpPr>
          <p:spPr>
            <a:xfrm rot="19764131">
              <a:off x="9534031" y="3510433"/>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Shape 182"/>
            <p:cNvSpPr/>
            <p:nvPr/>
          </p:nvSpPr>
          <p:spPr>
            <a:xfrm rot="19764131">
              <a:off x="9685286" y="3223832"/>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Shape 183"/>
            <p:cNvSpPr/>
            <p:nvPr/>
          </p:nvSpPr>
          <p:spPr>
            <a:xfrm rot="19764131">
              <a:off x="9261985" y="3424644"/>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Shape 184"/>
            <p:cNvSpPr/>
            <p:nvPr/>
          </p:nvSpPr>
          <p:spPr>
            <a:xfrm rot="19764131">
              <a:off x="9109513" y="3011931"/>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05" name="Shape 190"/>
            <p:cNvCxnSpPr>
              <a:stCxn id="183" idx="7"/>
              <a:endCxn id="180" idx="3"/>
            </p:cNvCxnSpPr>
            <p:nvPr/>
          </p:nvCxnSpPr>
          <p:spPr>
            <a:xfrm flipV="1">
              <a:off x="9326706" y="3182692"/>
              <a:ext cx="72035" cy="247459"/>
            </a:xfrm>
            <a:prstGeom prst="straightConnector1">
              <a:avLst/>
            </a:prstGeom>
            <a:noFill/>
            <a:ln w="9525" cap="flat" cmpd="sng">
              <a:solidFill>
                <a:schemeClr val="dk2"/>
              </a:solidFill>
              <a:prstDash val="solid"/>
              <a:round/>
              <a:headEnd type="none" w="med" len="med"/>
              <a:tailEnd type="none" w="med" len="med"/>
            </a:ln>
          </p:spPr>
        </p:cxnSp>
        <p:sp>
          <p:nvSpPr>
            <p:cNvPr id="101" name="Shape 184"/>
            <p:cNvSpPr/>
            <p:nvPr/>
          </p:nvSpPr>
          <p:spPr>
            <a:xfrm rot="19764131">
              <a:off x="8961566" y="330771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9" name="Shape 151"/>
          <p:cNvSpPr/>
          <p:nvPr/>
        </p:nvSpPr>
        <p:spPr>
          <a:xfrm>
            <a:off x="5134461" y="2428831"/>
            <a:ext cx="1889969" cy="9121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MLP 2</a:t>
            </a:r>
            <a:endParaRPr sz="2800">
              <a:solidFill>
                <a:schemeClr val="dk1"/>
              </a:solidFill>
              <a:latin typeface="Calibri"/>
              <a:ea typeface="Calibri"/>
              <a:cs typeface="Calibri"/>
              <a:sym typeface="Calibri"/>
            </a:endParaRPr>
          </a:p>
        </p:txBody>
      </p:sp>
      <p:pic>
        <p:nvPicPr>
          <p:cNvPr id="70" name="Image 69"/>
          <p:cNvPicPr>
            <a:picLocks noChangeAspect="1"/>
          </p:cNvPicPr>
          <p:nvPr/>
        </p:nvPicPr>
        <p:blipFill>
          <a:blip r:embed="rId5"/>
          <a:stretch>
            <a:fillRect/>
          </a:stretch>
        </p:blipFill>
        <p:spPr>
          <a:xfrm>
            <a:off x="4292425" y="2744301"/>
            <a:ext cx="800100" cy="330200"/>
          </a:xfrm>
          <a:prstGeom prst="rect">
            <a:avLst/>
          </a:prstGeom>
        </p:spPr>
      </p:pic>
      <p:pic>
        <p:nvPicPr>
          <p:cNvPr id="73" name="Image 72"/>
          <p:cNvPicPr>
            <a:picLocks noChangeAspect="1"/>
          </p:cNvPicPr>
          <p:nvPr/>
        </p:nvPicPr>
        <p:blipFill>
          <a:blip r:embed="rId5"/>
          <a:stretch>
            <a:fillRect/>
          </a:stretch>
        </p:blipFill>
        <p:spPr>
          <a:xfrm>
            <a:off x="7032008" y="2799830"/>
            <a:ext cx="800100" cy="330200"/>
          </a:xfrm>
          <a:prstGeom prst="rect">
            <a:avLst/>
          </a:prstGeom>
        </p:spPr>
      </p:pic>
      <p:grpSp>
        <p:nvGrpSpPr>
          <p:cNvPr id="74" name="Grouper 73"/>
          <p:cNvGrpSpPr/>
          <p:nvPr/>
        </p:nvGrpSpPr>
        <p:grpSpPr>
          <a:xfrm rot="10800000">
            <a:off x="7860116" y="2682216"/>
            <a:ext cx="1523557" cy="911762"/>
            <a:chOff x="8567165" y="2831520"/>
            <a:chExt cx="1523557" cy="911762"/>
          </a:xfrm>
        </p:grpSpPr>
        <p:sp>
          <p:nvSpPr>
            <p:cNvPr id="75" name="Données stockées 74"/>
            <p:cNvSpPr/>
            <p:nvPr/>
          </p:nvSpPr>
          <p:spPr>
            <a:xfrm rot="11934490">
              <a:off x="8567165" y="2831520"/>
              <a:ext cx="1523557" cy="911762"/>
            </a:xfrm>
            <a:prstGeom prst="flowChartOnlineStorage">
              <a:avLst/>
            </a:prstGeom>
            <a:solidFill>
              <a:schemeClr val="accent6">
                <a:lumMod val="60000"/>
                <a:lumOff val="4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6" name="Shape 188"/>
            <p:cNvCxnSpPr/>
            <p:nvPr/>
          </p:nvCxnSpPr>
          <p:spPr>
            <a:xfrm rot="19764131" flipH="1" flipV="1">
              <a:off x="9057409" y="3330366"/>
              <a:ext cx="266878" cy="264394"/>
            </a:xfrm>
            <a:prstGeom prst="straightConnector1">
              <a:avLst/>
            </a:prstGeom>
            <a:noFill/>
            <a:ln w="9525" cap="flat" cmpd="sng">
              <a:solidFill>
                <a:schemeClr val="dk2"/>
              </a:solidFill>
              <a:prstDash val="solid"/>
              <a:round/>
              <a:headEnd type="none" w="med" len="med"/>
              <a:tailEnd type="none" w="med" len="med"/>
            </a:ln>
          </p:spPr>
        </p:cxnSp>
        <p:cxnSp>
          <p:nvCxnSpPr>
            <p:cNvPr id="77" name="Shape 189"/>
            <p:cNvCxnSpPr/>
            <p:nvPr/>
          </p:nvCxnSpPr>
          <p:spPr>
            <a:xfrm rot="19764131" flipH="1" flipV="1">
              <a:off x="9512314" y="3096541"/>
              <a:ext cx="124120" cy="218949"/>
            </a:xfrm>
            <a:prstGeom prst="straightConnector1">
              <a:avLst/>
            </a:prstGeom>
            <a:noFill/>
            <a:ln w="9525" cap="flat" cmpd="sng">
              <a:solidFill>
                <a:schemeClr val="dk2"/>
              </a:solidFill>
              <a:prstDash val="solid"/>
              <a:round/>
              <a:headEnd type="none" w="med" len="med"/>
              <a:tailEnd type="none" w="med" len="med"/>
            </a:ln>
          </p:spPr>
        </p:cxnSp>
        <p:cxnSp>
          <p:nvCxnSpPr>
            <p:cNvPr id="78" name="Shape 190"/>
            <p:cNvCxnSpPr/>
            <p:nvPr/>
          </p:nvCxnSpPr>
          <p:spPr>
            <a:xfrm rot="19764131" flipV="1">
              <a:off x="8942697" y="3151754"/>
              <a:ext cx="232746" cy="165501"/>
            </a:xfrm>
            <a:prstGeom prst="straightConnector1">
              <a:avLst/>
            </a:prstGeom>
            <a:noFill/>
            <a:ln w="9525" cap="flat" cmpd="sng">
              <a:solidFill>
                <a:schemeClr val="dk2"/>
              </a:solidFill>
              <a:prstDash val="solid"/>
              <a:round/>
              <a:headEnd type="none" w="med" len="med"/>
              <a:tailEnd type="none" w="med" len="med"/>
            </a:ln>
          </p:spPr>
        </p:cxnSp>
        <p:cxnSp>
          <p:nvCxnSpPr>
            <p:cNvPr id="79" name="Shape 197"/>
            <p:cNvCxnSpPr/>
            <p:nvPr/>
          </p:nvCxnSpPr>
          <p:spPr>
            <a:xfrm rot="19764131">
              <a:off x="9209493" y="2998243"/>
              <a:ext cx="216038" cy="215087"/>
            </a:xfrm>
            <a:prstGeom prst="straightConnector1">
              <a:avLst/>
            </a:prstGeom>
            <a:noFill/>
            <a:ln w="9525" cap="flat" cmpd="sng">
              <a:solidFill>
                <a:schemeClr val="dk2"/>
              </a:solidFill>
              <a:prstDash val="solid"/>
              <a:round/>
              <a:headEnd type="none" w="med" len="med"/>
              <a:tailEnd type="none" w="med" len="med"/>
            </a:ln>
          </p:spPr>
        </p:cxnSp>
        <p:cxnSp>
          <p:nvCxnSpPr>
            <p:cNvPr id="80" name="Shape 198"/>
            <p:cNvCxnSpPr/>
            <p:nvPr/>
          </p:nvCxnSpPr>
          <p:spPr>
            <a:xfrm flipV="1">
              <a:off x="9598752" y="3315941"/>
              <a:ext cx="94140" cy="199999"/>
            </a:xfrm>
            <a:prstGeom prst="straightConnector1">
              <a:avLst/>
            </a:prstGeom>
            <a:noFill/>
            <a:ln w="9525" cap="flat" cmpd="sng">
              <a:solidFill>
                <a:schemeClr val="dk2"/>
              </a:solidFill>
              <a:prstDash val="solid"/>
              <a:round/>
              <a:headEnd type="none" w="med" len="med"/>
              <a:tailEnd type="none" w="med" len="med"/>
            </a:ln>
          </p:spPr>
        </p:cxnSp>
        <p:cxnSp>
          <p:nvCxnSpPr>
            <p:cNvPr id="81" name="Shape 199"/>
            <p:cNvCxnSpPr/>
            <p:nvPr/>
          </p:nvCxnSpPr>
          <p:spPr>
            <a:xfrm rot="19764131" flipV="1">
              <a:off x="8993285" y="3222626"/>
              <a:ext cx="499399" cy="8091"/>
            </a:xfrm>
            <a:prstGeom prst="straightConnector1">
              <a:avLst/>
            </a:prstGeom>
            <a:noFill/>
            <a:ln w="9525" cap="flat" cmpd="sng">
              <a:solidFill>
                <a:schemeClr val="dk2"/>
              </a:solidFill>
              <a:prstDash val="solid"/>
              <a:round/>
              <a:headEnd type="none" w="med" len="med"/>
              <a:tailEnd type="none" w="med" len="med"/>
            </a:ln>
          </p:spPr>
        </p:cxnSp>
        <p:cxnSp>
          <p:nvCxnSpPr>
            <p:cNvPr id="82" name="Shape 201"/>
            <p:cNvCxnSpPr/>
            <p:nvPr/>
          </p:nvCxnSpPr>
          <p:spPr>
            <a:xfrm>
              <a:off x="9372997" y="3508431"/>
              <a:ext cx="272046" cy="85789"/>
            </a:xfrm>
            <a:prstGeom prst="straightConnector1">
              <a:avLst/>
            </a:prstGeom>
            <a:noFill/>
            <a:ln w="9525" cap="flat" cmpd="sng">
              <a:solidFill>
                <a:schemeClr val="dk2"/>
              </a:solidFill>
              <a:prstDash val="solid"/>
              <a:round/>
              <a:headEnd type="none" w="med" len="med"/>
              <a:tailEnd type="none" w="med" len="med"/>
            </a:ln>
          </p:spPr>
        </p:cxnSp>
        <p:cxnSp>
          <p:nvCxnSpPr>
            <p:cNvPr id="83" name="Shape 202"/>
            <p:cNvCxnSpPr/>
            <p:nvPr/>
          </p:nvCxnSpPr>
          <p:spPr>
            <a:xfrm rot="19764131">
              <a:off x="9323985" y="3350869"/>
              <a:ext cx="378461" cy="65986"/>
            </a:xfrm>
            <a:prstGeom prst="straightConnector1">
              <a:avLst/>
            </a:prstGeom>
            <a:noFill/>
            <a:ln w="9525" cap="flat" cmpd="sng">
              <a:solidFill>
                <a:schemeClr val="dk2"/>
              </a:solidFill>
              <a:prstDash val="solid"/>
              <a:round/>
              <a:headEnd type="none" w="med" len="med"/>
              <a:tailEnd type="none" w="med" len="med"/>
            </a:ln>
          </p:spPr>
        </p:cxnSp>
        <p:sp>
          <p:nvSpPr>
            <p:cNvPr id="84" name="Shape 180"/>
            <p:cNvSpPr/>
            <p:nvPr/>
          </p:nvSpPr>
          <p:spPr>
            <a:xfrm rot="19764131">
              <a:off x="9354220" y="305958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 name="Shape 181"/>
            <p:cNvSpPr/>
            <p:nvPr/>
          </p:nvSpPr>
          <p:spPr>
            <a:xfrm rot="19764131">
              <a:off x="9534031" y="3510433"/>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 name="Shape 182"/>
            <p:cNvSpPr/>
            <p:nvPr/>
          </p:nvSpPr>
          <p:spPr>
            <a:xfrm rot="19764131">
              <a:off x="9685286" y="3223832"/>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Shape 183"/>
            <p:cNvSpPr/>
            <p:nvPr/>
          </p:nvSpPr>
          <p:spPr>
            <a:xfrm rot="19764131">
              <a:off x="9261985" y="3424644"/>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 name="Shape 184"/>
            <p:cNvSpPr/>
            <p:nvPr/>
          </p:nvSpPr>
          <p:spPr>
            <a:xfrm rot="19764131">
              <a:off x="9109513" y="3011931"/>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9" name="Shape 190"/>
            <p:cNvCxnSpPr/>
            <p:nvPr/>
          </p:nvCxnSpPr>
          <p:spPr>
            <a:xfrm flipV="1">
              <a:off x="9326706" y="3182692"/>
              <a:ext cx="72035" cy="247459"/>
            </a:xfrm>
            <a:prstGeom prst="straightConnector1">
              <a:avLst/>
            </a:prstGeom>
            <a:noFill/>
            <a:ln w="9525" cap="flat" cmpd="sng">
              <a:solidFill>
                <a:schemeClr val="dk2"/>
              </a:solidFill>
              <a:prstDash val="solid"/>
              <a:round/>
              <a:headEnd type="none" w="med" len="med"/>
              <a:tailEnd type="none" w="med" len="med"/>
            </a:ln>
          </p:spPr>
        </p:cxnSp>
        <p:sp>
          <p:nvSpPr>
            <p:cNvPr id="90" name="Shape 184"/>
            <p:cNvSpPr/>
            <p:nvPr/>
          </p:nvSpPr>
          <p:spPr>
            <a:xfrm rot="19764131">
              <a:off x="8961566" y="330771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92" name="Shape 151"/>
          <p:cNvSpPr/>
          <p:nvPr/>
        </p:nvSpPr>
        <p:spPr>
          <a:xfrm>
            <a:off x="5131413" y="3404191"/>
            <a:ext cx="1889969" cy="9121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MLP 3</a:t>
            </a:r>
            <a:endParaRPr sz="2800">
              <a:solidFill>
                <a:schemeClr val="dk1"/>
              </a:solidFill>
              <a:latin typeface="Calibri"/>
              <a:ea typeface="Calibri"/>
              <a:cs typeface="Calibri"/>
              <a:sym typeface="Calibri"/>
            </a:endParaRPr>
          </a:p>
        </p:txBody>
      </p:sp>
      <p:pic>
        <p:nvPicPr>
          <p:cNvPr id="94" name="Image 93"/>
          <p:cNvPicPr>
            <a:picLocks noChangeAspect="1"/>
          </p:cNvPicPr>
          <p:nvPr/>
        </p:nvPicPr>
        <p:blipFill>
          <a:blip r:embed="rId5"/>
          <a:stretch>
            <a:fillRect/>
          </a:stretch>
        </p:blipFill>
        <p:spPr>
          <a:xfrm>
            <a:off x="4289377" y="3728805"/>
            <a:ext cx="800100" cy="330200"/>
          </a:xfrm>
          <a:prstGeom prst="rect">
            <a:avLst/>
          </a:prstGeom>
        </p:spPr>
      </p:pic>
      <p:pic>
        <p:nvPicPr>
          <p:cNvPr id="95" name="Image 94"/>
          <p:cNvPicPr>
            <a:picLocks noChangeAspect="1"/>
          </p:cNvPicPr>
          <p:nvPr/>
        </p:nvPicPr>
        <p:blipFill>
          <a:blip r:embed="rId5"/>
          <a:stretch>
            <a:fillRect/>
          </a:stretch>
        </p:blipFill>
        <p:spPr>
          <a:xfrm>
            <a:off x="7062974" y="3719039"/>
            <a:ext cx="800100" cy="330200"/>
          </a:xfrm>
          <a:prstGeom prst="rect">
            <a:avLst/>
          </a:prstGeom>
        </p:spPr>
      </p:pic>
      <p:grpSp>
        <p:nvGrpSpPr>
          <p:cNvPr id="96" name="Grouper 95"/>
          <p:cNvGrpSpPr/>
          <p:nvPr/>
        </p:nvGrpSpPr>
        <p:grpSpPr>
          <a:xfrm rot="18024205">
            <a:off x="7628467" y="3975195"/>
            <a:ext cx="1523557" cy="911762"/>
            <a:chOff x="8567165" y="2831520"/>
            <a:chExt cx="1523557" cy="911762"/>
          </a:xfrm>
        </p:grpSpPr>
        <p:sp>
          <p:nvSpPr>
            <p:cNvPr id="97" name="Données stockées 96"/>
            <p:cNvSpPr/>
            <p:nvPr/>
          </p:nvSpPr>
          <p:spPr>
            <a:xfrm rot="11934490">
              <a:off x="8567165" y="2831520"/>
              <a:ext cx="1523557" cy="911762"/>
            </a:xfrm>
            <a:prstGeom prst="flowChartOnlineStorage">
              <a:avLst/>
            </a:prstGeom>
            <a:solidFill>
              <a:schemeClr val="accent6">
                <a:lumMod val="60000"/>
                <a:lumOff val="4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8" name="Shape 188"/>
            <p:cNvCxnSpPr/>
            <p:nvPr/>
          </p:nvCxnSpPr>
          <p:spPr>
            <a:xfrm rot="19764131" flipH="1" flipV="1">
              <a:off x="9057409" y="3330366"/>
              <a:ext cx="266878" cy="264394"/>
            </a:xfrm>
            <a:prstGeom prst="straightConnector1">
              <a:avLst/>
            </a:prstGeom>
            <a:noFill/>
            <a:ln w="9525" cap="flat" cmpd="sng">
              <a:solidFill>
                <a:schemeClr val="dk2"/>
              </a:solidFill>
              <a:prstDash val="solid"/>
              <a:round/>
              <a:headEnd type="none" w="med" len="med"/>
              <a:tailEnd type="none" w="med" len="med"/>
            </a:ln>
          </p:spPr>
        </p:cxnSp>
        <p:cxnSp>
          <p:nvCxnSpPr>
            <p:cNvPr id="99" name="Shape 189"/>
            <p:cNvCxnSpPr/>
            <p:nvPr/>
          </p:nvCxnSpPr>
          <p:spPr>
            <a:xfrm rot="19764131" flipH="1" flipV="1">
              <a:off x="9512314" y="3096541"/>
              <a:ext cx="124120" cy="218949"/>
            </a:xfrm>
            <a:prstGeom prst="straightConnector1">
              <a:avLst/>
            </a:prstGeom>
            <a:noFill/>
            <a:ln w="9525" cap="flat" cmpd="sng">
              <a:solidFill>
                <a:schemeClr val="dk2"/>
              </a:solidFill>
              <a:prstDash val="solid"/>
              <a:round/>
              <a:headEnd type="none" w="med" len="med"/>
              <a:tailEnd type="none" w="med" len="med"/>
            </a:ln>
          </p:spPr>
        </p:cxnSp>
        <p:cxnSp>
          <p:nvCxnSpPr>
            <p:cNvPr id="100" name="Shape 190"/>
            <p:cNvCxnSpPr/>
            <p:nvPr/>
          </p:nvCxnSpPr>
          <p:spPr>
            <a:xfrm rot="19764131" flipV="1">
              <a:off x="8942697" y="3151754"/>
              <a:ext cx="232746" cy="165501"/>
            </a:xfrm>
            <a:prstGeom prst="straightConnector1">
              <a:avLst/>
            </a:prstGeom>
            <a:noFill/>
            <a:ln w="9525" cap="flat" cmpd="sng">
              <a:solidFill>
                <a:schemeClr val="dk2"/>
              </a:solidFill>
              <a:prstDash val="solid"/>
              <a:round/>
              <a:headEnd type="none" w="med" len="med"/>
              <a:tailEnd type="none" w="med" len="med"/>
            </a:ln>
          </p:spPr>
        </p:cxnSp>
        <p:cxnSp>
          <p:nvCxnSpPr>
            <p:cNvPr id="104" name="Shape 197"/>
            <p:cNvCxnSpPr/>
            <p:nvPr/>
          </p:nvCxnSpPr>
          <p:spPr>
            <a:xfrm rot="19764131">
              <a:off x="9209493" y="2998243"/>
              <a:ext cx="216038" cy="215087"/>
            </a:xfrm>
            <a:prstGeom prst="straightConnector1">
              <a:avLst/>
            </a:prstGeom>
            <a:noFill/>
            <a:ln w="9525" cap="flat" cmpd="sng">
              <a:solidFill>
                <a:schemeClr val="dk2"/>
              </a:solidFill>
              <a:prstDash val="solid"/>
              <a:round/>
              <a:headEnd type="none" w="med" len="med"/>
              <a:tailEnd type="none" w="med" len="med"/>
            </a:ln>
          </p:spPr>
        </p:cxnSp>
        <p:cxnSp>
          <p:nvCxnSpPr>
            <p:cNvPr id="120" name="Shape 198"/>
            <p:cNvCxnSpPr/>
            <p:nvPr/>
          </p:nvCxnSpPr>
          <p:spPr>
            <a:xfrm flipV="1">
              <a:off x="9598752" y="3315941"/>
              <a:ext cx="94140" cy="199999"/>
            </a:xfrm>
            <a:prstGeom prst="straightConnector1">
              <a:avLst/>
            </a:prstGeom>
            <a:noFill/>
            <a:ln w="9525" cap="flat" cmpd="sng">
              <a:solidFill>
                <a:schemeClr val="dk2"/>
              </a:solidFill>
              <a:prstDash val="solid"/>
              <a:round/>
              <a:headEnd type="none" w="med" len="med"/>
              <a:tailEnd type="none" w="med" len="med"/>
            </a:ln>
          </p:spPr>
        </p:cxnSp>
        <p:cxnSp>
          <p:nvCxnSpPr>
            <p:cNvPr id="121" name="Shape 199"/>
            <p:cNvCxnSpPr/>
            <p:nvPr/>
          </p:nvCxnSpPr>
          <p:spPr>
            <a:xfrm rot="19764131" flipV="1">
              <a:off x="8993285" y="3222626"/>
              <a:ext cx="499399" cy="8091"/>
            </a:xfrm>
            <a:prstGeom prst="straightConnector1">
              <a:avLst/>
            </a:prstGeom>
            <a:noFill/>
            <a:ln w="9525" cap="flat" cmpd="sng">
              <a:solidFill>
                <a:schemeClr val="dk2"/>
              </a:solidFill>
              <a:prstDash val="solid"/>
              <a:round/>
              <a:headEnd type="none" w="med" len="med"/>
              <a:tailEnd type="none" w="med" len="med"/>
            </a:ln>
          </p:spPr>
        </p:cxnSp>
        <p:cxnSp>
          <p:nvCxnSpPr>
            <p:cNvPr id="122" name="Shape 201"/>
            <p:cNvCxnSpPr/>
            <p:nvPr/>
          </p:nvCxnSpPr>
          <p:spPr>
            <a:xfrm>
              <a:off x="9372997" y="3508431"/>
              <a:ext cx="272046" cy="85789"/>
            </a:xfrm>
            <a:prstGeom prst="straightConnector1">
              <a:avLst/>
            </a:prstGeom>
            <a:noFill/>
            <a:ln w="9525" cap="flat" cmpd="sng">
              <a:solidFill>
                <a:schemeClr val="dk2"/>
              </a:solidFill>
              <a:prstDash val="solid"/>
              <a:round/>
              <a:headEnd type="none" w="med" len="med"/>
              <a:tailEnd type="none" w="med" len="med"/>
            </a:ln>
          </p:spPr>
        </p:cxnSp>
        <p:cxnSp>
          <p:nvCxnSpPr>
            <p:cNvPr id="123" name="Shape 202"/>
            <p:cNvCxnSpPr/>
            <p:nvPr/>
          </p:nvCxnSpPr>
          <p:spPr>
            <a:xfrm rot="19764131">
              <a:off x="9323985" y="3350869"/>
              <a:ext cx="378461" cy="65986"/>
            </a:xfrm>
            <a:prstGeom prst="straightConnector1">
              <a:avLst/>
            </a:prstGeom>
            <a:noFill/>
            <a:ln w="9525" cap="flat" cmpd="sng">
              <a:solidFill>
                <a:schemeClr val="dk2"/>
              </a:solidFill>
              <a:prstDash val="solid"/>
              <a:round/>
              <a:headEnd type="none" w="med" len="med"/>
              <a:tailEnd type="none" w="med" len="med"/>
            </a:ln>
          </p:spPr>
        </p:cxnSp>
        <p:sp>
          <p:nvSpPr>
            <p:cNvPr id="124" name="Shape 180"/>
            <p:cNvSpPr/>
            <p:nvPr/>
          </p:nvSpPr>
          <p:spPr>
            <a:xfrm rot="19764131">
              <a:off x="9354220" y="305958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Shape 181"/>
            <p:cNvSpPr/>
            <p:nvPr/>
          </p:nvSpPr>
          <p:spPr>
            <a:xfrm rot="19764131">
              <a:off x="9534031" y="3510433"/>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Shape 182"/>
            <p:cNvSpPr/>
            <p:nvPr/>
          </p:nvSpPr>
          <p:spPr>
            <a:xfrm rot="19764131">
              <a:off x="9685286" y="3223832"/>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Shape 183"/>
            <p:cNvSpPr/>
            <p:nvPr/>
          </p:nvSpPr>
          <p:spPr>
            <a:xfrm rot="19764131">
              <a:off x="9261985" y="3424644"/>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Shape 184"/>
            <p:cNvSpPr/>
            <p:nvPr/>
          </p:nvSpPr>
          <p:spPr>
            <a:xfrm rot="19764131">
              <a:off x="9109513" y="3011931"/>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4" name="Shape 190"/>
            <p:cNvCxnSpPr/>
            <p:nvPr/>
          </p:nvCxnSpPr>
          <p:spPr>
            <a:xfrm flipV="1">
              <a:off x="9326706" y="3182692"/>
              <a:ext cx="72035" cy="247459"/>
            </a:xfrm>
            <a:prstGeom prst="straightConnector1">
              <a:avLst/>
            </a:prstGeom>
            <a:noFill/>
            <a:ln w="9525" cap="flat" cmpd="sng">
              <a:solidFill>
                <a:schemeClr val="dk2"/>
              </a:solidFill>
              <a:prstDash val="solid"/>
              <a:round/>
              <a:headEnd type="none" w="med" len="med"/>
              <a:tailEnd type="none" w="med" len="med"/>
            </a:ln>
          </p:spPr>
        </p:cxnSp>
        <p:sp>
          <p:nvSpPr>
            <p:cNvPr id="135" name="Shape 184"/>
            <p:cNvSpPr/>
            <p:nvPr/>
          </p:nvSpPr>
          <p:spPr>
            <a:xfrm rot="19764131">
              <a:off x="8961566" y="330771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6" name="Connecteur droit 5"/>
          <p:cNvCxnSpPr/>
          <p:nvPr/>
        </p:nvCxnSpPr>
        <p:spPr>
          <a:xfrm>
            <a:off x="6100999" y="4598558"/>
            <a:ext cx="14990" cy="1172655"/>
          </a:xfrm>
          <a:prstGeom prst="line">
            <a:avLst/>
          </a:prstGeom>
          <a:ln w="47625">
            <a:prstDash val="dash"/>
          </a:ln>
        </p:spPr>
        <p:style>
          <a:lnRef idx="1">
            <a:schemeClr val="accent1"/>
          </a:lnRef>
          <a:fillRef idx="0">
            <a:schemeClr val="accent1"/>
          </a:fillRef>
          <a:effectRef idx="0">
            <a:schemeClr val="accent1"/>
          </a:effectRef>
          <a:fontRef idx="minor">
            <a:schemeClr val="tx1"/>
          </a:fontRef>
        </p:style>
      </p:cxnSp>
      <p:pic>
        <p:nvPicPr>
          <p:cNvPr id="209" name="Image 20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8" y="1105726"/>
            <a:ext cx="2210445" cy="4805409"/>
          </a:xfrm>
          <a:prstGeom prst="rect">
            <a:avLst/>
          </a:prstGeom>
        </p:spPr>
      </p:pic>
      <p:pic>
        <p:nvPicPr>
          <p:cNvPr id="106"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7394" y="1016997"/>
            <a:ext cx="2445346" cy="4735528"/>
          </a:xfrm>
          <a:prstGeom prst="rect">
            <a:avLst/>
          </a:prstGeom>
        </p:spPr>
      </p:pic>
      <p:pic>
        <p:nvPicPr>
          <p:cNvPr id="7" name="Audio 6">
            <a:hlinkClick r:id="" action="ppaction://media"/>
            <a:extLst>
              <a:ext uri="{FF2B5EF4-FFF2-40B4-BE49-F238E27FC236}">
                <a16:creationId xmlns:a16="http://schemas.microsoft.com/office/drawing/2014/main" id="{4E8C2246-9FDE-F54D-8F2B-EC5389960A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19940" y="7073799"/>
            <a:ext cx="812800" cy="812800"/>
          </a:xfrm>
          <a:prstGeom prst="rect">
            <a:avLst/>
          </a:prstGeom>
        </p:spPr>
      </p:pic>
      <p:sp>
        <p:nvSpPr>
          <p:cNvPr id="4" name="Espace réservé du numéro de diapositive 3">
            <a:extLst>
              <a:ext uri="{FF2B5EF4-FFF2-40B4-BE49-F238E27FC236}">
                <a16:creationId xmlns:a16="http://schemas.microsoft.com/office/drawing/2014/main" id="{54885E74-41A1-0741-BE56-C036341AB658}"/>
              </a:ext>
            </a:extLst>
          </p:cNvPr>
          <p:cNvSpPr>
            <a:spLocks noGrp="1"/>
          </p:cNvSpPr>
          <p:nvPr>
            <p:ph type="sldNum" sz="quarter" idx="12"/>
          </p:nvPr>
        </p:nvSpPr>
        <p:spPr/>
        <p:txBody>
          <a:bodyPr/>
          <a:lstStyle/>
          <a:p>
            <a:fld id="{611224AE-60B8-A04C-BAB5-7045A9C2B360}" type="slidenum">
              <a:rPr lang="fr-FR" smtClean="0"/>
              <a:t>43</a:t>
            </a:fld>
            <a:endParaRPr lang="fr-FR"/>
          </a:p>
        </p:txBody>
      </p:sp>
    </p:spTree>
    <p:extLst>
      <p:ext uri="{BB962C8B-B14F-4D97-AF65-F5344CB8AC3E}">
        <p14:creationId xmlns:p14="http://schemas.microsoft.com/office/powerpoint/2010/main" val="962428513"/>
      </p:ext>
    </p:extLst>
  </p:cSld>
  <p:clrMapOvr>
    <a:masterClrMapping/>
  </p:clrMapOvr>
  <mc:AlternateContent xmlns:mc="http://schemas.openxmlformats.org/markup-compatibility/2006" xmlns:p14="http://schemas.microsoft.com/office/powerpoint/2010/main">
    <mc:Choice Requires="p14">
      <p:transition spd="slow" p14:dur="2000" advTm="34288"/>
    </mc:Choice>
    <mc:Fallback xmlns="">
      <p:transition spd="slow" advTm="34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dirty="0">
              <a:solidFill>
                <a:schemeClr val="dk1"/>
              </a:solidFill>
              <a:latin typeface="Calibri"/>
              <a:ea typeface="Calibri"/>
              <a:cs typeface="Calibri"/>
              <a:sym typeface="Calibri"/>
            </a:endParaRPr>
          </a:p>
        </p:txBody>
      </p:sp>
      <p:sp>
        <p:nvSpPr>
          <p:cNvPr id="229" name="Shape 2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230" name="Shape 230"/>
          <p:cNvPicPr preferRelativeResize="0"/>
          <p:nvPr/>
        </p:nvPicPr>
        <p:blipFill rotWithShape="1">
          <a:blip r:embed="rId5">
            <a:alphaModFix/>
          </a:blip>
          <a:srcRect l="80973"/>
          <a:stretch/>
        </p:blipFill>
        <p:spPr>
          <a:xfrm>
            <a:off x="8942568" y="123928"/>
            <a:ext cx="1769384" cy="6858000"/>
          </a:xfrm>
          <a:prstGeom prst="rect">
            <a:avLst/>
          </a:prstGeom>
          <a:noFill/>
          <a:ln>
            <a:noFill/>
          </a:ln>
        </p:spPr>
      </p:pic>
      <p:pic>
        <p:nvPicPr>
          <p:cNvPr id="4" name="Audio 3">
            <a:hlinkClick r:id="" action="ppaction://media"/>
            <a:extLst>
              <a:ext uri="{FF2B5EF4-FFF2-40B4-BE49-F238E27FC236}">
                <a16:creationId xmlns:a16="http://schemas.microsoft.com/office/drawing/2014/main" id="{88F9CC04-D76B-824C-89EA-7723E62E4E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7118454"/>
            <a:ext cx="812800" cy="812800"/>
          </a:xfrm>
          <a:prstGeom prst="rect">
            <a:avLst/>
          </a:prstGeom>
        </p:spPr>
      </p:pic>
      <p:sp>
        <p:nvSpPr>
          <p:cNvPr id="2" name="Espace réservé du numéro de diapositive 1">
            <a:extLst>
              <a:ext uri="{FF2B5EF4-FFF2-40B4-BE49-F238E27FC236}">
                <a16:creationId xmlns:a16="http://schemas.microsoft.com/office/drawing/2014/main" id="{48AD8B58-41C6-134D-BAC1-FED8477DF927}"/>
              </a:ext>
            </a:extLst>
          </p:cNvPr>
          <p:cNvSpPr>
            <a:spLocks noGrp="1"/>
          </p:cNvSpPr>
          <p:nvPr>
            <p:ph type="sldNum" sz="quarter" idx="12"/>
          </p:nvPr>
        </p:nvSpPr>
        <p:spPr/>
        <p:txBody>
          <a:bodyPr/>
          <a:lstStyle/>
          <a:p>
            <a:fld id="{611224AE-60B8-A04C-BAB5-7045A9C2B360}" type="slidenum">
              <a:rPr lang="fr-FR" smtClean="0"/>
              <a:t>44</a:t>
            </a:fld>
            <a:endParaRPr lang="fr-FR"/>
          </a:p>
        </p:txBody>
      </p:sp>
      <p:pic>
        <p:nvPicPr>
          <p:cNvPr id="7" name="Shape 230">
            <a:extLst>
              <a:ext uri="{FF2B5EF4-FFF2-40B4-BE49-F238E27FC236}">
                <a16:creationId xmlns:a16="http://schemas.microsoft.com/office/drawing/2014/main" id="{4D09D306-292B-9A4E-A7FB-0E0162C4C1C5}"/>
              </a:ext>
            </a:extLst>
          </p:cNvPr>
          <p:cNvPicPr preferRelativeResize="0"/>
          <p:nvPr/>
        </p:nvPicPr>
        <p:blipFill rotWithShape="1">
          <a:blip r:embed="rId5">
            <a:alphaModFix/>
          </a:blip>
          <a:srcRect l="60324" t="-2223" r="19027" b="2222"/>
          <a:stretch/>
        </p:blipFill>
        <p:spPr>
          <a:xfrm>
            <a:off x="7056120" y="-13971"/>
            <a:ext cx="1920240" cy="6858000"/>
          </a:xfrm>
          <a:prstGeom prst="rect">
            <a:avLst/>
          </a:prstGeom>
          <a:noFill/>
          <a:ln>
            <a:noFill/>
          </a:ln>
        </p:spPr>
      </p:pic>
      <p:pic>
        <p:nvPicPr>
          <p:cNvPr id="9" name="Shape 230">
            <a:extLst>
              <a:ext uri="{FF2B5EF4-FFF2-40B4-BE49-F238E27FC236}">
                <a16:creationId xmlns:a16="http://schemas.microsoft.com/office/drawing/2014/main" id="{56F289A5-5B64-5A45-83EE-E7D41F11BE01}"/>
              </a:ext>
            </a:extLst>
          </p:cNvPr>
          <p:cNvPicPr preferRelativeResize="0"/>
          <p:nvPr/>
        </p:nvPicPr>
        <p:blipFill rotWithShape="1">
          <a:blip r:embed="rId5">
            <a:alphaModFix/>
          </a:blip>
          <a:srcRect l="17060" r="59996" b="-880"/>
          <a:stretch/>
        </p:blipFill>
        <p:spPr>
          <a:xfrm>
            <a:off x="3107416" y="107314"/>
            <a:ext cx="2133600" cy="6918326"/>
          </a:xfrm>
          <a:prstGeom prst="rect">
            <a:avLst/>
          </a:prstGeom>
          <a:noFill/>
          <a:ln>
            <a:noFill/>
          </a:ln>
        </p:spPr>
      </p:pic>
      <p:pic>
        <p:nvPicPr>
          <p:cNvPr id="10" name="Shape 230">
            <a:extLst>
              <a:ext uri="{FF2B5EF4-FFF2-40B4-BE49-F238E27FC236}">
                <a16:creationId xmlns:a16="http://schemas.microsoft.com/office/drawing/2014/main" id="{7CC63948-2BFD-774C-9DF7-8158E14ACE66}"/>
              </a:ext>
            </a:extLst>
          </p:cNvPr>
          <p:cNvPicPr preferRelativeResize="0"/>
          <p:nvPr/>
        </p:nvPicPr>
        <p:blipFill rotWithShape="1">
          <a:blip r:embed="rId5">
            <a:alphaModFix/>
          </a:blip>
          <a:srcRect r="81793"/>
          <a:stretch/>
        </p:blipFill>
        <p:spPr>
          <a:xfrm>
            <a:off x="752288" y="77469"/>
            <a:ext cx="1693184" cy="6858000"/>
          </a:xfrm>
          <a:prstGeom prst="rect">
            <a:avLst/>
          </a:prstGeom>
          <a:noFill/>
          <a:ln>
            <a:noFill/>
          </a:ln>
        </p:spPr>
      </p:pic>
      <p:pic>
        <p:nvPicPr>
          <p:cNvPr id="12" name="Shape 230">
            <a:extLst>
              <a:ext uri="{FF2B5EF4-FFF2-40B4-BE49-F238E27FC236}">
                <a16:creationId xmlns:a16="http://schemas.microsoft.com/office/drawing/2014/main" id="{9DD1149B-6D8B-C342-99FF-72169F358917}"/>
              </a:ext>
            </a:extLst>
          </p:cNvPr>
          <p:cNvPicPr preferRelativeResize="0"/>
          <p:nvPr/>
        </p:nvPicPr>
        <p:blipFill rotWithShape="1">
          <a:blip r:embed="rId5">
            <a:alphaModFix/>
          </a:blip>
          <a:srcRect l="41642" t="1" r="38692" b="646"/>
          <a:stretch/>
        </p:blipFill>
        <p:spPr>
          <a:xfrm>
            <a:off x="5298664" y="137794"/>
            <a:ext cx="1828800" cy="6813654"/>
          </a:xfrm>
          <a:prstGeom prst="rect">
            <a:avLst/>
          </a:prstGeom>
          <a:noFill/>
          <a:ln>
            <a:noFill/>
          </a:ln>
        </p:spPr>
      </p:pic>
    </p:spTree>
    <p:extLst>
      <p:ext uri="{BB962C8B-B14F-4D97-AF65-F5344CB8AC3E}">
        <p14:creationId xmlns:p14="http://schemas.microsoft.com/office/powerpoint/2010/main" val="2938121148"/>
      </p:ext>
    </p:extLst>
  </p:cSld>
  <p:clrMapOvr>
    <a:masterClrMapping/>
  </p:clrMapOvr>
  <mc:AlternateContent xmlns:mc="http://schemas.openxmlformats.org/markup-compatibility/2006" xmlns:p14="http://schemas.microsoft.com/office/powerpoint/2010/main">
    <mc:Choice Requires="p14">
      <p:transition spd="slow" p14:dur="2000" advTm="26317"/>
    </mc:Choice>
    <mc:Fallback xmlns="">
      <p:transition spd="slow" advTm="26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chemeClr val="dk1"/>
                </a:solidFill>
                <a:latin typeface="Calibri"/>
                <a:ea typeface="Calibri"/>
                <a:cs typeface="Calibri"/>
                <a:sym typeface="Calibri"/>
              </a:rPr>
              <a:t>Other application: mesh parametrization</a:t>
            </a:r>
            <a:endParaRPr sz="4400" b="0" i="0" u="none" strike="noStrike" cap="none" dirty="0">
              <a:solidFill>
                <a:schemeClr val="dk1"/>
              </a:solidFill>
              <a:latin typeface="Calibri"/>
              <a:ea typeface="Calibri"/>
              <a:cs typeface="Calibri"/>
              <a:sym typeface="Calibri"/>
            </a:endParaRPr>
          </a:p>
        </p:txBody>
      </p:sp>
      <p:sp>
        <p:nvSpPr>
          <p:cNvPr id="315" name="Shape 3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316" name="Shape 316"/>
          <p:cNvPicPr preferRelativeResize="0"/>
          <p:nvPr/>
        </p:nvPicPr>
        <p:blipFill rotWithShape="1">
          <a:blip r:embed="rId5">
            <a:alphaModFix/>
          </a:blip>
          <a:srcRect/>
          <a:stretch/>
        </p:blipFill>
        <p:spPr>
          <a:xfrm>
            <a:off x="1336675" y="1389715"/>
            <a:ext cx="9518650" cy="5223158"/>
          </a:xfrm>
          <a:prstGeom prst="rect">
            <a:avLst/>
          </a:prstGeom>
          <a:noFill/>
          <a:ln>
            <a:noFill/>
          </a:ln>
        </p:spPr>
      </p:pic>
      <p:pic>
        <p:nvPicPr>
          <p:cNvPr id="4" name="Audio 3">
            <a:hlinkClick r:id="" action="ppaction://media"/>
            <a:extLst>
              <a:ext uri="{FF2B5EF4-FFF2-40B4-BE49-F238E27FC236}">
                <a16:creationId xmlns:a16="http://schemas.microsoft.com/office/drawing/2014/main" id="{22E64196-91A4-7949-93F1-0574DDEEEA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7268356"/>
            <a:ext cx="812800" cy="812800"/>
          </a:xfrm>
          <a:prstGeom prst="rect">
            <a:avLst/>
          </a:prstGeom>
        </p:spPr>
      </p:pic>
      <p:sp>
        <p:nvSpPr>
          <p:cNvPr id="2" name="Espace réservé du numéro de diapositive 1">
            <a:extLst>
              <a:ext uri="{FF2B5EF4-FFF2-40B4-BE49-F238E27FC236}">
                <a16:creationId xmlns:a16="http://schemas.microsoft.com/office/drawing/2014/main" id="{DDFF2425-D10A-274F-A044-BC62FD9676EF}"/>
              </a:ext>
            </a:extLst>
          </p:cNvPr>
          <p:cNvSpPr>
            <a:spLocks noGrp="1"/>
          </p:cNvSpPr>
          <p:nvPr>
            <p:ph type="sldNum" sz="quarter" idx="12"/>
          </p:nvPr>
        </p:nvSpPr>
        <p:spPr/>
        <p:txBody>
          <a:bodyPr/>
          <a:lstStyle/>
          <a:p>
            <a:fld id="{611224AE-60B8-A04C-BAB5-7045A9C2B360}" type="slidenum">
              <a:rPr lang="fr-FR" smtClean="0"/>
              <a:t>45</a:t>
            </a:fld>
            <a:endParaRPr lang="fr-FR"/>
          </a:p>
        </p:txBody>
      </p:sp>
    </p:spTree>
    <p:extLst>
      <p:ext uri="{BB962C8B-B14F-4D97-AF65-F5344CB8AC3E}">
        <p14:creationId xmlns:p14="http://schemas.microsoft.com/office/powerpoint/2010/main" val="3630910359"/>
      </p:ext>
    </p:extLst>
  </p:cSld>
  <p:clrMapOvr>
    <a:masterClrMapping/>
  </p:clrMapOvr>
  <mc:AlternateContent xmlns:mc="http://schemas.openxmlformats.org/markup-compatibility/2006" xmlns:p14="http://schemas.microsoft.com/office/powerpoint/2010/main">
    <mc:Choice Requires="p14">
      <p:transition spd="slow" p14:dur="2000" advTm="17299"/>
    </mc:Choice>
    <mc:Fallback xmlns="">
      <p:transition spd="slow" advTm="17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129F688-EF20-9744-A228-AA9B611C88F5}"/>
              </a:ext>
            </a:extLst>
          </p:cNvPr>
          <p:cNvSpPr>
            <a:spLocks noGrp="1"/>
          </p:cNvSpPr>
          <p:nvPr>
            <p:ph idx="1"/>
          </p:nvPr>
        </p:nvSpPr>
        <p:spPr>
          <a:xfrm>
            <a:off x="447645" y="152704"/>
            <a:ext cx="11593902" cy="4351338"/>
          </a:xfrm>
        </p:spPr>
        <p:txBody>
          <a:bodyPr>
            <a:normAutofit/>
          </a:bodyPr>
          <a:lstStyle/>
          <a:p>
            <a:pPr>
              <a:buBlip>
                <a:blip r:embed="rId3"/>
              </a:buBlip>
            </a:pPr>
            <a:r>
              <a:rPr lang="fr-FR" sz="2400" dirty="0"/>
              <a:t>6 </a:t>
            </a:r>
            <a:r>
              <a:rPr lang="fr-FR" sz="2400" dirty="0" err="1"/>
              <a:t>degrees</a:t>
            </a:r>
            <a:r>
              <a:rPr lang="fr-FR" sz="2400" dirty="0"/>
              <a:t> for translation/rotation + N </a:t>
            </a:r>
            <a:r>
              <a:rPr lang="fr-FR" sz="2400" dirty="0" err="1"/>
              <a:t>degrees</a:t>
            </a:r>
            <a:r>
              <a:rPr lang="fr-FR" sz="2400" dirty="0"/>
              <a:t> </a:t>
            </a:r>
            <a:r>
              <a:rPr lang="fr-FR" sz="2400" dirty="0" err="1"/>
              <a:t>object</a:t>
            </a:r>
            <a:r>
              <a:rPr lang="fr-FR" sz="2400" dirty="0"/>
              <a:t> pose + no </a:t>
            </a:r>
            <a:r>
              <a:rPr lang="fr-FR" sz="2400" dirty="0" err="1"/>
              <a:t>clear</a:t>
            </a:r>
            <a:r>
              <a:rPr lang="fr-FR" sz="2400" dirty="0"/>
              <a:t> </a:t>
            </a:r>
            <a:r>
              <a:rPr lang="fr-FR" sz="2400" dirty="0" err="1"/>
              <a:t>parameterization</a:t>
            </a:r>
            <a:endParaRPr lang="fr-FR" sz="2400" dirty="0"/>
          </a:p>
          <a:p>
            <a:pPr>
              <a:buBlip>
                <a:blip r:embed="rId3"/>
              </a:buBlip>
            </a:pPr>
            <a:endParaRPr lang="fr-FR" sz="2400" dirty="0"/>
          </a:p>
          <a:p>
            <a:pPr>
              <a:buBlip>
                <a:blip r:embed="rId3"/>
              </a:buBlip>
            </a:pPr>
            <a:endParaRPr lang="fr-FR" sz="2400" dirty="0"/>
          </a:p>
          <a:p>
            <a:pPr>
              <a:buBlip>
                <a:blip r:embed="rId3"/>
              </a:buBlip>
            </a:pPr>
            <a:endParaRPr lang="fr-FR" sz="2400" dirty="0"/>
          </a:p>
          <a:p>
            <a:pPr>
              <a:buBlip>
                <a:blip r:embed="rId3"/>
              </a:buBlip>
            </a:pPr>
            <a:endParaRPr lang="fr-FR" sz="2400" dirty="0"/>
          </a:p>
          <a:p>
            <a:pPr>
              <a:buBlip>
                <a:blip r:embed="rId3"/>
              </a:buBlip>
            </a:pPr>
            <a:endParaRPr lang="fr-FR" sz="2400" dirty="0"/>
          </a:p>
          <a:p>
            <a:pPr>
              <a:buBlip>
                <a:blip r:embed="rId3"/>
              </a:buBlip>
            </a:pPr>
            <a:r>
              <a:rPr lang="fr-FR" sz="2400" dirty="0"/>
              <a:t>6 </a:t>
            </a:r>
            <a:r>
              <a:rPr lang="fr-FR" sz="2400" dirty="0" err="1"/>
              <a:t>degrees</a:t>
            </a:r>
            <a:r>
              <a:rPr lang="fr-FR" sz="2400" dirty="0"/>
              <a:t> for translation/rotation + N </a:t>
            </a:r>
            <a:r>
              <a:rPr lang="fr-FR" sz="2400" dirty="0" err="1"/>
              <a:t>degrees</a:t>
            </a:r>
            <a:r>
              <a:rPr lang="fr-FR" sz="2400" dirty="0"/>
              <a:t> </a:t>
            </a:r>
            <a:r>
              <a:rPr lang="fr-FR" sz="2400" dirty="0" err="1"/>
              <a:t>object</a:t>
            </a:r>
            <a:r>
              <a:rPr lang="fr-FR" sz="2400" dirty="0"/>
              <a:t> pose + no </a:t>
            </a:r>
            <a:r>
              <a:rPr lang="fr-FR" sz="2400" dirty="0" err="1"/>
              <a:t>clear</a:t>
            </a:r>
            <a:r>
              <a:rPr lang="fr-FR" sz="2400" dirty="0"/>
              <a:t> </a:t>
            </a:r>
            <a:r>
              <a:rPr lang="fr-FR" sz="2400" dirty="0" err="1"/>
              <a:t>parameterization</a:t>
            </a:r>
            <a:r>
              <a:rPr lang="fr-FR" sz="2400" dirty="0"/>
              <a:t> + no </a:t>
            </a:r>
            <a:r>
              <a:rPr lang="fr-FR" sz="2400" dirty="0" err="1"/>
              <a:t>template</a:t>
            </a:r>
            <a:endParaRPr lang="fr-FR" sz="2400" dirty="0"/>
          </a:p>
          <a:p>
            <a:pPr>
              <a:buBlip>
                <a:blip r:embed="rId3"/>
              </a:buBlip>
            </a:pPr>
            <a:endParaRPr lang="fr-FR" sz="2400" dirty="0"/>
          </a:p>
          <a:p>
            <a:pPr>
              <a:buBlip>
                <a:blip r:embed="rId3"/>
              </a:buBlip>
            </a:pPr>
            <a:endParaRPr lang="fr-FR" sz="2400" dirty="0"/>
          </a:p>
          <a:p>
            <a:pPr>
              <a:buBlip>
                <a:blip r:embed="rId3"/>
              </a:buBlip>
            </a:pPr>
            <a:endParaRPr lang="fr-FR" sz="2400" dirty="0"/>
          </a:p>
          <a:p>
            <a:pPr>
              <a:buBlip>
                <a:blip r:embed="rId3"/>
              </a:buBlip>
            </a:pPr>
            <a:endParaRPr lang="fr-FR" sz="2400" dirty="0"/>
          </a:p>
          <a:p>
            <a:pPr marL="0" indent="0">
              <a:buNone/>
            </a:pPr>
            <a:endParaRPr lang="fr-FR" sz="2400" dirty="0"/>
          </a:p>
        </p:txBody>
      </p:sp>
      <p:pic>
        <p:nvPicPr>
          <p:cNvPr id="4" name="Image 3">
            <a:extLst>
              <a:ext uri="{FF2B5EF4-FFF2-40B4-BE49-F238E27FC236}">
                <a16:creationId xmlns:a16="http://schemas.microsoft.com/office/drawing/2014/main" id="{397BED65-B454-4946-8255-E750A6547F15}"/>
              </a:ext>
            </a:extLst>
          </p:cNvPr>
          <p:cNvPicPr>
            <a:picLocks noChangeAspect="1"/>
          </p:cNvPicPr>
          <p:nvPr/>
        </p:nvPicPr>
        <p:blipFill>
          <a:blip r:embed="rId4"/>
          <a:stretch>
            <a:fillRect/>
          </a:stretch>
        </p:blipFill>
        <p:spPr>
          <a:xfrm>
            <a:off x="331907" y="740334"/>
            <a:ext cx="5415472" cy="1946185"/>
          </a:xfrm>
          <a:prstGeom prst="rect">
            <a:avLst/>
          </a:prstGeom>
        </p:spPr>
      </p:pic>
      <p:pic>
        <p:nvPicPr>
          <p:cNvPr id="5" name="Shape 81">
            <a:extLst>
              <a:ext uri="{FF2B5EF4-FFF2-40B4-BE49-F238E27FC236}">
                <a16:creationId xmlns:a16="http://schemas.microsoft.com/office/drawing/2014/main" id="{48C284F0-7956-4D42-9D91-4A91D89D2842}"/>
              </a:ext>
            </a:extLst>
          </p:cNvPr>
          <p:cNvPicPr preferRelativeResize="0"/>
          <p:nvPr/>
        </p:nvPicPr>
        <p:blipFill>
          <a:blip r:embed="rId5">
            <a:alphaModFix/>
          </a:blip>
          <a:stretch>
            <a:fillRect/>
          </a:stretch>
        </p:blipFill>
        <p:spPr>
          <a:xfrm>
            <a:off x="6244596" y="937327"/>
            <a:ext cx="873725" cy="1688085"/>
          </a:xfrm>
          <a:prstGeom prst="rect">
            <a:avLst/>
          </a:prstGeom>
          <a:noFill/>
          <a:ln>
            <a:noFill/>
          </a:ln>
        </p:spPr>
      </p:pic>
      <p:pic>
        <p:nvPicPr>
          <p:cNvPr id="6" name="Shape 82">
            <a:extLst>
              <a:ext uri="{FF2B5EF4-FFF2-40B4-BE49-F238E27FC236}">
                <a16:creationId xmlns:a16="http://schemas.microsoft.com/office/drawing/2014/main" id="{78358D3B-42E1-3142-9199-7EAB2DD639B4}"/>
              </a:ext>
            </a:extLst>
          </p:cNvPr>
          <p:cNvPicPr preferRelativeResize="0"/>
          <p:nvPr/>
        </p:nvPicPr>
        <p:blipFill>
          <a:blip r:embed="rId6">
            <a:alphaModFix/>
          </a:blip>
          <a:stretch>
            <a:fillRect/>
          </a:stretch>
        </p:blipFill>
        <p:spPr>
          <a:xfrm>
            <a:off x="10239701" y="964563"/>
            <a:ext cx="873725" cy="1678165"/>
          </a:xfrm>
          <a:prstGeom prst="rect">
            <a:avLst/>
          </a:prstGeom>
          <a:noFill/>
          <a:ln>
            <a:noFill/>
          </a:ln>
        </p:spPr>
      </p:pic>
      <p:pic>
        <p:nvPicPr>
          <p:cNvPr id="7" name="Shape 83">
            <a:extLst>
              <a:ext uri="{FF2B5EF4-FFF2-40B4-BE49-F238E27FC236}">
                <a16:creationId xmlns:a16="http://schemas.microsoft.com/office/drawing/2014/main" id="{D27F7852-444E-1044-976F-170C319437F4}"/>
              </a:ext>
            </a:extLst>
          </p:cNvPr>
          <p:cNvPicPr preferRelativeResize="0"/>
          <p:nvPr/>
        </p:nvPicPr>
        <p:blipFill>
          <a:blip r:embed="rId7">
            <a:alphaModFix/>
          </a:blip>
          <a:stretch>
            <a:fillRect/>
          </a:stretch>
        </p:blipFill>
        <p:spPr>
          <a:xfrm>
            <a:off x="7117496" y="885242"/>
            <a:ext cx="770400" cy="1801277"/>
          </a:xfrm>
          <a:prstGeom prst="rect">
            <a:avLst/>
          </a:prstGeom>
          <a:noFill/>
          <a:ln>
            <a:noFill/>
          </a:ln>
        </p:spPr>
      </p:pic>
      <p:pic>
        <p:nvPicPr>
          <p:cNvPr id="8" name="Shape 84">
            <a:extLst>
              <a:ext uri="{FF2B5EF4-FFF2-40B4-BE49-F238E27FC236}">
                <a16:creationId xmlns:a16="http://schemas.microsoft.com/office/drawing/2014/main" id="{1163DE19-DBAB-784D-93EC-DC4ED6E92BCD}"/>
              </a:ext>
            </a:extLst>
          </p:cNvPr>
          <p:cNvPicPr preferRelativeResize="0"/>
          <p:nvPr/>
        </p:nvPicPr>
        <p:blipFill>
          <a:blip r:embed="rId8">
            <a:alphaModFix/>
          </a:blip>
          <a:stretch>
            <a:fillRect/>
          </a:stretch>
        </p:blipFill>
        <p:spPr>
          <a:xfrm>
            <a:off x="7921750" y="770297"/>
            <a:ext cx="721675" cy="1916220"/>
          </a:xfrm>
          <a:prstGeom prst="rect">
            <a:avLst/>
          </a:prstGeom>
          <a:noFill/>
          <a:ln>
            <a:noFill/>
          </a:ln>
        </p:spPr>
      </p:pic>
      <p:pic>
        <p:nvPicPr>
          <p:cNvPr id="9" name="Shape 85">
            <a:extLst>
              <a:ext uri="{FF2B5EF4-FFF2-40B4-BE49-F238E27FC236}">
                <a16:creationId xmlns:a16="http://schemas.microsoft.com/office/drawing/2014/main" id="{14501B0B-A24A-DA43-8C41-7B0AB14BEFE5}"/>
              </a:ext>
            </a:extLst>
          </p:cNvPr>
          <p:cNvPicPr preferRelativeResize="0"/>
          <p:nvPr/>
        </p:nvPicPr>
        <p:blipFill>
          <a:blip r:embed="rId9">
            <a:alphaModFix/>
          </a:blip>
          <a:stretch>
            <a:fillRect/>
          </a:stretch>
        </p:blipFill>
        <p:spPr>
          <a:xfrm>
            <a:off x="9476210" y="1482539"/>
            <a:ext cx="721675" cy="1150525"/>
          </a:xfrm>
          <a:prstGeom prst="rect">
            <a:avLst/>
          </a:prstGeom>
          <a:noFill/>
          <a:ln>
            <a:noFill/>
          </a:ln>
        </p:spPr>
      </p:pic>
      <p:pic>
        <p:nvPicPr>
          <p:cNvPr id="10" name="Shape 86">
            <a:extLst>
              <a:ext uri="{FF2B5EF4-FFF2-40B4-BE49-F238E27FC236}">
                <a16:creationId xmlns:a16="http://schemas.microsoft.com/office/drawing/2014/main" id="{D407680F-6545-5843-86A0-459358056750}"/>
              </a:ext>
            </a:extLst>
          </p:cNvPr>
          <p:cNvPicPr preferRelativeResize="0"/>
          <p:nvPr/>
        </p:nvPicPr>
        <p:blipFill>
          <a:blip r:embed="rId10">
            <a:alphaModFix/>
          </a:blip>
          <a:stretch>
            <a:fillRect/>
          </a:stretch>
        </p:blipFill>
        <p:spPr>
          <a:xfrm>
            <a:off x="8516095" y="1222089"/>
            <a:ext cx="873725" cy="1455082"/>
          </a:xfrm>
          <a:prstGeom prst="rect">
            <a:avLst/>
          </a:prstGeom>
          <a:noFill/>
          <a:ln>
            <a:noFill/>
          </a:ln>
        </p:spPr>
      </p:pic>
      <p:pic>
        <p:nvPicPr>
          <p:cNvPr id="12" name="Image 11">
            <a:extLst>
              <a:ext uri="{FF2B5EF4-FFF2-40B4-BE49-F238E27FC236}">
                <a16:creationId xmlns:a16="http://schemas.microsoft.com/office/drawing/2014/main" id="{B733D5E0-5AD0-F343-9D7C-E7FC6E100045}"/>
              </a:ext>
            </a:extLst>
          </p:cNvPr>
          <p:cNvPicPr>
            <a:picLocks noChangeAspect="1"/>
          </p:cNvPicPr>
          <p:nvPr/>
        </p:nvPicPr>
        <p:blipFill>
          <a:blip r:embed="rId11"/>
          <a:stretch>
            <a:fillRect/>
          </a:stretch>
        </p:blipFill>
        <p:spPr>
          <a:xfrm>
            <a:off x="6302512" y="4372122"/>
            <a:ext cx="1320912" cy="918895"/>
          </a:xfrm>
          <a:prstGeom prst="rect">
            <a:avLst/>
          </a:prstGeom>
        </p:spPr>
      </p:pic>
      <p:pic>
        <p:nvPicPr>
          <p:cNvPr id="14" name="Image 13">
            <a:extLst>
              <a:ext uri="{FF2B5EF4-FFF2-40B4-BE49-F238E27FC236}">
                <a16:creationId xmlns:a16="http://schemas.microsoft.com/office/drawing/2014/main" id="{CA19DF71-97B5-3846-BA48-891158105B38}"/>
              </a:ext>
            </a:extLst>
          </p:cNvPr>
          <p:cNvPicPr>
            <a:picLocks noChangeAspect="1"/>
          </p:cNvPicPr>
          <p:nvPr/>
        </p:nvPicPr>
        <p:blipFill>
          <a:blip r:embed="rId12"/>
          <a:stretch>
            <a:fillRect/>
          </a:stretch>
        </p:blipFill>
        <p:spPr>
          <a:xfrm>
            <a:off x="7332376" y="4097643"/>
            <a:ext cx="804033" cy="1206050"/>
          </a:xfrm>
          <a:prstGeom prst="rect">
            <a:avLst/>
          </a:prstGeom>
        </p:spPr>
      </p:pic>
      <p:pic>
        <p:nvPicPr>
          <p:cNvPr id="16" name="Image 15">
            <a:extLst>
              <a:ext uri="{FF2B5EF4-FFF2-40B4-BE49-F238E27FC236}">
                <a16:creationId xmlns:a16="http://schemas.microsoft.com/office/drawing/2014/main" id="{5275CC6D-8578-4444-8B74-B77288108E8C}"/>
              </a:ext>
            </a:extLst>
          </p:cNvPr>
          <p:cNvPicPr>
            <a:picLocks noChangeAspect="1"/>
          </p:cNvPicPr>
          <p:nvPr/>
        </p:nvPicPr>
        <p:blipFill>
          <a:blip r:embed="rId13"/>
          <a:stretch>
            <a:fillRect/>
          </a:stretch>
        </p:blipFill>
        <p:spPr>
          <a:xfrm>
            <a:off x="8025548" y="4057734"/>
            <a:ext cx="1062473" cy="1349628"/>
          </a:xfrm>
          <a:prstGeom prst="rect">
            <a:avLst/>
          </a:prstGeom>
        </p:spPr>
      </p:pic>
      <p:pic>
        <p:nvPicPr>
          <p:cNvPr id="18" name="Image 17">
            <a:extLst>
              <a:ext uri="{FF2B5EF4-FFF2-40B4-BE49-F238E27FC236}">
                <a16:creationId xmlns:a16="http://schemas.microsoft.com/office/drawing/2014/main" id="{4B2F1B08-7F3B-DF4E-B80A-5C7DFBF55EA2}"/>
              </a:ext>
            </a:extLst>
          </p:cNvPr>
          <p:cNvPicPr>
            <a:picLocks noChangeAspect="1"/>
          </p:cNvPicPr>
          <p:nvPr/>
        </p:nvPicPr>
        <p:blipFill>
          <a:blip r:embed="rId14"/>
          <a:stretch>
            <a:fillRect/>
          </a:stretch>
        </p:blipFill>
        <p:spPr>
          <a:xfrm>
            <a:off x="8883535" y="4155074"/>
            <a:ext cx="1493205" cy="1091188"/>
          </a:xfrm>
          <a:prstGeom prst="rect">
            <a:avLst/>
          </a:prstGeom>
        </p:spPr>
      </p:pic>
      <p:pic>
        <p:nvPicPr>
          <p:cNvPr id="20" name="Image 19">
            <a:extLst>
              <a:ext uri="{FF2B5EF4-FFF2-40B4-BE49-F238E27FC236}">
                <a16:creationId xmlns:a16="http://schemas.microsoft.com/office/drawing/2014/main" id="{DD3594BC-06C9-8844-8F2D-8EA285D80438}"/>
              </a:ext>
            </a:extLst>
          </p:cNvPr>
          <p:cNvPicPr>
            <a:picLocks noChangeAspect="1"/>
          </p:cNvPicPr>
          <p:nvPr/>
        </p:nvPicPr>
        <p:blipFill>
          <a:blip r:embed="rId15"/>
          <a:stretch>
            <a:fillRect/>
          </a:stretch>
        </p:blipFill>
        <p:spPr>
          <a:xfrm>
            <a:off x="9989034" y="4300842"/>
            <a:ext cx="1464490" cy="1033757"/>
          </a:xfrm>
          <a:prstGeom prst="rect">
            <a:avLst/>
          </a:prstGeom>
        </p:spPr>
      </p:pic>
      <p:pic>
        <p:nvPicPr>
          <p:cNvPr id="22" name="Image 21">
            <a:extLst>
              <a:ext uri="{FF2B5EF4-FFF2-40B4-BE49-F238E27FC236}">
                <a16:creationId xmlns:a16="http://schemas.microsoft.com/office/drawing/2014/main" id="{A78A1669-55B5-DC4B-83B4-357A5E55341C}"/>
              </a:ext>
            </a:extLst>
          </p:cNvPr>
          <p:cNvPicPr>
            <a:picLocks noChangeAspect="1"/>
          </p:cNvPicPr>
          <p:nvPr/>
        </p:nvPicPr>
        <p:blipFill>
          <a:blip r:embed="rId16"/>
          <a:stretch>
            <a:fillRect/>
          </a:stretch>
        </p:blipFill>
        <p:spPr>
          <a:xfrm>
            <a:off x="10999988" y="1423905"/>
            <a:ext cx="1105748" cy="1105748"/>
          </a:xfrm>
          <a:prstGeom prst="rect">
            <a:avLst/>
          </a:prstGeom>
        </p:spPr>
      </p:pic>
      <p:sp>
        <p:nvSpPr>
          <p:cNvPr id="25" name="Espace réservé du numéro de diapositive 24">
            <a:extLst>
              <a:ext uri="{FF2B5EF4-FFF2-40B4-BE49-F238E27FC236}">
                <a16:creationId xmlns:a16="http://schemas.microsoft.com/office/drawing/2014/main" id="{683F3881-B74B-8D40-90A4-82D189175D7D}"/>
              </a:ext>
            </a:extLst>
          </p:cNvPr>
          <p:cNvSpPr>
            <a:spLocks noGrp="1"/>
          </p:cNvSpPr>
          <p:nvPr>
            <p:ph type="sldNum" sz="quarter" idx="12"/>
          </p:nvPr>
        </p:nvSpPr>
        <p:spPr>
          <a:xfrm>
            <a:off x="8524336" y="5131399"/>
            <a:ext cx="2743200" cy="365125"/>
          </a:xfrm>
        </p:spPr>
        <p:txBody>
          <a:bodyPr/>
          <a:lstStyle/>
          <a:p>
            <a:fld id="{611224AE-60B8-A04C-BAB5-7045A9C2B360}" type="slidenum">
              <a:rPr lang="fr-FR" smtClean="0"/>
              <a:t>46</a:t>
            </a:fld>
            <a:endParaRPr lang="fr-FR"/>
          </a:p>
        </p:txBody>
      </p:sp>
      <p:pic>
        <p:nvPicPr>
          <p:cNvPr id="27" name="Image 26">
            <a:extLst>
              <a:ext uri="{FF2B5EF4-FFF2-40B4-BE49-F238E27FC236}">
                <a16:creationId xmlns:a16="http://schemas.microsoft.com/office/drawing/2014/main" id="{35A83343-73C6-8C45-85C3-E24FFAEB4F56}"/>
              </a:ext>
            </a:extLst>
          </p:cNvPr>
          <p:cNvPicPr>
            <a:picLocks noChangeAspect="1"/>
          </p:cNvPicPr>
          <p:nvPr/>
        </p:nvPicPr>
        <p:blipFill>
          <a:blip r:embed="rId17"/>
          <a:stretch>
            <a:fillRect/>
          </a:stretch>
        </p:blipFill>
        <p:spPr>
          <a:xfrm>
            <a:off x="3619187" y="3594859"/>
            <a:ext cx="1708834" cy="1708834"/>
          </a:xfrm>
          <a:prstGeom prst="rect">
            <a:avLst/>
          </a:prstGeom>
        </p:spPr>
      </p:pic>
      <p:pic>
        <p:nvPicPr>
          <p:cNvPr id="29" name="Image 28">
            <a:extLst>
              <a:ext uri="{FF2B5EF4-FFF2-40B4-BE49-F238E27FC236}">
                <a16:creationId xmlns:a16="http://schemas.microsoft.com/office/drawing/2014/main" id="{D23B89C3-AE37-AB4B-AABA-8F6FEB611721}"/>
              </a:ext>
            </a:extLst>
          </p:cNvPr>
          <p:cNvPicPr>
            <a:picLocks noChangeAspect="1"/>
          </p:cNvPicPr>
          <p:nvPr/>
        </p:nvPicPr>
        <p:blipFill>
          <a:blip r:embed="rId18"/>
          <a:stretch>
            <a:fillRect/>
          </a:stretch>
        </p:blipFill>
        <p:spPr>
          <a:xfrm>
            <a:off x="-343545" y="3759040"/>
            <a:ext cx="2092036" cy="1631788"/>
          </a:xfrm>
          <a:prstGeom prst="rect">
            <a:avLst/>
          </a:prstGeom>
        </p:spPr>
      </p:pic>
      <p:pic>
        <p:nvPicPr>
          <p:cNvPr id="31" name="Image 30">
            <a:extLst>
              <a:ext uri="{FF2B5EF4-FFF2-40B4-BE49-F238E27FC236}">
                <a16:creationId xmlns:a16="http://schemas.microsoft.com/office/drawing/2014/main" id="{B07B985D-DC40-B449-BBB8-E002E5240D4E}"/>
              </a:ext>
            </a:extLst>
          </p:cNvPr>
          <p:cNvPicPr>
            <a:picLocks noChangeAspect="1"/>
          </p:cNvPicPr>
          <p:nvPr/>
        </p:nvPicPr>
        <p:blipFill>
          <a:blip r:embed="rId19"/>
          <a:stretch>
            <a:fillRect/>
          </a:stretch>
        </p:blipFill>
        <p:spPr>
          <a:xfrm>
            <a:off x="2957948" y="3759040"/>
            <a:ext cx="1050280" cy="1574261"/>
          </a:xfrm>
          <a:prstGeom prst="rect">
            <a:avLst/>
          </a:prstGeom>
        </p:spPr>
      </p:pic>
      <p:pic>
        <p:nvPicPr>
          <p:cNvPr id="33" name="Image 32">
            <a:extLst>
              <a:ext uri="{FF2B5EF4-FFF2-40B4-BE49-F238E27FC236}">
                <a16:creationId xmlns:a16="http://schemas.microsoft.com/office/drawing/2014/main" id="{B3B39AE3-9537-7946-9AC0-26FAAFEBE656}"/>
              </a:ext>
            </a:extLst>
          </p:cNvPr>
          <p:cNvPicPr>
            <a:picLocks noChangeAspect="1"/>
          </p:cNvPicPr>
          <p:nvPr/>
        </p:nvPicPr>
        <p:blipFill>
          <a:blip r:embed="rId20"/>
          <a:stretch>
            <a:fillRect/>
          </a:stretch>
        </p:blipFill>
        <p:spPr>
          <a:xfrm>
            <a:off x="1647848" y="3944667"/>
            <a:ext cx="1460207" cy="1460207"/>
          </a:xfrm>
          <a:prstGeom prst="rect">
            <a:avLst/>
          </a:prstGeom>
        </p:spPr>
      </p:pic>
      <p:pic>
        <p:nvPicPr>
          <p:cNvPr id="43" name="Image 42">
            <a:extLst>
              <a:ext uri="{FF2B5EF4-FFF2-40B4-BE49-F238E27FC236}">
                <a16:creationId xmlns:a16="http://schemas.microsoft.com/office/drawing/2014/main" id="{ED744E9D-AACF-964B-B5B8-D9667845CB0A}"/>
              </a:ext>
            </a:extLst>
          </p:cNvPr>
          <p:cNvPicPr>
            <a:picLocks noChangeAspect="1"/>
          </p:cNvPicPr>
          <p:nvPr/>
        </p:nvPicPr>
        <p:blipFill>
          <a:blip r:embed="rId21"/>
          <a:stretch>
            <a:fillRect/>
          </a:stretch>
        </p:blipFill>
        <p:spPr>
          <a:xfrm>
            <a:off x="5021299" y="3956156"/>
            <a:ext cx="992770" cy="1349328"/>
          </a:xfrm>
          <a:prstGeom prst="rect">
            <a:avLst/>
          </a:prstGeom>
        </p:spPr>
      </p:pic>
      <p:pic>
        <p:nvPicPr>
          <p:cNvPr id="26" name="Image 25">
            <a:extLst>
              <a:ext uri="{FF2B5EF4-FFF2-40B4-BE49-F238E27FC236}">
                <a16:creationId xmlns:a16="http://schemas.microsoft.com/office/drawing/2014/main" id="{E4221443-8D4A-8C4E-90D6-A8234527F115}"/>
              </a:ext>
            </a:extLst>
          </p:cNvPr>
          <p:cNvPicPr>
            <a:picLocks noChangeAspect="1"/>
          </p:cNvPicPr>
          <p:nvPr/>
        </p:nvPicPr>
        <p:blipFill>
          <a:blip r:embed="rId16"/>
          <a:stretch>
            <a:fillRect/>
          </a:stretch>
        </p:blipFill>
        <p:spPr>
          <a:xfrm>
            <a:off x="11229811" y="4344656"/>
            <a:ext cx="1105748" cy="1105748"/>
          </a:xfrm>
          <a:prstGeom prst="rect">
            <a:avLst/>
          </a:prstGeom>
        </p:spPr>
      </p:pic>
      <p:sp>
        <p:nvSpPr>
          <p:cNvPr id="15" name="Rectangle 14">
            <a:extLst>
              <a:ext uri="{FF2B5EF4-FFF2-40B4-BE49-F238E27FC236}">
                <a16:creationId xmlns:a16="http://schemas.microsoft.com/office/drawing/2014/main" id="{1A70E3B9-D7C4-E64E-9139-7FF01A71C952}"/>
              </a:ext>
            </a:extLst>
          </p:cNvPr>
          <p:cNvSpPr/>
          <p:nvPr/>
        </p:nvSpPr>
        <p:spPr>
          <a:xfrm>
            <a:off x="-343545" y="5915166"/>
            <a:ext cx="12026405" cy="584775"/>
          </a:xfrm>
          <a:prstGeom prst="rect">
            <a:avLst/>
          </a:prstGeom>
        </p:spPr>
        <p:txBody>
          <a:bodyPr wrap="square">
            <a:spAutoFit/>
          </a:bodyPr>
          <a:lstStyle/>
          <a:p>
            <a:pPr lvl="1"/>
            <a:r>
              <a:rPr lang="fr-FR" sz="3200" u="sng" err="1">
                <a:solidFill>
                  <a:srgbClr val="FF0000"/>
                </a:solidFill>
              </a:rPr>
              <a:t>Disclaimer</a:t>
            </a:r>
            <a:r>
              <a:rPr lang="fr-FR" sz="3200">
                <a:solidFill>
                  <a:srgbClr val="FF0000"/>
                </a:solidFill>
              </a:rPr>
              <a:t> : </a:t>
            </a:r>
            <a:r>
              <a:rPr lang="fr-FR" sz="3200" err="1">
                <a:solidFill>
                  <a:srgbClr val="FF0000"/>
                </a:solidFill>
              </a:rPr>
              <a:t>this</a:t>
            </a:r>
            <a:r>
              <a:rPr lang="fr-FR" sz="3200">
                <a:solidFill>
                  <a:srgbClr val="FF0000"/>
                </a:solidFill>
              </a:rPr>
              <a:t> has been </a:t>
            </a:r>
            <a:r>
              <a:rPr lang="fr-FR" sz="3200" err="1">
                <a:solidFill>
                  <a:srgbClr val="FF0000"/>
                </a:solidFill>
              </a:rPr>
              <a:t>done</a:t>
            </a:r>
            <a:r>
              <a:rPr lang="fr-FR" sz="3200">
                <a:solidFill>
                  <a:srgbClr val="FF0000"/>
                </a:solidFill>
              </a:rPr>
              <a:t> </a:t>
            </a:r>
            <a:r>
              <a:rPr lang="fr-FR" sz="3200" err="1">
                <a:solidFill>
                  <a:srgbClr val="FF0000"/>
                </a:solidFill>
              </a:rPr>
              <a:t>with</a:t>
            </a:r>
            <a:r>
              <a:rPr lang="fr-FR" sz="3200">
                <a:solidFill>
                  <a:srgbClr val="FF0000"/>
                </a:solidFill>
              </a:rPr>
              <a:t> « </a:t>
            </a:r>
            <a:r>
              <a:rPr lang="fr-FR" sz="3200" err="1">
                <a:solidFill>
                  <a:srgbClr val="FF0000"/>
                </a:solidFill>
              </a:rPr>
              <a:t>object-centered</a:t>
            </a:r>
            <a:r>
              <a:rPr lang="fr-FR" sz="3200">
                <a:solidFill>
                  <a:srgbClr val="FF0000"/>
                </a:solidFill>
              </a:rPr>
              <a:t>» 3D </a:t>
            </a:r>
            <a:r>
              <a:rPr lang="fr-FR" sz="3200" err="1">
                <a:solidFill>
                  <a:srgbClr val="FF0000"/>
                </a:solidFill>
              </a:rPr>
              <a:t>shapes</a:t>
            </a:r>
            <a:r>
              <a:rPr lang="fr-FR" sz="3200">
                <a:solidFill>
                  <a:srgbClr val="FF0000"/>
                </a:solidFill>
              </a:rPr>
              <a:t>.</a:t>
            </a:r>
          </a:p>
        </p:txBody>
      </p:sp>
      <p:pic>
        <p:nvPicPr>
          <p:cNvPr id="28" name="Image 27">
            <a:extLst>
              <a:ext uri="{FF2B5EF4-FFF2-40B4-BE49-F238E27FC236}">
                <a16:creationId xmlns:a16="http://schemas.microsoft.com/office/drawing/2014/main" id="{E2672DD1-9D06-6F4B-A9C1-0B822C7362BF}"/>
              </a:ext>
            </a:extLst>
          </p:cNvPr>
          <p:cNvPicPr>
            <a:picLocks noChangeAspect="1"/>
          </p:cNvPicPr>
          <p:nvPr/>
        </p:nvPicPr>
        <p:blipFill>
          <a:blip r:embed="rId22"/>
          <a:stretch>
            <a:fillRect/>
          </a:stretch>
        </p:blipFill>
        <p:spPr>
          <a:xfrm>
            <a:off x="11324507" y="5880266"/>
            <a:ext cx="655852" cy="573870"/>
          </a:xfrm>
          <a:prstGeom prst="rect">
            <a:avLst/>
          </a:prstGeom>
        </p:spPr>
      </p:pic>
      <p:sp>
        <p:nvSpPr>
          <p:cNvPr id="34" name="ZoneTexte 33">
            <a:extLst>
              <a:ext uri="{FF2B5EF4-FFF2-40B4-BE49-F238E27FC236}">
                <a16:creationId xmlns:a16="http://schemas.microsoft.com/office/drawing/2014/main" id="{87921FFB-B146-6D49-ABC9-EDA69BDAA98E}"/>
              </a:ext>
            </a:extLst>
          </p:cNvPr>
          <p:cNvSpPr txBox="1"/>
          <p:nvPr/>
        </p:nvSpPr>
        <p:spPr>
          <a:xfrm>
            <a:off x="617403" y="-9463"/>
            <a:ext cx="4681090" cy="646331"/>
          </a:xfrm>
          <a:prstGeom prst="rect">
            <a:avLst/>
          </a:prstGeom>
          <a:noFill/>
        </p:spPr>
        <p:txBody>
          <a:bodyPr wrap="none" rtlCol="0">
            <a:spAutoFit/>
          </a:bodyPr>
          <a:lstStyle/>
          <a:p>
            <a:r>
              <a:rPr lang="fr-FR" sz="3600" b="1">
                <a:solidFill>
                  <a:srgbClr val="FF0000"/>
                </a:solidFill>
              </a:rPr>
              <a:t>[ ---------------------------- ]</a:t>
            </a:r>
            <a:endParaRPr sz="3600" b="1">
              <a:solidFill>
                <a:srgbClr val="FF0000"/>
              </a:solidFill>
            </a:endParaRPr>
          </a:p>
        </p:txBody>
      </p:sp>
      <p:sp>
        <p:nvSpPr>
          <p:cNvPr id="36" name="ZoneTexte 35">
            <a:extLst>
              <a:ext uri="{FF2B5EF4-FFF2-40B4-BE49-F238E27FC236}">
                <a16:creationId xmlns:a16="http://schemas.microsoft.com/office/drawing/2014/main" id="{734D72F0-6C89-3540-B42D-CE3EE5EB6E9D}"/>
              </a:ext>
            </a:extLst>
          </p:cNvPr>
          <p:cNvSpPr txBox="1"/>
          <p:nvPr/>
        </p:nvSpPr>
        <p:spPr>
          <a:xfrm>
            <a:off x="568617" y="2714048"/>
            <a:ext cx="4681090" cy="646331"/>
          </a:xfrm>
          <a:prstGeom prst="rect">
            <a:avLst/>
          </a:prstGeom>
          <a:noFill/>
        </p:spPr>
        <p:txBody>
          <a:bodyPr wrap="none" rtlCol="0">
            <a:spAutoFit/>
          </a:bodyPr>
          <a:lstStyle/>
          <a:p>
            <a:r>
              <a:rPr lang="fr-FR" sz="3600" b="1">
                <a:solidFill>
                  <a:srgbClr val="FF0000"/>
                </a:solidFill>
              </a:rPr>
              <a:t>[ ---------------------------- ]</a:t>
            </a:r>
            <a:endParaRPr sz="3600" b="1">
              <a:solidFill>
                <a:srgbClr val="FF0000"/>
              </a:solidFill>
            </a:endParaRPr>
          </a:p>
        </p:txBody>
      </p:sp>
      <p:sp>
        <p:nvSpPr>
          <p:cNvPr id="37" name="Espace réservé du contenu 2">
            <a:extLst>
              <a:ext uri="{FF2B5EF4-FFF2-40B4-BE49-F238E27FC236}">
                <a16:creationId xmlns:a16="http://schemas.microsoft.com/office/drawing/2014/main" id="{5FFE1461-2F0B-5045-A09B-6EAEF70868EF}"/>
              </a:ext>
            </a:extLst>
          </p:cNvPr>
          <p:cNvSpPr txBox="1">
            <a:spLocks/>
          </p:cNvSpPr>
          <p:nvPr/>
        </p:nvSpPr>
        <p:spPr>
          <a:xfrm>
            <a:off x="1811975" y="4955834"/>
            <a:ext cx="9168442" cy="21739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3600"/>
          </a:p>
          <a:p>
            <a:pPr>
              <a:buFont typeface="Arial" panose="020B0604020202020204" pitchFamily="34" charset="0"/>
              <a:buBlip>
                <a:blip r:embed="rId3"/>
              </a:buBlip>
            </a:pPr>
            <a:r>
              <a:rPr lang="fr-FR" sz="3600"/>
              <a:t>      Pose </a:t>
            </a:r>
            <a:r>
              <a:rPr lang="fr-FR" sz="3600" err="1"/>
              <a:t>recovery</a:t>
            </a:r>
            <a:r>
              <a:rPr lang="fr-FR" sz="3600"/>
              <a:t> </a:t>
            </a:r>
            <a:r>
              <a:rPr lang="fr-FR" sz="3600" err="1"/>
              <a:t>beyond</a:t>
            </a:r>
            <a:r>
              <a:rPr lang="fr-FR" sz="3600"/>
              <a:t> </a:t>
            </a:r>
            <a:r>
              <a:rPr lang="fr-FR" sz="3600" err="1"/>
              <a:t>rigid</a:t>
            </a:r>
            <a:r>
              <a:rPr lang="fr-FR" sz="3600"/>
              <a:t> </a:t>
            </a:r>
            <a:r>
              <a:rPr lang="fr-FR" sz="3600" err="1"/>
              <a:t>objects</a:t>
            </a:r>
            <a:endParaRPr lang="fr-FR" sz="3600"/>
          </a:p>
          <a:p>
            <a:pPr>
              <a:buFont typeface="Arial" panose="020B0604020202020204" pitchFamily="34" charset="0"/>
              <a:buBlip>
                <a:blip r:embed="rId3"/>
              </a:buBlip>
            </a:pPr>
            <a:r>
              <a:rPr lang="fr-FR" sz="3600"/>
              <a:t>      Learning </a:t>
            </a:r>
            <a:r>
              <a:rPr lang="fr-FR" sz="3600" err="1"/>
              <a:t>parameterizations</a:t>
            </a:r>
            <a:r>
              <a:rPr lang="fr-FR" sz="3600"/>
              <a:t> for 3D </a:t>
            </a:r>
            <a:r>
              <a:rPr lang="fr-FR" sz="3600" err="1"/>
              <a:t>shapes</a:t>
            </a:r>
            <a:endParaRPr lang="fr-FR" sz="3600"/>
          </a:p>
          <a:p>
            <a:pPr marL="0" indent="0">
              <a:buFont typeface="Arial" panose="020B0604020202020204" pitchFamily="34" charset="0"/>
              <a:buNone/>
            </a:pPr>
            <a:endParaRPr lang="fr-FR" sz="3600"/>
          </a:p>
          <a:p>
            <a:pPr marL="0" indent="0">
              <a:buFont typeface="Arial" panose="020B0604020202020204" pitchFamily="34" charset="0"/>
              <a:buNone/>
            </a:pPr>
            <a:endParaRPr lang="fr-FR"/>
          </a:p>
          <a:p>
            <a:pPr lvl="1"/>
            <a:endParaRPr lang="fr-FR"/>
          </a:p>
          <a:p>
            <a:pPr lvl="1"/>
            <a:endParaRPr lang="fr-FR"/>
          </a:p>
        </p:txBody>
      </p:sp>
    </p:spTree>
    <p:extLst>
      <p:ext uri="{BB962C8B-B14F-4D97-AF65-F5344CB8AC3E}">
        <p14:creationId xmlns:p14="http://schemas.microsoft.com/office/powerpoint/2010/main" val="154518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34" grpId="0"/>
      <p:bldP spid="34" grpId="1"/>
      <p:bldP spid="36" grpId="0"/>
      <p:bldP spid="36"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6" name="Shape 96"/>
          <p:cNvSpPr txBox="1"/>
          <p:nvPr/>
        </p:nvSpPr>
        <p:spPr>
          <a:xfrm>
            <a:off x="0" y="5497544"/>
            <a:ext cx="9144000" cy="165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Matthew Fisher	Vladimir Kim		Bryan Russell</a:t>
            </a:r>
            <a:endParaRPr/>
          </a:p>
          <a:p>
            <a:pPr marL="0" marR="0" lvl="0" indent="0" algn="ctr" rtl="0">
              <a:lnSpc>
                <a:spcPct val="90000"/>
              </a:lnSpc>
              <a:spcBef>
                <a:spcPts val="100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Adobe Research</a:t>
            </a:r>
            <a:endParaRPr sz="2400" b="0" i="0" u="none" strike="noStrike" cap="none">
              <a:solidFill>
                <a:schemeClr val="dk1"/>
              </a:solidFill>
              <a:latin typeface="Calibri"/>
              <a:ea typeface="Calibri"/>
              <a:cs typeface="Calibri"/>
              <a:sym typeface="Calibri"/>
            </a:endParaRPr>
          </a:p>
        </p:txBody>
      </p:sp>
      <p:pic>
        <p:nvPicPr>
          <p:cNvPr id="97" name="Shape 97"/>
          <p:cNvPicPr preferRelativeResize="0">
            <a:picLocks noChangeAspect="1"/>
          </p:cNvPicPr>
          <p:nvPr/>
        </p:nvPicPr>
        <p:blipFill rotWithShape="1">
          <a:blip r:embed="rId5">
            <a:alphaModFix/>
          </a:blip>
          <a:srcRect/>
          <a:stretch/>
        </p:blipFill>
        <p:spPr>
          <a:xfrm>
            <a:off x="975968" y="3346943"/>
            <a:ext cx="1951146" cy="1828068"/>
          </a:xfrm>
          <a:prstGeom prst="rect">
            <a:avLst/>
          </a:prstGeom>
          <a:noFill/>
          <a:ln>
            <a:noFill/>
          </a:ln>
        </p:spPr>
      </p:pic>
      <p:pic>
        <p:nvPicPr>
          <p:cNvPr id="98" name="Shape 98"/>
          <p:cNvPicPr preferRelativeResize="0">
            <a:picLocks noChangeAspect="1"/>
          </p:cNvPicPr>
          <p:nvPr/>
        </p:nvPicPr>
        <p:blipFill rotWithShape="1">
          <a:blip r:embed="rId6">
            <a:alphaModFix/>
          </a:blip>
          <a:srcRect/>
          <a:stretch/>
        </p:blipFill>
        <p:spPr>
          <a:xfrm>
            <a:off x="3552002" y="3430920"/>
            <a:ext cx="1872921" cy="1744096"/>
          </a:xfrm>
          <a:prstGeom prst="rect">
            <a:avLst/>
          </a:prstGeom>
          <a:noFill/>
          <a:ln>
            <a:noFill/>
          </a:ln>
        </p:spPr>
      </p:pic>
      <p:pic>
        <p:nvPicPr>
          <p:cNvPr id="99" name="Shape 99"/>
          <p:cNvPicPr preferRelativeResize="0">
            <a:picLocks noChangeAspect="1"/>
          </p:cNvPicPr>
          <p:nvPr/>
        </p:nvPicPr>
        <p:blipFill rotWithShape="1">
          <a:blip r:embed="rId7">
            <a:alphaModFix/>
          </a:blip>
          <a:srcRect/>
          <a:stretch/>
        </p:blipFill>
        <p:spPr>
          <a:xfrm>
            <a:off x="6441700" y="3430908"/>
            <a:ext cx="1799547" cy="1799547"/>
          </a:xfrm>
          <a:prstGeom prst="ellipse">
            <a:avLst/>
          </a:prstGeom>
          <a:noFill/>
          <a:ln>
            <a:noFill/>
          </a:ln>
        </p:spPr>
      </p:pic>
      <p:pic>
        <p:nvPicPr>
          <p:cNvPr id="101" name="Shape 101"/>
          <p:cNvPicPr preferRelativeResize="0">
            <a:picLocks noChangeAspect="1"/>
          </p:cNvPicPr>
          <p:nvPr/>
        </p:nvPicPr>
        <p:blipFill>
          <a:blip r:embed="rId8">
            <a:alphaModFix/>
          </a:blip>
          <a:stretch>
            <a:fillRect/>
          </a:stretch>
        </p:blipFill>
        <p:spPr>
          <a:xfrm>
            <a:off x="9491023" y="3430907"/>
            <a:ext cx="1674729" cy="1744104"/>
          </a:xfrm>
          <a:prstGeom prst="rect">
            <a:avLst/>
          </a:prstGeom>
          <a:noFill/>
          <a:ln>
            <a:noFill/>
          </a:ln>
        </p:spPr>
      </p:pic>
      <p:pic>
        <p:nvPicPr>
          <p:cNvPr id="5" name="Audio 4">
            <a:hlinkClick r:id="" action="ppaction://media"/>
            <a:extLst>
              <a:ext uri="{FF2B5EF4-FFF2-40B4-BE49-F238E27FC236}">
                <a16:creationId xmlns:a16="http://schemas.microsoft.com/office/drawing/2014/main" id="{EBDCD3EB-C99A-A546-AA04-033A9A93745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26911" y="6045200"/>
            <a:ext cx="812800" cy="812800"/>
          </a:xfrm>
          <a:prstGeom prst="rect">
            <a:avLst/>
          </a:prstGeom>
        </p:spPr>
      </p:pic>
      <p:sp>
        <p:nvSpPr>
          <p:cNvPr id="4" name="ZoneTexte 3">
            <a:extLst>
              <a:ext uri="{FF2B5EF4-FFF2-40B4-BE49-F238E27FC236}">
                <a16:creationId xmlns:a16="http://schemas.microsoft.com/office/drawing/2014/main" id="{5B13D5BB-7007-2348-8EAB-68791027F4B1}"/>
              </a:ext>
            </a:extLst>
          </p:cNvPr>
          <p:cNvSpPr txBox="1"/>
          <p:nvPr/>
        </p:nvSpPr>
        <p:spPr>
          <a:xfrm>
            <a:off x="478223" y="554926"/>
            <a:ext cx="10998395" cy="1200329"/>
          </a:xfrm>
          <a:prstGeom prst="rect">
            <a:avLst/>
          </a:prstGeom>
          <a:noFill/>
        </p:spPr>
        <p:txBody>
          <a:bodyPr wrap="none" rtlCol="0">
            <a:spAutoFit/>
          </a:bodyPr>
          <a:lstStyle/>
          <a:p>
            <a:pPr marL="285750" indent="-285750">
              <a:buFont typeface="Arial" panose="020B0604020202020204" pitchFamily="34" charset="0"/>
              <a:buChar char="•"/>
            </a:pPr>
            <a:r>
              <a:rPr lang="en-US" sz="2400" b="1" err="1">
                <a:solidFill>
                  <a:schemeClr val="dk1"/>
                </a:solidFill>
                <a:ea typeface="Calibri"/>
                <a:cs typeface="Calibri"/>
                <a:sym typeface="Calibri"/>
              </a:rPr>
              <a:t>AtlasNet</a:t>
            </a:r>
            <a:r>
              <a:rPr lang="en-US" sz="2400" b="1">
                <a:solidFill>
                  <a:schemeClr val="dk1"/>
                </a:solidFill>
                <a:ea typeface="Calibri"/>
                <a:cs typeface="Calibri"/>
                <a:sym typeface="Calibri"/>
              </a:rPr>
              <a:t>: A Papier-Mâché Approach to Learning 3D Surface Generation</a:t>
            </a:r>
            <a:r>
              <a:rPr lang="en-US" sz="2400">
                <a:solidFill>
                  <a:schemeClr val="dk1"/>
                </a:solidFill>
                <a:ea typeface="Calibri"/>
                <a:cs typeface="Calibri"/>
                <a:sym typeface="Calibri"/>
              </a:rPr>
              <a:t>, </a:t>
            </a:r>
            <a:r>
              <a:rPr lang="en-US" sz="2400" i="1">
                <a:solidFill>
                  <a:schemeClr val="dk1"/>
                </a:solidFill>
                <a:ea typeface="Calibri"/>
                <a:cs typeface="Calibri"/>
                <a:sym typeface="Calibri"/>
              </a:rPr>
              <a:t>CVPR 2018</a:t>
            </a:r>
          </a:p>
          <a:p>
            <a:pPr marL="285750" indent="-285750">
              <a:buFont typeface="Arial" panose="020B0604020202020204" pitchFamily="34" charset="0"/>
              <a:buChar char="•"/>
            </a:pPr>
            <a:endParaRPr lang="en-US" sz="2400" i="1">
              <a:solidFill>
                <a:schemeClr val="dk1"/>
              </a:solidFill>
              <a:ea typeface="Calibri"/>
              <a:cs typeface="Calibri"/>
              <a:sym typeface="Calibri"/>
            </a:endParaRPr>
          </a:p>
          <a:p>
            <a:pPr marL="285750" indent="-285750">
              <a:buFont typeface="Arial" panose="020B0604020202020204" pitchFamily="34" charset="0"/>
              <a:buChar char="•"/>
            </a:pPr>
            <a:r>
              <a:rPr lang="en-US" sz="2400" b="1"/>
              <a:t>3D-CODED : 3D Correspondences by Deep Deformation, </a:t>
            </a:r>
            <a:r>
              <a:rPr lang="en-US" sz="2400" i="1"/>
              <a:t>ECCV 2018</a:t>
            </a:r>
            <a:endParaRPr lang="en-US" sz="2400"/>
          </a:p>
        </p:txBody>
      </p:sp>
      <p:sp>
        <p:nvSpPr>
          <p:cNvPr id="15" name="Shape 100">
            <a:extLst>
              <a:ext uri="{FF2B5EF4-FFF2-40B4-BE49-F238E27FC236}">
                <a16:creationId xmlns:a16="http://schemas.microsoft.com/office/drawing/2014/main" id="{7BBA0670-A7CD-C048-82C7-A135C899BC38}"/>
              </a:ext>
            </a:extLst>
          </p:cNvPr>
          <p:cNvSpPr txBox="1"/>
          <p:nvPr/>
        </p:nvSpPr>
        <p:spPr>
          <a:xfrm>
            <a:off x="8522908" y="5497544"/>
            <a:ext cx="4025052" cy="165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a:solidFill>
                  <a:schemeClr val="dk1"/>
                </a:solidFill>
                <a:latin typeface="Calibri"/>
                <a:ea typeface="Calibri"/>
                <a:cs typeface="Calibri"/>
                <a:sym typeface="Calibri"/>
              </a:rPr>
              <a:t>Mathieu</a:t>
            </a:r>
            <a:r>
              <a:rPr lang="en-US" sz="2400" b="0" i="0" u="none" strike="noStrike" cap="none">
                <a:solidFill>
                  <a:schemeClr val="dk1"/>
                </a:solidFill>
                <a:latin typeface="Calibri"/>
                <a:ea typeface="Calibri"/>
                <a:cs typeface="Calibri"/>
                <a:sym typeface="Calibri"/>
              </a:rPr>
              <a:t> </a:t>
            </a:r>
            <a:r>
              <a:rPr lang="en-US" sz="2400" err="1">
                <a:solidFill>
                  <a:schemeClr val="dk1"/>
                </a:solidFill>
                <a:latin typeface="Calibri"/>
                <a:ea typeface="Calibri"/>
                <a:cs typeface="Calibri"/>
                <a:sym typeface="Calibri"/>
              </a:rPr>
              <a:t>Aubry</a:t>
            </a:r>
            <a:endParaRPr sz="2400" b="0" i="0" u="none" strike="noStrike" cap="none">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École des </a:t>
            </a:r>
            <a:r>
              <a:rPr lang="en-US" sz="2400" b="0" i="0" u="none" strike="noStrike" cap="none" err="1">
                <a:solidFill>
                  <a:schemeClr val="dk1"/>
                </a:solidFill>
                <a:latin typeface="Calibri"/>
                <a:ea typeface="Calibri"/>
                <a:cs typeface="Calibri"/>
                <a:sym typeface="Calibri"/>
              </a:rPr>
              <a:t>Ponts</a:t>
            </a:r>
            <a:r>
              <a:rPr lang="en-US" sz="2400" b="0" i="0" u="none" strike="noStrike" cap="none">
                <a:solidFill>
                  <a:schemeClr val="dk1"/>
                </a:solidFill>
                <a:latin typeface="Calibri"/>
                <a:ea typeface="Calibri"/>
                <a:cs typeface="Calibri"/>
                <a:sym typeface="Calibri"/>
              </a:rPr>
              <a:t> </a:t>
            </a:r>
            <a:r>
              <a:rPr lang="en-US" sz="2400" b="0" i="0" u="none" strike="noStrike" cap="none" err="1">
                <a:solidFill>
                  <a:schemeClr val="dk1"/>
                </a:solidFill>
                <a:latin typeface="Calibri"/>
                <a:ea typeface="Calibri"/>
                <a:cs typeface="Calibri"/>
                <a:sym typeface="Calibri"/>
              </a:rPr>
              <a:t>ParisTech</a:t>
            </a:r>
            <a:endParaRPr sz="2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9453361"/>
      </p:ext>
    </p:extLst>
  </p:cSld>
  <p:clrMapOvr>
    <a:masterClrMapping/>
  </p:clrMapOvr>
  <mc:AlternateContent xmlns:mc="http://schemas.openxmlformats.org/markup-compatibility/2006" xmlns:p14="http://schemas.microsoft.com/office/powerpoint/2010/main">
    <mc:Choice Requires="p14">
      <p:transition spd="slow" p14:dur="2000" advTm="20935"/>
    </mc:Choice>
    <mc:Fallback xmlns="">
      <p:transition spd="slow" advTm="20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body" idx="1"/>
          </p:nvPr>
        </p:nvSpPr>
        <p:spPr>
          <a:xfrm>
            <a:off x="436000" y="216825"/>
            <a:ext cx="11756000" cy="625121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n-US" dirty="0"/>
              <a:t>C</a:t>
            </a:r>
            <a:r>
              <a:rPr lang="en-US" b="0" i="0" u="none" strike="noStrike" cap="none" dirty="0">
                <a:solidFill>
                  <a:schemeClr val="dk1"/>
                </a:solidFill>
                <a:sym typeface="Calibri"/>
              </a:rPr>
              <a:t>ode and data </a:t>
            </a:r>
            <a:r>
              <a:rPr lang="en-US" b="1" i="0" u="none" strike="noStrike" cap="none" dirty="0">
                <a:solidFill>
                  <a:schemeClr val="dk1"/>
                </a:solidFill>
                <a:sym typeface="Calibri"/>
              </a:rPr>
              <a:t>available</a:t>
            </a:r>
            <a:r>
              <a:rPr lang="en-US" b="0" i="0" u="none" strike="noStrike" cap="none" dirty="0">
                <a:solidFill>
                  <a:schemeClr val="dk1"/>
                </a:solidFill>
                <a:sym typeface="Calibri"/>
              </a:rPr>
              <a:t> : </a:t>
            </a:r>
            <a:r>
              <a:rPr lang="en-US" b="1" i="0" u="sng" strike="noStrike" cap="none" dirty="0">
                <a:solidFill>
                  <a:srgbClr val="0070C0"/>
                </a:solidFill>
                <a:sym typeface="Calibri"/>
                <a:hlinkClick r:id="rId11"/>
              </a:rPr>
              <a:t>http://imagine.enpc.fr/~groueixt/atlasnet/</a:t>
            </a:r>
            <a:endParaRPr lang="en-US" b="1" i="0" u="sng" strike="noStrike" cap="none" dirty="0">
              <a:solidFill>
                <a:srgbClr val="0070C0"/>
              </a:solidFill>
              <a:sym typeface="Calibri"/>
            </a:endParaRPr>
          </a:p>
          <a:p>
            <a:pPr marL="0" indent="0">
              <a:spcBef>
                <a:spcPts val="0"/>
              </a:spcBef>
              <a:buClr>
                <a:schemeClr val="dk1"/>
              </a:buClr>
              <a:buSzPts val="3200"/>
              <a:buNone/>
            </a:pPr>
            <a:r>
              <a:rPr lang="en-US" b="1" i="0" strike="noStrike" cap="none" dirty="0">
                <a:solidFill>
                  <a:srgbClr val="0070C0"/>
                </a:solidFill>
                <a:sym typeface="Calibri"/>
              </a:rPr>
              <a:t>			            </a:t>
            </a:r>
            <a:r>
              <a:rPr lang="en-US" b="1" i="0" u="sng" strike="noStrike" cap="none" dirty="0">
                <a:solidFill>
                  <a:srgbClr val="0070C0"/>
                </a:solidFill>
                <a:sym typeface="Calibri"/>
              </a:rPr>
              <a:t>http://</a:t>
            </a:r>
            <a:r>
              <a:rPr lang="en-US" b="1" i="0" u="sng" strike="noStrike" cap="none" dirty="0" err="1">
                <a:solidFill>
                  <a:srgbClr val="0070C0"/>
                </a:solidFill>
                <a:sym typeface="Calibri"/>
              </a:rPr>
              <a:t>imagine.enpc.fr</a:t>
            </a:r>
            <a:r>
              <a:rPr lang="en-US" b="1" i="0" u="sng" strike="noStrike" cap="none" dirty="0">
                <a:solidFill>
                  <a:srgbClr val="0070C0"/>
                </a:solidFill>
                <a:sym typeface="Calibri"/>
              </a:rPr>
              <a:t>/~</a:t>
            </a:r>
            <a:r>
              <a:rPr lang="en-US" b="1" i="0" u="sng" strike="noStrike" cap="none" dirty="0" err="1">
                <a:solidFill>
                  <a:srgbClr val="0070C0"/>
                </a:solidFill>
                <a:sym typeface="Calibri"/>
              </a:rPr>
              <a:t>groueixt</a:t>
            </a:r>
            <a:r>
              <a:rPr lang="en-US" b="1" i="0" u="sng" strike="noStrike" cap="none" dirty="0">
                <a:solidFill>
                  <a:srgbClr val="0070C0"/>
                </a:solidFill>
                <a:sym typeface="Calibri"/>
              </a:rPr>
              <a:t>/3D-CODED/</a:t>
            </a:r>
            <a:endParaRPr lang="en-US" dirty="0">
              <a:solidFill>
                <a:schemeClr val="dk1"/>
              </a:solidFill>
              <a:ea typeface="Calibri"/>
              <a:cs typeface="Calibri"/>
              <a:sym typeface="Calibri"/>
            </a:endParaRPr>
          </a:p>
          <a:p>
            <a:pPr marL="0" marR="0" lvl="0" indent="0" algn="l" rtl="0">
              <a:lnSpc>
                <a:spcPct val="90000"/>
              </a:lnSpc>
              <a:spcBef>
                <a:spcPts val="0"/>
              </a:spcBef>
              <a:spcAft>
                <a:spcPts val="0"/>
              </a:spcAft>
              <a:buClr>
                <a:schemeClr val="dk1"/>
              </a:buClr>
              <a:buSzPts val="3200"/>
              <a:buFont typeface="Arial"/>
              <a:buNone/>
            </a:pPr>
            <a:endParaRPr b="1" dirty="0"/>
          </a:p>
          <a:p>
            <a:pPr marL="0" marR="0" lvl="0" indent="0" algn="l" rtl="0">
              <a:lnSpc>
                <a:spcPct val="90000"/>
              </a:lnSpc>
              <a:spcBef>
                <a:spcPts val="1000"/>
              </a:spcBef>
              <a:spcAft>
                <a:spcPts val="0"/>
              </a:spcAft>
              <a:buClr>
                <a:schemeClr val="dk1"/>
              </a:buClr>
              <a:buSzPts val="2800"/>
              <a:buFont typeface="Arial"/>
              <a:buNone/>
            </a:pPr>
            <a:endParaRPr dirty="0"/>
          </a:p>
          <a:p>
            <a:pPr marL="0" marR="0" lvl="0" indent="0" algn="l" rtl="0">
              <a:lnSpc>
                <a:spcPct val="90000"/>
              </a:lnSpc>
              <a:spcBef>
                <a:spcPts val="1000"/>
              </a:spcBef>
              <a:spcAft>
                <a:spcPts val="0"/>
              </a:spcAft>
              <a:buClr>
                <a:schemeClr val="dk1"/>
              </a:buClr>
              <a:buSzPts val="2800"/>
              <a:buFont typeface="Arial"/>
              <a:buNone/>
            </a:pPr>
            <a:endParaRPr dirty="0"/>
          </a:p>
          <a:p>
            <a:pPr marL="0" marR="0" lvl="0" indent="0" algn="l" rtl="0">
              <a:lnSpc>
                <a:spcPct val="90000"/>
              </a:lnSpc>
              <a:spcBef>
                <a:spcPts val="1000"/>
              </a:spcBef>
              <a:spcAft>
                <a:spcPts val="0"/>
              </a:spcAft>
              <a:buClr>
                <a:schemeClr val="dk1"/>
              </a:buClr>
              <a:buSzPts val="2800"/>
              <a:buFont typeface="Arial"/>
              <a:buNone/>
            </a:pPr>
            <a:endParaRPr lang="fr-FR" dirty="0"/>
          </a:p>
          <a:p>
            <a:pPr marL="0" marR="0" lvl="0" indent="0" algn="l" rtl="0">
              <a:lnSpc>
                <a:spcPct val="90000"/>
              </a:lnSpc>
              <a:spcBef>
                <a:spcPts val="1000"/>
              </a:spcBef>
              <a:spcAft>
                <a:spcPts val="0"/>
              </a:spcAft>
              <a:buClr>
                <a:schemeClr val="dk1"/>
              </a:buClr>
              <a:buSzPts val="2800"/>
              <a:buFont typeface="Arial"/>
              <a:buNone/>
            </a:pPr>
            <a:endParaRPr dirty="0"/>
          </a:p>
          <a:p>
            <a:pPr marL="0" marR="0" lvl="0" indent="0" algn="l" rtl="0">
              <a:lnSpc>
                <a:spcPct val="90000"/>
              </a:lnSpc>
              <a:spcBef>
                <a:spcPts val="1000"/>
              </a:spcBef>
              <a:spcAft>
                <a:spcPts val="0"/>
              </a:spcAft>
              <a:buClr>
                <a:schemeClr val="dk1"/>
              </a:buClr>
              <a:buSzPts val="2800"/>
              <a:buFont typeface="Arial"/>
              <a:buNone/>
            </a:pPr>
            <a:endParaRPr dirty="0"/>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228600" indent="-228600"/>
            <a:endParaRPr lang="fr-FR" dirty="0"/>
          </a:p>
        </p:txBody>
      </p:sp>
      <p:pic>
        <p:nvPicPr>
          <p:cNvPr id="2" name="chair.mp4">
            <a:hlinkClick r:id="" action="ppaction://ole?verb=0"/>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14901" r="11472"/>
          <a:stretch/>
        </p:blipFill>
        <p:spPr>
          <a:xfrm>
            <a:off x="9915127" y="1653684"/>
            <a:ext cx="1913627" cy="1624358"/>
          </a:xfrm>
          <a:prstGeom prst="rect">
            <a:avLst/>
          </a:prstGeom>
        </p:spPr>
      </p:pic>
      <p:pic>
        <p:nvPicPr>
          <p:cNvPr id="4" name="watercraft.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25510" t="23280" r="26712" b="23572"/>
          <a:stretch/>
        </p:blipFill>
        <p:spPr>
          <a:xfrm>
            <a:off x="8085981" y="3533355"/>
            <a:ext cx="2336405" cy="1624358"/>
          </a:xfrm>
          <a:prstGeom prst="rect">
            <a:avLst/>
          </a:prstGeom>
        </p:spPr>
      </p:pic>
      <p:pic>
        <p:nvPicPr>
          <p:cNvPr id="8" name="plane.m4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6501" t="28039" r="24972" b="21372"/>
          <a:stretch/>
        </p:blipFill>
        <p:spPr>
          <a:xfrm>
            <a:off x="6524826" y="1653685"/>
            <a:ext cx="2486903" cy="1624357"/>
          </a:xfrm>
          <a:prstGeom prst="rect">
            <a:avLst/>
          </a:prstGeom>
        </p:spPr>
      </p:pic>
      <p:pic>
        <p:nvPicPr>
          <p:cNvPr id="7" name="Audio 6">
            <a:hlinkClick r:id="" action="ppaction://media"/>
            <a:extLst>
              <a:ext uri="{FF2B5EF4-FFF2-40B4-BE49-F238E27FC236}">
                <a16:creationId xmlns:a16="http://schemas.microsoft.com/office/drawing/2014/main" id="{CFFB3D09-D295-234B-91B4-0C7F7A68B10F}"/>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1379200" y="7058493"/>
            <a:ext cx="812800" cy="812800"/>
          </a:xfrm>
          <a:prstGeom prst="rect">
            <a:avLst/>
          </a:prstGeom>
        </p:spPr>
      </p:pic>
      <p:pic>
        <p:nvPicPr>
          <p:cNvPr id="9" name="Shape 309">
            <a:extLst>
              <a:ext uri="{FF2B5EF4-FFF2-40B4-BE49-F238E27FC236}">
                <a16:creationId xmlns:a16="http://schemas.microsoft.com/office/drawing/2014/main" id="{4E6743B2-80DF-6646-9427-2EE0A4F27139}"/>
              </a:ext>
            </a:extLst>
          </p:cNvPr>
          <p:cNvPicPr preferRelativeResize="0">
            <a:picLocks noChangeAspect="1"/>
          </p:cNvPicPr>
          <p:nvPr/>
        </p:nvPicPr>
        <p:blipFill>
          <a:blip r:embed="rId16">
            <a:alphaModFix/>
          </a:blip>
          <a:stretch>
            <a:fillRect/>
          </a:stretch>
        </p:blipFill>
        <p:spPr>
          <a:xfrm>
            <a:off x="436000" y="1274229"/>
            <a:ext cx="1662098" cy="1662098"/>
          </a:xfrm>
          <a:prstGeom prst="rect">
            <a:avLst/>
          </a:prstGeom>
          <a:noFill/>
          <a:ln>
            <a:noFill/>
          </a:ln>
        </p:spPr>
      </p:pic>
      <p:pic>
        <p:nvPicPr>
          <p:cNvPr id="10" name="Shape 310">
            <a:extLst>
              <a:ext uri="{FF2B5EF4-FFF2-40B4-BE49-F238E27FC236}">
                <a16:creationId xmlns:a16="http://schemas.microsoft.com/office/drawing/2014/main" id="{0E1D9D76-506D-124C-B570-C5CBF229AF43}"/>
              </a:ext>
            </a:extLst>
          </p:cNvPr>
          <p:cNvPicPr preferRelativeResize="0">
            <a:picLocks noChangeAspect="1"/>
          </p:cNvPicPr>
          <p:nvPr/>
        </p:nvPicPr>
        <p:blipFill>
          <a:blip r:embed="rId17">
            <a:alphaModFix/>
          </a:blip>
          <a:stretch>
            <a:fillRect/>
          </a:stretch>
        </p:blipFill>
        <p:spPr>
          <a:xfrm>
            <a:off x="2262774" y="2784706"/>
            <a:ext cx="1662098" cy="1662098"/>
          </a:xfrm>
          <a:prstGeom prst="rect">
            <a:avLst/>
          </a:prstGeom>
          <a:noFill/>
          <a:ln>
            <a:noFill/>
          </a:ln>
        </p:spPr>
      </p:pic>
      <p:pic>
        <p:nvPicPr>
          <p:cNvPr id="11" name="Shape 311">
            <a:extLst>
              <a:ext uri="{FF2B5EF4-FFF2-40B4-BE49-F238E27FC236}">
                <a16:creationId xmlns:a16="http://schemas.microsoft.com/office/drawing/2014/main" id="{152D3655-9DE3-D34D-AE4E-CCCEC747D37A}"/>
              </a:ext>
            </a:extLst>
          </p:cNvPr>
          <p:cNvPicPr preferRelativeResize="0">
            <a:picLocks noChangeAspect="1"/>
          </p:cNvPicPr>
          <p:nvPr/>
        </p:nvPicPr>
        <p:blipFill>
          <a:blip r:embed="rId18">
            <a:alphaModFix/>
          </a:blip>
          <a:stretch>
            <a:fillRect/>
          </a:stretch>
        </p:blipFill>
        <p:spPr>
          <a:xfrm>
            <a:off x="3212393" y="1274229"/>
            <a:ext cx="1662098" cy="1662098"/>
          </a:xfrm>
          <a:prstGeom prst="rect">
            <a:avLst/>
          </a:prstGeom>
          <a:noFill/>
          <a:ln>
            <a:noFill/>
          </a:ln>
        </p:spPr>
      </p:pic>
      <p:pic>
        <p:nvPicPr>
          <p:cNvPr id="12" name="Shape 312">
            <a:extLst>
              <a:ext uri="{FF2B5EF4-FFF2-40B4-BE49-F238E27FC236}">
                <a16:creationId xmlns:a16="http://schemas.microsoft.com/office/drawing/2014/main" id="{18634797-342E-404D-AB96-35B968BED9D6}"/>
              </a:ext>
            </a:extLst>
          </p:cNvPr>
          <p:cNvPicPr preferRelativeResize="0">
            <a:picLocks noChangeAspect="1"/>
          </p:cNvPicPr>
          <p:nvPr/>
        </p:nvPicPr>
        <p:blipFill>
          <a:blip r:embed="rId19">
            <a:alphaModFix/>
          </a:blip>
          <a:stretch>
            <a:fillRect/>
          </a:stretch>
        </p:blipFill>
        <p:spPr>
          <a:xfrm>
            <a:off x="3717554" y="2784706"/>
            <a:ext cx="1754307" cy="1754307"/>
          </a:xfrm>
          <a:prstGeom prst="rect">
            <a:avLst/>
          </a:prstGeom>
          <a:noFill/>
          <a:ln>
            <a:noFill/>
          </a:ln>
        </p:spPr>
      </p:pic>
      <p:pic>
        <p:nvPicPr>
          <p:cNvPr id="13" name="Shape 313">
            <a:extLst>
              <a:ext uri="{FF2B5EF4-FFF2-40B4-BE49-F238E27FC236}">
                <a16:creationId xmlns:a16="http://schemas.microsoft.com/office/drawing/2014/main" id="{0ADBA4E1-9E71-3D45-8060-30360C2FC017}"/>
              </a:ext>
            </a:extLst>
          </p:cNvPr>
          <p:cNvPicPr preferRelativeResize="0">
            <a:picLocks noChangeAspect="1"/>
          </p:cNvPicPr>
          <p:nvPr/>
        </p:nvPicPr>
        <p:blipFill>
          <a:blip r:embed="rId20">
            <a:alphaModFix/>
          </a:blip>
          <a:stretch>
            <a:fillRect/>
          </a:stretch>
        </p:blipFill>
        <p:spPr>
          <a:xfrm>
            <a:off x="1021081" y="2936327"/>
            <a:ext cx="1662098" cy="1662098"/>
          </a:xfrm>
          <a:prstGeom prst="rect">
            <a:avLst/>
          </a:prstGeom>
          <a:noFill/>
          <a:ln>
            <a:noFill/>
          </a:ln>
        </p:spPr>
      </p:pic>
      <p:pic>
        <p:nvPicPr>
          <p:cNvPr id="14" name="Shape 314">
            <a:extLst>
              <a:ext uri="{FF2B5EF4-FFF2-40B4-BE49-F238E27FC236}">
                <a16:creationId xmlns:a16="http://schemas.microsoft.com/office/drawing/2014/main" id="{382996FD-55DB-A645-ABB4-59814CC2AC8A}"/>
              </a:ext>
            </a:extLst>
          </p:cNvPr>
          <p:cNvPicPr preferRelativeResize="0">
            <a:picLocks noChangeAspect="1"/>
          </p:cNvPicPr>
          <p:nvPr/>
        </p:nvPicPr>
        <p:blipFill>
          <a:blip r:embed="rId21">
            <a:alphaModFix/>
          </a:blip>
          <a:stretch>
            <a:fillRect/>
          </a:stretch>
        </p:blipFill>
        <p:spPr>
          <a:xfrm>
            <a:off x="1818315" y="1248258"/>
            <a:ext cx="1662098" cy="1662098"/>
          </a:xfrm>
          <a:prstGeom prst="rect">
            <a:avLst/>
          </a:prstGeom>
          <a:noFill/>
          <a:ln>
            <a:noFill/>
          </a:ln>
        </p:spPr>
      </p:pic>
      <p:pic>
        <p:nvPicPr>
          <p:cNvPr id="15" name="Shape 315">
            <a:extLst>
              <a:ext uri="{FF2B5EF4-FFF2-40B4-BE49-F238E27FC236}">
                <a16:creationId xmlns:a16="http://schemas.microsoft.com/office/drawing/2014/main" id="{6E793189-5F62-DE49-A39F-A879BAA8C687}"/>
              </a:ext>
            </a:extLst>
          </p:cNvPr>
          <p:cNvPicPr preferRelativeResize="0">
            <a:picLocks noChangeAspect="1"/>
          </p:cNvPicPr>
          <p:nvPr/>
        </p:nvPicPr>
        <p:blipFill>
          <a:blip r:embed="rId22">
            <a:alphaModFix/>
          </a:blip>
          <a:stretch>
            <a:fillRect/>
          </a:stretch>
        </p:blipFill>
        <p:spPr>
          <a:xfrm>
            <a:off x="4594708" y="1425850"/>
            <a:ext cx="1358856" cy="1358856"/>
          </a:xfrm>
          <a:prstGeom prst="rect">
            <a:avLst/>
          </a:prstGeom>
          <a:noFill/>
          <a:ln>
            <a:noFill/>
          </a:ln>
        </p:spPr>
      </p:pic>
      <p:pic>
        <p:nvPicPr>
          <p:cNvPr id="16" name="Image 15">
            <a:extLst>
              <a:ext uri="{FF2B5EF4-FFF2-40B4-BE49-F238E27FC236}">
                <a16:creationId xmlns:a16="http://schemas.microsoft.com/office/drawing/2014/main" id="{ABC8C8D1-28B5-5649-AA62-249106B1BCB0}"/>
              </a:ext>
            </a:extLst>
          </p:cNvPr>
          <p:cNvPicPr>
            <a:picLocks noChangeAspect="1"/>
          </p:cNvPicPr>
          <p:nvPr/>
        </p:nvPicPr>
        <p:blipFill>
          <a:blip r:embed="rId23"/>
          <a:stretch>
            <a:fillRect/>
          </a:stretch>
        </p:blipFill>
        <p:spPr>
          <a:xfrm>
            <a:off x="3344980" y="4636898"/>
            <a:ext cx="4079200" cy="2078083"/>
          </a:xfrm>
          <a:prstGeom prst="rect">
            <a:avLst/>
          </a:prstGeom>
        </p:spPr>
      </p:pic>
      <p:sp>
        <p:nvSpPr>
          <p:cNvPr id="3" name="Espace réservé du numéro de diapositive 2">
            <a:extLst>
              <a:ext uri="{FF2B5EF4-FFF2-40B4-BE49-F238E27FC236}">
                <a16:creationId xmlns:a16="http://schemas.microsoft.com/office/drawing/2014/main" id="{D3CC6F73-3032-8B4F-B3DB-5394489D1E20}"/>
              </a:ext>
            </a:extLst>
          </p:cNvPr>
          <p:cNvSpPr>
            <a:spLocks noGrp="1"/>
          </p:cNvSpPr>
          <p:nvPr>
            <p:ph type="sldNum" sz="quarter" idx="12"/>
          </p:nvPr>
        </p:nvSpPr>
        <p:spPr/>
        <p:txBody>
          <a:bodyPr/>
          <a:lstStyle/>
          <a:p>
            <a:fld id="{611224AE-60B8-A04C-BAB5-7045A9C2B360}" type="slidenum">
              <a:rPr lang="fr-FR" smtClean="0"/>
              <a:t>48</a:t>
            </a:fld>
            <a:endParaRPr lang="fr-FR"/>
          </a:p>
        </p:txBody>
      </p:sp>
    </p:spTree>
    <p:extLst>
      <p:ext uri="{BB962C8B-B14F-4D97-AF65-F5344CB8AC3E}">
        <p14:creationId xmlns:p14="http://schemas.microsoft.com/office/powerpoint/2010/main" val="2289586601"/>
      </p:ext>
    </p:extLst>
  </p:cSld>
  <p:clrMapOvr>
    <a:masterClrMapping/>
  </p:clrMapOvr>
  <mc:AlternateContent xmlns:mc="http://schemas.openxmlformats.org/markup-compatibility/2006" xmlns:p14="http://schemas.microsoft.com/office/powerpoint/2010/main">
    <mc:Choice Requires="p14">
      <p:transition spd="slow" p14:dur="2000" advTm="18593"/>
    </mc:Choice>
    <mc:Fallback xmlns="">
      <p:transition spd="slow" advTm="18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mediacall" presetSubtype="0" fill="hold" nodeType="withEffect">
                                  <p:stCondLst>
                                    <p:cond delay="0"/>
                                  </p:stCondLst>
                                  <p:childTnLst>
                                    <p:cmd type="call" cmd="playFrom(0.0)">
                                      <p:cBhvr>
                                        <p:cTn id="8" dur="75200" fill="hold"/>
                                        <p:tgtEl>
                                          <p:spTgt spid="2"/>
                                        </p:tgtEl>
                                      </p:cBhvr>
                                    </p:cmd>
                                  </p:childTnLst>
                                </p:cTn>
                              </p:par>
                              <p:par>
                                <p:cTn id="9" presetID="1" presetClass="mediacall" presetSubtype="0" fill="hold" nodeType="withEffect">
                                  <p:stCondLst>
                                    <p:cond delay="0"/>
                                  </p:stCondLst>
                                  <p:childTnLst>
                                    <p:cmd type="call" cmd="playFrom(0.0)">
                                      <p:cBhvr>
                                        <p:cTn id="10" dur="75200" fill="hold"/>
                                        <p:tgtEl>
                                          <p:spTgt spid="4"/>
                                        </p:tgtEl>
                                      </p:cBhvr>
                                    </p:cmd>
                                  </p:childTnLst>
                                </p:cTn>
                              </p:par>
                              <p:par>
                                <p:cTn id="11" presetID="1" presetClass="mediacall" presetSubtype="0" fill="hold" nodeType="withEffect">
                                  <p:stCondLst>
                                    <p:cond delay="0"/>
                                  </p:stCondLst>
                                  <p:childTnLst>
                                    <p:cmd type="call" cmd="playFrom(0.0)">
                                      <p:cBhvr>
                                        <p:cTn id="12" dur="75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remove"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repeatCount="indefinite" fill="remove"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24" objId="2"/>
        <p14:playEvt time="34" objId="4"/>
        <p14:playEvt time="38" objId="8"/>
        <p14:stopEvt time="18593" objId="2"/>
        <p14:stopEvt time="18593" objId="4"/>
        <p14:stopEvt time="18593" objId="8"/>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FEEA28-2F30-0B4A-970B-4B75E147C939}"/>
              </a:ext>
            </a:extLst>
          </p:cNvPr>
          <p:cNvSpPr>
            <a:spLocks noGrp="1"/>
          </p:cNvSpPr>
          <p:nvPr>
            <p:ph type="title"/>
          </p:nvPr>
        </p:nvSpPr>
        <p:spPr>
          <a:xfrm>
            <a:off x="198832" y="-13978"/>
            <a:ext cx="12505395" cy="1325563"/>
          </a:xfrm>
        </p:spPr>
        <p:txBody>
          <a:bodyPr>
            <a:normAutofit/>
          </a:bodyPr>
          <a:lstStyle/>
          <a:p>
            <a:r>
              <a:rPr lang="en-US" sz="4000"/>
              <a:t>Approach: 3D parametrizaton by template deformation</a:t>
            </a:r>
          </a:p>
        </p:txBody>
      </p:sp>
      <p:pic>
        <p:nvPicPr>
          <p:cNvPr id="10" name="Shape 82">
            <a:extLst>
              <a:ext uri="{FF2B5EF4-FFF2-40B4-BE49-F238E27FC236}">
                <a16:creationId xmlns:a16="http://schemas.microsoft.com/office/drawing/2014/main" id="{3FCA74B6-65D0-6A4C-9831-BF03595F579B}"/>
              </a:ext>
            </a:extLst>
          </p:cNvPr>
          <p:cNvPicPr preferRelativeResize="0"/>
          <p:nvPr/>
        </p:nvPicPr>
        <p:blipFill>
          <a:blip r:embed="rId3">
            <a:alphaModFix/>
          </a:blip>
          <a:stretch>
            <a:fillRect/>
          </a:stretch>
        </p:blipFill>
        <p:spPr>
          <a:xfrm>
            <a:off x="2701326" y="3715701"/>
            <a:ext cx="989589" cy="1900708"/>
          </a:xfrm>
          <a:prstGeom prst="rect">
            <a:avLst/>
          </a:prstGeom>
          <a:noFill/>
          <a:ln>
            <a:noFill/>
          </a:ln>
        </p:spPr>
      </p:pic>
      <p:pic>
        <p:nvPicPr>
          <p:cNvPr id="12" name="Shape 77">
            <a:extLst>
              <a:ext uri="{FF2B5EF4-FFF2-40B4-BE49-F238E27FC236}">
                <a16:creationId xmlns:a16="http://schemas.microsoft.com/office/drawing/2014/main" id="{D1FF9245-1001-054A-82E1-2C2FCE5AA3DB}"/>
              </a:ext>
            </a:extLst>
          </p:cNvPr>
          <p:cNvPicPr preferRelativeResize="0"/>
          <p:nvPr/>
        </p:nvPicPr>
        <p:blipFill>
          <a:blip r:embed="rId4">
            <a:alphaModFix/>
          </a:blip>
          <a:stretch>
            <a:fillRect/>
          </a:stretch>
        </p:blipFill>
        <p:spPr>
          <a:xfrm>
            <a:off x="7441008" y="3655716"/>
            <a:ext cx="1429203" cy="1950792"/>
          </a:xfrm>
          <a:prstGeom prst="rect">
            <a:avLst/>
          </a:prstGeom>
          <a:noFill/>
          <a:ln>
            <a:noFill/>
          </a:ln>
        </p:spPr>
      </p:pic>
      <p:sp>
        <p:nvSpPr>
          <p:cNvPr id="13" name="Flèche vers la droite 12">
            <a:extLst>
              <a:ext uri="{FF2B5EF4-FFF2-40B4-BE49-F238E27FC236}">
                <a16:creationId xmlns:a16="http://schemas.microsoft.com/office/drawing/2014/main" id="{7E2B7DBF-43F2-DA41-AFDD-4D0101C7B707}"/>
              </a:ext>
            </a:extLst>
          </p:cNvPr>
          <p:cNvSpPr/>
          <p:nvPr/>
        </p:nvSpPr>
        <p:spPr>
          <a:xfrm>
            <a:off x="4707132" y="4203948"/>
            <a:ext cx="1541346" cy="1023496"/>
          </a:xfrm>
          <a:prstGeom prst="right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8">
              <a:solidFill>
                <a:schemeClr val="tx2">
                  <a:lumMod val="75000"/>
                </a:schemeClr>
              </a:solidFill>
            </a:endParaRPr>
          </a:p>
        </p:txBody>
      </p:sp>
      <p:sp>
        <p:nvSpPr>
          <p:cNvPr id="14" name="TextBox 117">
            <a:extLst>
              <a:ext uri="{FF2B5EF4-FFF2-40B4-BE49-F238E27FC236}">
                <a16:creationId xmlns:a16="http://schemas.microsoft.com/office/drawing/2014/main" id="{FB07C82C-30AE-6441-A2F9-D6DD4518B5C2}"/>
              </a:ext>
            </a:extLst>
          </p:cNvPr>
          <p:cNvSpPr txBox="1"/>
          <p:nvPr/>
        </p:nvSpPr>
        <p:spPr>
          <a:xfrm>
            <a:off x="8569323" y="4118797"/>
            <a:ext cx="2105962" cy="636469"/>
          </a:xfrm>
          <a:prstGeom prst="rect">
            <a:avLst/>
          </a:prstGeom>
        </p:spPr>
        <p:txBody>
          <a:bodyPr rot="0" spcFirstLastPara="0" vertOverflow="overflow" horzOverflow="overflow" vert="horz" wrap="square" lIns="20713" tIns="10357" rIns="20713" bIns="10357" numCol="1" spcCol="0" rtlCol="0" fromWordArt="0" anchor="t" anchorCtr="0" forceAA="0" compatLnSpc="1">
            <a:prstTxWarp prst="textNoShape">
              <a:avLst/>
            </a:prstTxWarp>
            <a:spAutoFit/>
          </a:bodyPr>
          <a:lstStyle/>
          <a:p>
            <a:pPr algn="ctr"/>
            <a:r>
              <a:rPr lang="en-US" sz="2000"/>
              <a:t>Output: deformed template</a:t>
            </a:r>
          </a:p>
        </p:txBody>
      </p:sp>
      <p:sp>
        <p:nvSpPr>
          <p:cNvPr id="16" name="TextBox 117">
            <a:extLst>
              <a:ext uri="{FF2B5EF4-FFF2-40B4-BE49-F238E27FC236}">
                <a16:creationId xmlns:a16="http://schemas.microsoft.com/office/drawing/2014/main" id="{50144D26-0AF6-284C-8F04-6999AF18A1E3}"/>
              </a:ext>
            </a:extLst>
          </p:cNvPr>
          <p:cNvSpPr txBox="1"/>
          <p:nvPr/>
        </p:nvSpPr>
        <p:spPr>
          <a:xfrm>
            <a:off x="198832" y="4118797"/>
            <a:ext cx="2105962" cy="944246"/>
          </a:xfrm>
          <a:prstGeom prst="rect">
            <a:avLst/>
          </a:prstGeom>
        </p:spPr>
        <p:txBody>
          <a:bodyPr rot="0" spcFirstLastPara="0" vertOverflow="overflow" horzOverflow="overflow" vert="horz" wrap="square" lIns="20713" tIns="10357" rIns="20713" bIns="10357" numCol="1" spcCol="0" rtlCol="0" fromWordArt="0" anchor="t" anchorCtr="0" forceAA="0" compatLnSpc="1">
            <a:prstTxWarp prst="textNoShape">
              <a:avLst/>
            </a:prstTxWarp>
            <a:spAutoFit/>
          </a:bodyPr>
          <a:lstStyle/>
          <a:p>
            <a:pPr algn="ctr"/>
            <a:r>
              <a:rPr lang="en-US" sz="2000" dirty="0"/>
              <a:t>Input: 3D</a:t>
            </a:r>
          </a:p>
          <a:p>
            <a:pPr algn="ctr"/>
            <a:r>
              <a:rPr lang="en-US" sz="2000" dirty="0"/>
              <a:t> pointcloud</a:t>
            </a:r>
            <a:endParaRPr lang="en-US" sz="2000" dirty="0">
              <a:cs typeface="Calibri"/>
            </a:endParaRPr>
          </a:p>
          <a:p>
            <a:pPr algn="ctr"/>
            <a:endParaRPr lang="en-US" sz="2000" dirty="0"/>
          </a:p>
        </p:txBody>
      </p:sp>
      <p:sp>
        <p:nvSpPr>
          <p:cNvPr id="21" name="Espace réservé du numéro de diapositive 20">
            <a:extLst>
              <a:ext uri="{FF2B5EF4-FFF2-40B4-BE49-F238E27FC236}">
                <a16:creationId xmlns:a16="http://schemas.microsoft.com/office/drawing/2014/main" id="{35DAF92D-51AF-6E4D-B3A8-CCAD0CAD58DD}"/>
              </a:ext>
            </a:extLst>
          </p:cNvPr>
          <p:cNvSpPr>
            <a:spLocks noGrp="1"/>
          </p:cNvSpPr>
          <p:nvPr>
            <p:ph type="sldNum" sz="quarter" idx="12"/>
          </p:nvPr>
        </p:nvSpPr>
        <p:spPr/>
        <p:txBody>
          <a:bodyPr/>
          <a:lstStyle/>
          <a:p>
            <a:fld id="{611224AE-60B8-A04C-BAB5-7045A9C2B360}" type="slidenum">
              <a:rPr lang="en-US" smtClean="0"/>
              <a:t>5</a:t>
            </a:fld>
            <a:endParaRPr lang="en-US"/>
          </a:p>
        </p:txBody>
      </p:sp>
      <p:pic>
        <p:nvPicPr>
          <p:cNvPr id="22" name="Image 21">
            <a:extLst>
              <a:ext uri="{FF2B5EF4-FFF2-40B4-BE49-F238E27FC236}">
                <a16:creationId xmlns:a16="http://schemas.microsoft.com/office/drawing/2014/main" id="{0AEC5D73-8951-6043-AC13-4AC83C50888E}"/>
              </a:ext>
            </a:extLst>
          </p:cNvPr>
          <p:cNvPicPr>
            <a:picLocks noChangeAspect="1"/>
          </p:cNvPicPr>
          <p:nvPr/>
        </p:nvPicPr>
        <p:blipFill>
          <a:blip r:embed="rId5"/>
          <a:stretch>
            <a:fillRect/>
          </a:stretch>
        </p:blipFill>
        <p:spPr>
          <a:xfrm>
            <a:off x="4819230" y="1870323"/>
            <a:ext cx="1124585" cy="2333625"/>
          </a:xfrm>
          <a:prstGeom prst="rect">
            <a:avLst/>
          </a:prstGeom>
        </p:spPr>
      </p:pic>
      <p:sp>
        <p:nvSpPr>
          <p:cNvPr id="23" name="Rectangle 22">
            <a:extLst>
              <a:ext uri="{FF2B5EF4-FFF2-40B4-BE49-F238E27FC236}">
                <a16:creationId xmlns:a16="http://schemas.microsoft.com/office/drawing/2014/main" id="{2E9C9258-9E03-CF4D-ACDC-FBB35EF03D93}"/>
              </a:ext>
            </a:extLst>
          </p:cNvPr>
          <p:cNvSpPr/>
          <p:nvPr/>
        </p:nvSpPr>
        <p:spPr>
          <a:xfrm>
            <a:off x="4446080" y="1459855"/>
            <a:ext cx="2720425" cy="461665"/>
          </a:xfrm>
          <a:prstGeom prst="rect">
            <a:avLst/>
          </a:prstGeom>
        </p:spPr>
        <p:txBody>
          <a:bodyPr wrap="none">
            <a:spAutoFit/>
          </a:bodyPr>
          <a:lstStyle/>
          <a:p>
            <a:r>
              <a:rPr lang="en-US" sz="2400" dirty="0"/>
              <a:t>template pointcloud</a:t>
            </a:r>
          </a:p>
        </p:txBody>
      </p:sp>
      <p:sp>
        <p:nvSpPr>
          <p:cNvPr id="11" name="Shape 113">
            <a:extLst>
              <a:ext uri="{FF2B5EF4-FFF2-40B4-BE49-F238E27FC236}">
                <a16:creationId xmlns:a16="http://schemas.microsoft.com/office/drawing/2014/main" id="{0F02288A-E4FA-4A41-9BBE-E2E0B674A3F2}"/>
              </a:ext>
            </a:extLst>
          </p:cNvPr>
          <p:cNvSpPr txBox="1"/>
          <p:nvPr/>
        </p:nvSpPr>
        <p:spPr>
          <a:xfrm>
            <a:off x="2418876" y="2893092"/>
            <a:ext cx="2005806" cy="233861"/>
          </a:xfrm>
          <a:prstGeom prst="rect">
            <a:avLst/>
          </a:prstGeom>
          <a:noFill/>
          <a:ln>
            <a:noFill/>
          </a:ln>
        </p:spPr>
        <p:txBody>
          <a:bodyPr spcFirstLastPara="1" wrap="square" lIns="20710" tIns="20710" rIns="20710" bIns="20710" anchor="t" anchorCtr="0">
            <a:noAutofit/>
          </a:bodyPr>
          <a:lstStyle/>
          <a:p>
            <a:r>
              <a:rPr lang="en-US" sz="2000" dirty="0">
                <a:latin typeface="Times" charset="0"/>
                <a:ea typeface="Times" charset="0"/>
                <a:cs typeface="Times" charset="0"/>
              </a:rPr>
              <a:t>Input </a:t>
            </a:r>
            <a:r>
              <a:rPr lang="en-US" sz="2000" dirty="0"/>
              <a:t>pointcloud</a:t>
            </a:r>
            <a:endParaRPr lang="en-US" sz="2000" dirty="0">
              <a:latin typeface="Times" charset="0"/>
              <a:ea typeface="Times" charset="0"/>
              <a:cs typeface="Times" charset="0"/>
            </a:endParaRPr>
          </a:p>
        </p:txBody>
      </p:sp>
      <p:pic>
        <p:nvPicPr>
          <p:cNvPr id="15" name="Picture 2">
            <a:extLst>
              <a:ext uri="{FF2B5EF4-FFF2-40B4-BE49-F238E27FC236}">
                <a16:creationId xmlns:a16="http://schemas.microsoft.com/office/drawing/2014/main" id="{B828726D-B349-144F-9178-FFF617550F14}"/>
              </a:ext>
            </a:extLst>
          </p:cNvPr>
          <p:cNvPicPr>
            <a:picLocks noChangeAspect="1"/>
          </p:cNvPicPr>
          <p:nvPr/>
        </p:nvPicPr>
        <p:blipFill>
          <a:blip r:embed="rId6"/>
          <a:stretch>
            <a:fillRect/>
          </a:stretch>
        </p:blipFill>
        <p:spPr>
          <a:xfrm>
            <a:off x="3028427" y="3250111"/>
            <a:ext cx="252564" cy="307469"/>
          </a:xfrm>
          <a:prstGeom prst="rect">
            <a:avLst/>
          </a:prstGeom>
        </p:spPr>
      </p:pic>
      <p:sp>
        <p:nvSpPr>
          <p:cNvPr id="17" name="Shape 113">
            <a:extLst>
              <a:ext uri="{FF2B5EF4-FFF2-40B4-BE49-F238E27FC236}">
                <a16:creationId xmlns:a16="http://schemas.microsoft.com/office/drawing/2014/main" id="{B6956003-A9FB-E244-BDCA-A5A573E38242}"/>
              </a:ext>
            </a:extLst>
          </p:cNvPr>
          <p:cNvSpPr txBox="1"/>
          <p:nvPr/>
        </p:nvSpPr>
        <p:spPr>
          <a:xfrm>
            <a:off x="4819230" y="6316160"/>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Parameters</a:t>
            </a:r>
          </a:p>
        </p:txBody>
      </p:sp>
      <p:sp>
        <p:nvSpPr>
          <p:cNvPr id="18" name="Shape 99">
            <a:extLst>
              <a:ext uri="{FF2B5EF4-FFF2-40B4-BE49-F238E27FC236}">
                <a16:creationId xmlns:a16="http://schemas.microsoft.com/office/drawing/2014/main" id="{80CEF799-918B-2E4E-823F-795E856A1222}"/>
              </a:ext>
            </a:extLst>
          </p:cNvPr>
          <p:cNvSpPr/>
          <p:nvPr/>
        </p:nvSpPr>
        <p:spPr>
          <a:xfrm>
            <a:off x="5315034" y="5208981"/>
            <a:ext cx="147509" cy="612571"/>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lang="en-US" sz="408"/>
          </a:p>
        </p:txBody>
      </p:sp>
      <p:pic>
        <p:nvPicPr>
          <p:cNvPr id="19" name="Picture 5">
            <a:extLst>
              <a:ext uri="{FF2B5EF4-FFF2-40B4-BE49-F238E27FC236}">
                <a16:creationId xmlns:a16="http://schemas.microsoft.com/office/drawing/2014/main" id="{1A3A5367-5750-264C-B914-44C1259EF5AE}"/>
              </a:ext>
            </a:extLst>
          </p:cNvPr>
          <p:cNvPicPr>
            <a:picLocks noChangeAspect="1"/>
          </p:cNvPicPr>
          <p:nvPr/>
        </p:nvPicPr>
        <p:blipFill>
          <a:blip r:embed="rId7"/>
          <a:stretch>
            <a:fillRect/>
          </a:stretch>
        </p:blipFill>
        <p:spPr>
          <a:xfrm>
            <a:off x="5006255" y="5957654"/>
            <a:ext cx="765065" cy="398696"/>
          </a:xfrm>
          <a:prstGeom prst="rect">
            <a:avLst/>
          </a:prstGeom>
        </p:spPr>
      </p:pic>
      <p:pic>
        <p:nvPicPr>
          <p:cNvPr id="20" name="Picture 4">
            <a:extLst>
              <a:ext uri="{FF2B5EF4-FFF2-40B4-BE49-F238E27FC236}">
                <a16:creationId xmlns:a16="http://schemas.microsoft.com/office/drawing/2014/main" id="{51D1EF0A-E270-4446-90C2-9087BB58C593}"/>
              </a:ext>
            </a:extLst>
          </p:cNvPr>
          <p:cNvPicPr>
            <a:picLocks noChangeAspect="1"/>
          </p:cNvPicPr>
          <p:nvPr/>
        </p:nvPicPr>
        <p:blipFill>
          <a:blip r:embed="rId8"/>
          <a:stretch>
            <a:fillRect/>
          </a:stretch>
        </p:blipFill>
        <p:spPr>
          <a:xfrm>
            <a:off x="7166505" y="1512989"/>
            <a:ext cx="303368" cy="314203"/>
          </a:xfrm>
          <a:prstGeom prst="rect">
            <a:avLst/>
          </a:prstGeom>
        </p:spPr>
      </p:pic>
    </p:spTree>
    <p:extLst>
      <p:ext uri="{BB962C8B-B14F-4D97-AF65-F5344CB8AC3E}">
        <p14:creationId xmlns:p14="http://schemas.microsoft.com/office/powerpoint/2010/main" val="90097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17"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5DC8CF8D-3F71-D143-BCEA-ECC3087CE334}"/>
              </a:ext>
            </a:extLst>
          </p:cNvPr>
          <p:cNvGrpSpPr>
            <a:grpSpLocks noChangeAspect="1"/>
          </p:cNvGrpSpPr>
          <p:nvPr/>
        </p:nvGrpSpPr>
        <p:grpSpPr>
          <a:xfrm>
            <a:off x="1527745" y="1774113"/>
            <a:ext cx="10131461" cy="2477273"/>
            <a:chOff x="14549776" y="6783250"/>
            <a:chExt cx="13975229" cy="3417124"/>
          </a:xfrm>
        </p:grpSpPr>
        <p:grpSp>
          <p:nvGrpSpPr>
            <p:cNvPr id="3" name="Groupe 2">
              <a:extLst>
                <a:ext uri="{FF2B5EF4-FFF2-40B4-BE49-F238E27FC236}">
                  <a16:creationId xmlns:a16="http://schemas.microsoft.com/office/drawing/2014/main" id="{98A34CA7-7B62-454F-B1BD-716743D92A7C}"/>
                </a:ext>
              </a:extLst>
            </p:cNvPr>
            <p:cNvGrpSpPr>
              <a:grpSpLocks noChangeAspect="1"/>
            </p:cNvGrpSpPr>
            <p:nvPr/>
          </p:nvGrpSpPr>
          <p:grpSpPr>
            <a:xfrm>
              <a:off x="14549776" y="6783250"/>
              <a:ext cx="13975229" cy="3417124"/>
              <a:chOff x="17099313" y="8670538"/>
              <a:chExt cx="8901422" cy="2176512"/>
            </a:xfrm>
          </p:grpSpPr>
          <p:sp>
            <p:nvSpPr>
              <p:cNvPr id="6" name="Shape 113">
                <a:extLst>
                  <a:ext uri="{FF2B5EF4-FFF2-40B4-BE49-F238E27FC236}">
                    <a16:creationId xmlns:a16="http://schemas.microsoft.com/office/drawing/2014/main" id="{A44FAB32-5EA4-124D-AE3D-D52203A1EE17}"/>
                  </a:ext>
                </a:extLst>
              </p:cNvPr>
              <p:cNvSpPr txBox="1"/>
              <p:nvPr/>
            </p:nvSpPr>
            <p:spPr>
              <a:xfrm>
                <a:off x="20188058" y="9690609"/>
                <a:ext cx="2367242" cy="299100"/>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Parameters</a:t>
                </a:r>
                <a:endParaRPr sz="2000">
                  <a:latin typeface="Times" charset="0"/>
                  <a:ea typeface="Times" charset="0"/>
                  <a:cs typeface="Times" charset="0"/>
                </a:endParaRPr>
              </a:p>
            </p:txBody>
          </p:sp>
          <p:sp>
            <p:nvSpPr>
              <p:cNvPr id="10" name="Shape 97">
                <a:extLst>
                  <a:ext uri="{FF2B5EF4-FFF2-40B4-BE49-F238E27FC236}">
                    <a16:creationId xmlns:a16="http://schemas.microsoft.com/office/drawing/2014/main" id="{19D4C30F-32B4-9648-8D22-53275C129F27}"/>
                  </a:ext>
                </a:extLst>
              </p:cNvPr>
              <p:cNvSpPr/>
              <p:nvPr/>
            </p:nvSpPr>
            <p:spPr>
              <a:xfrm rot="5400000">
                <a:off x="18107131" y="9650800"/>
                <a:ext cx="1186200" cy="12063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1" name="Shape 99">
                <a:extLst>
                  <a:ext uri="{FF2B5EF4-FFF2-40B4-BE49-F238E27FC236}">
                    <a16:creationId xmlns:a16="http://schemas.microsoft.com/office/drawing/2014/main" id="{8517F97A-BEA2-4F4F-8D5F-6EBA3FF2E47B}"/>
                  </a:ext>
                </a:extLst>
              </p:cNvPr>
              <p:cNvSpPr/>
              <p:nvPr/>
            </p:nvSpPr>
            <p:spPr>
              <a:xfrm>
                <a:off x="19635616" y="10017679"/>
                <a:ext cx="129600" cy="538200"/>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2" name="Shape 101">
                <a:extLst>
                  <a:ext uri="{FF2B5EF4-FFF2-40B4-BE49-F238E27FC236}">
                    <a16:creationId xmlns:a16="http://schemas.microsoft.com/office/drawing/2014/main" id="{C546946F-415C-ED48-9A57-770C483E6AF0}"/>
                  </a:ext>
                </a:extLst>
              </p:cNvPr>
              <p:cNvSpPr/>
              <p:nvPr/>
            </p:nvSpPr>
            <p:spPr>
              <a:xfrm rot="-5400000">
                <a:off x="22262954" y="9148693"/>
                <a:ext cx="1186200" cy="12063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3" name="Shape 103">
                <a:extLst>
                  <a:ext uri="{FF2B5EF4-FFF2-40B4-BE49-F238E27FC236}">
                    <a16:creationId xmlns:a16="http://schemas.microsoft.com/office/drawing/2014/main" id="{BA42F0D5-FA28-204B-945C-6B6CA2127A5F}"/>
                  </a:ext>
                </a:extLst>
              </p:cNvPr>
              <p:cNvSpPr/>
              <p:nvPr/>
            </p:nvSpPr>
            <p:spPr>
              <a:xfrm>
                <a:off x="21473504" y="9297827"/>
                <a:ext cx="403200" cy="968855"/>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cxnSp>
            <p:nvCxnSpPr>
              <p:cNvPr id="14" name="Shape 105">
                <a:extLst>
                  <a:ext uri="{FF2B5EF4-FFF2-40B4-BE49-F238E27FC236}">
                    <a16:creationId xmlns:a16="http://schemas.microsoft.com/office/drawing/2014/main" id="{F6424760-4AA9-0141-ACBB-220E719520CC}"/>
                  </a:ext>
                </a:extLst>
              </p:cNvPr>
              <p:cNvCxnSpPr/>
              <p:nvPr/>
            </p:nvCxnSpPr>
            <p:spPr>
              <a:xfrm rot="10800000">
                <a:off x="21872129" y="9750210"/>
                <a:ext cx="378900" cy="0"/>
              </a:xfrm>
              <a:prstGeom prst="straightConnector1">
                <a:avLst/>
              </a:prstGeom>
              <a:noFill/>
              <a:ln w="9525" cap="flat" cmpd="sng">
                <a:solidFill>
                  <a:schemeClr val="dk2"/>
                </a:solidFill>
                <a:prstDash val="solid"/>
                <a:round/>
                <a:headEnd type="none" w="med" len="med"/>
                <a:tailEnd type="none" w="med" len="med"/>
              </a:ln>
            </p:spPr>
          </p:cxnSp>
          <p:sp>
            <p:nvSpPr>
              <p:cNvPr id="15" name="Shape 113">
                <a:extLst>
                  <a:ext uri="{FF2B5EF4-FFF2-40B4-BE49-F238E27FC236}">
                    <a16:creationId xmlns:a16="http://schemas.microsoft.com/office/drawing/2014/main" id="{57F1691D-98FD-1A4D-907E-3DDD7BDF997B}"/>
                  </a:ext>
                </a:extLst>
              </p:cNvPr>
              <p:cNvSpPr txBox="1"/>
              <p:nvPr/>
            </p:nvSpPr>
            <p:spPr>
              <a:xfrm>
                <a:off x="17099313" y="9007460"/>
                <a:ext cx="1302685" cy="299100"/>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pic>
            <p:nvPicPr>
              <p:cNvPr id="16" name="Picture 2">
                <a:extLst>
                  <a:ext uri="{FF2B5EF4-FFF2-40B4-BE49-F238E27FC236}">
                    <a16:creationId xmlns:a16="http://schemas.microsoft.com/office/drawing/2014/main" id="{B53D04B4-4F02-EE48-9DBD-E70C91B9F987}"/>
                  </a:ext>
                </a:extLst>
              </p:cNvPr>
              <p:cNvPicPr>
                <a:picLocks noChangeAspect="1"/>
              </p:cNvPicPr>
              <p:nvPr/>
            </p:nvPicPr>
            <p:blipFill>
              <a:blip r:embed="rId3"/>
              <a:stretch>
                <a:fillRect/>
              </a:stretch>
            </p:blipFill>
            <p:spPr>
              <a:xfrm>
                <a:off x="17341681" y="9298407"/>
                <a:ext cx="221901" cy="270140"/>
              </a:xfrm>
              <a:prstGeom prst="rect">
                <a:avLst/>
              </a:prstGeom>
            </p:spPr>
          </p:pic>
          <p:sp>
            <p:nvSpPr>
              <p:cNvPr id="17" name="Shape 113">
                <a:extLst>
                  <a:ext uri="{FF2B5EF4-FFF2-40B4-BE49-F238E27FC236}">
                    <a16:creationId xmlns:a16="http://schemas.microsoft.com/office/drawing/2014/main" id="{FF3E3081-8013-6C4F-ADD6-0EFD2DDAFDB2}"/>
                  </a:ext>
                </a:extLst>
              </p:cNvPr>
              <p:cNvSpPr txBox="1"/>
              <p:nvPr/>
            </p:nvSpPr>
            <p:spPr>
              <a:xfrm>
                <a:off x="23633493" y="8670538"/>
                <a:ext cx="2367242" cy="299100"/>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Reconstructed Shape</a:t>
                </a:r>
                <a:endParaRPr sz="2000">
                  <a:latin typeface="Times" charset="0"/>
                  <a:ea typeface="Times" charset="0"/>
                  <a:cs typeface="Times" charset="0"/>
                </a:endParaRPr>
              </a:p>
            </p:txBody>
          </p:sp>
          <p:pic>
            <p:nvPicPr>
              <p:cNvPr id="18" name="Picture 4">
                <a:extLst>
                  <a:ext uri="{FF2B5EF4-FFF2-40B4-BE49-F238E27FC236}">
                    <a16:creationId xmlns:a16="http://schemas.microsoft.com/office/drawing/2014/main" id="{722A4B6B-32B2-5E4D-854E-1926423F5790}"/>
                  </a:ext>
                </a:extLst>
              </p:cNvPr>
              <p:cNvPicPr>
                <a:picLocks noChangeAspect="1"/>
              </p:cNvPicPr>
              <p:nvPr/>
            </p:nvPicPr>
            <p:blipFill>
              <a:blip r:embed="rId4"/>
              <a:stretch>
                <a:fillRect/>
              </a:stretch>
            </p:blipFill>
            <p:spPr>
              <a:xfrm>
                <a:off x="20450878" y="9176234"/>
                <a:ext cx="266537" cy="276056"/>
              </a:xfrm>
              <a:prstGeom prst="rect">
                <a:avLst/>
              </a:prstGeom>
            </p:spPr>
          </p:pic>
          <p:sp>
            <p:nvSpPr>
              <p:cNvPr id="19" name="Shape 113">
                <a:extLst>
                  <a:ext uri="{FF2B5EF4-FFF2-40B4-BE49-F238E27FC236}">
                    <a16:creationId xmlns:a16="http://schemas.microsoft.com/office/drawing/2014/main" id="{8B916350-696A-BF4A-AD48-CB52CF40CE1B}"/>
                  </a:ext>
                </a:extLst>
              </p:cNvPr>
              <p:cNvSpPr txBox="1"/>
              <p:nvPr/>
            </p:nvSpPr>
            <p:spPr>
              <a:xfrm>
                <a:off x="20275259" y="8865476"/>
                <a:ext cx="2367242" cy="299100"/>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Template</a:t>
                </a:r>
                <a:endParaRPr sz="2000">
                  <a:latin typeface="Times" charset="0"/>
                  <a:ea typeface="Times" charset="0"/>
                  <a:cs typeface="Times" charset="0"/>
                </a:endParaRPr>
              </a:p>
            </p:txBody>
          </p:sp>
          <p:pic>
            <p:nvPicPr>
              <p:cNvPr id="20" name="Image 19">
                <a:extLst>
                  <a:ext uri="{FF2B5EF4-FFF2-40B4-BE49-F238E27FC236}">
                    <a16:creationId xmlns:a16="http://schemas.microsoft.com/office/drawing/2014/main" id="{52BFC149-4BD4-DF4A-A9C2-59FE3F3DDA5E}"/>
                  </a:ext>
                </a:extLst>
              </p:cNvPr>
              <p:cNvPicPr>
                <a:picLocks noChangeAspect="1"/>
              </p:cNvPicPr>
              <p:nvPr/>
            </p:nvPicPr>
            <p:blipFill>
              <a:blip r:embed="rId5"/>
              <a:stretch>
                <a:fillRect/>
              </a:stretch>
            </p:blipFill>
            <p:spPr>
              <a:xfrm>
                <a:off x="22880422" y="9594924"/>
                <a:ext cx="342900" cy="317500"/>
              </a:xfrm>
              <a:prstGeom prst="rect">
                <a:avLst/>
              </a:prstGeom>
            </p:spPr>
          </p:pic>
          <p:pic>
            <p:nvPicPr>
              <p:cNvPr id="21" name="Image 20">
                <a:extLst>
                  <a:ext uri="{FF2B5EF4-FFF2-40B4-BE49-F238E27FC236}">
                    <a16:creationId xmlns:a16="http://schemas.microsoft.com/office/drawing/2014/main" id="{CE0BD7F3-16CF-8349-8761-AA9B8A78D01F}"/>
                  </a:ext>
                </a:extLst>
              </p:cNvPr>
              <p:cNvPicPr>
                <a:picLocks noChangeAspect="1"/>
              </p:cNvPicPr>
              <p:nvPr/>
            </p:nvPicPr>
            <p:blipFill>
              <a:blip r:embed="rId6"/>
              <a:stretch>
                <a:fillRect/>
              </a:stretch>
            </p:blipFill>
            <p:spPr>
              <a:xfrm>
                <a:off x="18296555" y="10127297"/>
                <a:ext cx="254000" cy="342900"/>
              </a:xfrm>
              <a:prstGeom prst="rect">
                <a:avLst/>
              </a:prstGeom>
            </p:spPr>
          </p:pic>
          <p:pic>
            <p:nvPicPr>
              <p:cNvPr id="22" name="Picture 5">
                <a:extLst>
                  <a:ext uri="{FF2B5EF4-FFF2-40B4-BE49-F238E27FC236}">
                    <a16:creationId xmlns:a16="http://schemas.microsoft.com/office/drawing/2014/main" id="{1DB07406-A346-C04F-8943-B872D2C39D0A}"/>
                  </a:ext>
                </a:extLst>
              </p:cNvPr>
              <p:cNvPicPr>
                <a:picLocks noChangeAspect="1"/>
              </p:cNvPicPr>
              <p:nvPr/>
            </p:nvPicPr>
            <p:blipFill>
              <a:blip r:embed="rId7"/>
              <a:stretch>
                <a:fillRect/>
              </a:stretch>
            </p:blipFill>
            <p:spPr>
              <a:xfrm>
                <a:off x="20304752" y="10118312"/>
                <a:ext cx="672180" cy="350291"/>
              </a:xfrm>
              <a:prstGeom prst="rect">
                <a:avLst/>
              </a:prstGeom>
            </p:spPr>
          </p:pic>
          <p:pic>
            <p:nvPicPr>
              <p:cNvPr id="23" name="Picture 6">
                <a:extLst>
                  <a:ext uri="{FF2B5EF4-FFF2-40B4-BE49-F238E27FC236}">
                    <a16:creationId xmlns:a16="http://schemas.microsoft.com/office/drawing/2014/main" id="{A38271FA-29B4-1D4B-8B32-169870562B77}"/>
                  </a:ext>
                </a:extLst>
              </p:cNvPr>
              <p:cNvPicPr>
                <a:picLocks noChangeAspect="1"/>
              </p:cNvPicPr>
              <p:nvPr/>
            </p:nvPicPr>
            <p:blipFill>
              <a:blip r:embed="rId8"/>
              <a:stretch>
                <a:fillRect/>
              </a:stretch>
            </p:blipFill>
            <p:spPr>
              <a:xfrm>
                <a:off x="23633493" y="8973471"/>
                <a:ext cx="1809879" cy="363943"/>
              </a:xfrm>
              <a:prstGeom prst="rect">
                <a:avLst/>
              </a:prstGeom>
            </p:spPr>
          </p:pic>
        </p:grpSp>
        <p:sp>
          <p:nvSpPr>
            <p:cNvPr id="4" name="Shape 113">
              <a:extLst>
                <a:ext uri="{FF2B5EF4-FFF2-40B4-BE49-F238E27FC236}">
                  <a16:creationId xmlns:a16="http://schemas.microsoft.com/office/drawing/2014/main" id="{C68A74A7-BFA0-0F44-B4E8-B00E78644850}"/>
                </a:ext>
              </a:extLst>
            </p:cNvPr>
            <p:cNvSpPr txBox="1"/>
            <p:nvPr/>
          </p:nvSpPr>
          <p:spPr>
            <a:xfrm rot="1599819">
              <a:off x="16479243" y="8647458"/>
              <a:ext cx="2045215" cy="469587"/>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Encoder</a:t>
              </a:r>
              <a:endParaRPr sz="2000" b="1">
                <a:solidFill>
                  <a:srgbClr val="FF0000"/>
                </a:solidFill>
                <a:latin typeface="Times" charset="0"/>
                <a:ea typeface="Times" charset="0"/>
                <a:cs typeface="Times" charset="0"/>
              </a:endParaRPr>
            </a:p>
          </p:txBody>
        </p:sp>
        <p:sp>
          <p:nvSpPr>
            <p:cNvPr id="5" name="Shape 113">
              <a:extLst>
                <a:ext uri="{FF2B5EF4-FFF2-40B4-BE49-F238E27FC236}">
                  <a16:creationId xmlns:a16="http://schemas.microsoft.com/office/drawing/2014/main" id="{6DAAEBF9-42B8-9D49-AE00-28FF419A8CA1}"/>
                </a:ext>
              </a:extLst>
            </p:cNvPr>
            <p:cNvSpPr txBox="1"/>
            <p:nvPr/>
          </p:nvSpPr>
          <p:spPr>
            <a:xfrm rot="20046033">
              <a:off x="22930053" y="7413173"/>
              <a:ext cx="2045215" cy="469587"/>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Decoder</a:t>
              </a:r>
              <a:endParaRPr sz="2000" b="1">
                <a:solidFill>
                  <a:srgbClr val="FF0000"/>
                </a:solidFill>
                <a:latin typeface="Times" charset="0"/>
                <a:ea typeface="Times" charset="0"/>
                <a:cs typeface="Times" charset="0"/>
              </a:endParaRPr>
            </a:p>
          </p:txBody>
        </p:sp>
      </p:grpSp>
      <p:pic>
        <p:nvPicPr>
          <p:cNvPr id="39" name="Image 38">
            <a:extLst>
              <a:ext uri="{FF2B5EF4-FFF2-40B4-BE49-F238E27FC236}">
                <a16:creationId xmlns:a16="http://schemas.microsoft.com/office/drawing/2014/main" id="{CBB5B046-46A7-1848-93A9-27E93E1EDE3E}"/>
              </a:ext>
            </a:extLst>
          </p:cNvPr>
          <p:cNvPicPr>
            <a:picLocks noChangeAspect="1"/>
          </p:cNvPicPr>
          <p:nvPr/>
        </p:nvPicPr>
        <p:blipFill>
          <a:blip r:embed="rId9"/>
          <a:stretch>
            <a:fillRect/>
          </a:stretch>
        </p:blipFill>
        <p:spPr>
          <a:xfrm>
            <a:off x="4059012" y="1419168"/>
            <a:ext cx="803275" cy="1666875"/>
          </a:xfrm>
          <a:prstGeom prst="rect">
            <a:avLst/>
          </a:prstGeom>
        </p:spPr>
      </p:pic>
      <p:sp>
        <p:nvSpPr>
          <p:cNvPr id="40" name="Espace réservé du numéro de diapositive 39">
            <a:extLst>
              <a:ext uri="{FF2B5EF4-FFF2-40B4-BE49-F238E27FC236}">
                <a16:creationId xmlns:a16="http://schemas.microsoft.com/office/drawing/2014/main" id="{53A7FBF0-9875-8947-B2E9-4F35DE760206}"/>
              </a:ext>
            </a:extLst>
          </p:cNvPr>
          <p:cNvSpPr>
            <a:spLocks noGrp="1"/>
          </p:cNvSpPr>
          <p:nvPr>
            <p:ph type="sldNum" sz="quarter" idx="12"/>
          </p:nvPr>
        </p:nvSpPr>
        <p:spPr/>
        <p:txBody>
          <a:bodyPr/>
          <a:lstStyle/>
          <a:p>
            <a:fld id="{611224AE-60B8-A04C-BAB5-7045A9C2B360}" type="slidenum">
              <a:rPr lang="fr-FR" smtClean="0"/>
              <a:t>6</a:t>
            </a:fld>
            <a:endParaRPr lang="fr-FR"/>
          </a:p>
        </p:txBody>
      </p:sp>
      <p:pic>
        <p:nvPicPr>
          <p:cNvPr id="41" name="Shape 82">
            <a:extLst>
              <a:ext uri="{FF2B5EF4-FFF2-40B4-BE49-F238E27FC236}">
                <a16:creationId xmlns:a16="http://schemas.microsoft.com/office/drawing/2014/main" id="{EA8DE0B7-B41F-994D-9424-542BE8EA4042}"/>
              </a:ext>
            </a:extLst>
          </p:cNvPr>
          <p:cNvPicPr preferRelativeResize="0"/>
          <p:nvPr/>
        </p:nvPicPr>
        <p:blipFill>
          <a:blip r:embed="rId10">
            <a:alphaModFix/>
          </a:blip>
          <a:stretch>
            <a:fillRect/>
          </a:stretch>
        </p:blipFill>
        <p:spPr>
          <a:xfrm>
            <a:off x="1384686" y="2842563"/>
            <a:ext cx="989589" cy="1900708"/>
          </a:xfrm>
          <a:prstGeom prst="rect">
            <a:avLst/>
          </a:prstGeom>
          <a:noFill/>
          <a:ln>
            <a:noFill/>
          </a:ln>
        </p:spPr>
      </p:pic>
      <p:pic>
        <p:nvPicPr>
          <p:cNvPr id="42" name="Shape 77">
            <a:extLst>
              <a:ext uri="{FF2B5EF4-FFF2-40B4-BE49-F238E27FC236}">
                <a16:creationId xmlns:a16="http://schemas.microsoft.com/office/drawing/2014/main" id="{45DF42A5-3EF5-C946-82FC-7FC65D182CFE}"/>
              </a:ext>
            </a:extLst>
          </p:cNvPr>
          <p:cNvPicPr preferRelativeResize="0"/>
          <p:nvPr/>
        </p:nvPicPr>
        <p:blipFill>
          <a:blip r:embed="rId11">
            <a:alphaModFix/>
          </a:blip>
          <a:stretch>
            <a:fillRect/>
          </a:stretch>
        </p:blipFill>
        <p:spPr>
          <a:xfrm>
            <a:off x="9103260" y="2668075"/>
            <a:ext cx="1429203" cy="1950792"/>
          </a:xfrm>
          <a:prstGeom prst="rect">
            <a:avLst/>
          </a:prstGeom>
          <a:noFill/>
          <a:ln>
            <a:noFill/>
          </a:ln>
        </p:spPr>
      </p:pic>
      <p:sp>
        <p:nvSpPr>
          <p:cNvPr id="43" name="Rectangle 42">
            <a:extLst>
              <a:ext uri="{FF2B5EF4-FFF2-40B4-BE49-F238E27FC236}">
                <a16:creationId xmlns:a16="http://schemas.microsoft.com/office/drawing/2014/main" id="{7C3FA7BB-F75C-4148-A543-7C0D9FDC2897}"/>
              </a:ext>
            </a:extLst>
          </p:cNvPr>
          <p:cNvSpPr/>
          <p:nvPr/>
        </p:nvSpPr>
        <p:spPr>
          <a:xfrm flipV="1">
            <a:off x="907915" y="1838852"/>
            <a:ext cx="3184838" cy="322706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5" name="Titre 1">
            <a:extLst>
              <a:ext uri="{FF2B5EF4-FFF2-40B4-BE49-F238E27FC236}">
                <a16:creationId xmlns:a16="http://schemas.microsoft.com/office/drawing/2014/main" id="{67B658AA-7C5B-0341-B75C-FEC60E09665E}"/>
              </a:ext>
            </a:extLst>
          </p:cNvPr>
          <p:cNvSpPr txBox="1">
            <a:spLocks/>
          </p:cNvSpPr>
          <p:nvPr/>
        </p:nvSpPr>
        <p:spPr>
          <a:xfrm>
            <a:off x="483142" y="261825"/>
            <a:ext cx="1250539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a:t>Auto-Encoder</a:t>
            </a:r>
          </a:p>
        </p:txBody>
      </p:sp>
    </p:spTree>
    <p:extLst>
      <p:ext uri="{BB962C8B-B14F-4D97-AF65-F5344CB8AC3E}">
        <p14:creationId xmlns:p14="http://schemas.microsoft.com/office/powerpoint/2010/main" val="393632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41">
            <a:extLst>
              <a:ext uri="{FF2B5EF4-FFF2-40B4-BE49-F238E27FC236}">
                <a16:creationId xmlns:a16="http://schemas.microsoft.com/office/drawing/2014/main" id="{8B12E389-22B3-5C4B-9ACF-7253D56903A3}"/>
              </a:ext>
            </a:extLst>
          </p:cNvPr>
          <p:cNvSpPr txBox="1"/>
          <p:nvPr/>
        </p:nvSpPr>
        <p:spPr>
          <a:xfrm>
            <a:off x="2278152" y="621912"/>
            <a:ext cx="8460731" cy="651460"/>
          </a:xfrm>
          <a:prstGeom prst="rect">
            <a:avLst/>
          </a:prstGeom>
        </p:spPr>
        <p:txBody>
          <a:bodyPr vert="horz" wrap="square" lIns="0" tIns="119380" rIns="0" bIns="0" rtlCol="0">
            <a:spAutoFit/>
          </a:bodyPr>
          <a:lstStyle/>
          <a:p>
            <a:pPr marL="12700">
              <a:lnSpc>
                <a:spcPct val="100000"/>
              </a:lnSpc>
              <a:spcBef>
                <a:spcPts val="994"/>
              </a:spcBef>
              <a:tabLst>
                <a:tab pos="9070340" algn="l"/>
                <a:tab pos="9491980" algn="l"/>
              </a:tabLst>
            </a:pPr>
            <a:r>
              <a:rPr sz="3350" spc="30">
                <a:latin typeface="Times New Roman"/>
                <a:cs typeface="Times New Roman"/>
              </a:rPr>
              <a:t>(</a:t>
            </a:r>
            <a:r>
              <a:rPr sz="3350" i="1" spc="30">
                <a:latin typeface="Times New Roman"/>
                <a:cs typeface="Times New Roman"/>
              </a:rPr>
              <a:t>x</a:t>
            </a:r>
            <a:r>
              <a:rPr sz="2925" spc="44" baseline="-24216">
                <a:latin typeface="Times New Roman"/>
                <a:cs typeface="Times New Roman"/>
              </a:rPr>
              <a:t>1</a:t>
            </a:r>
            <a:r>
              <a:rPr sz="3350" spc="30">
                <a:latin typeface="Times New Roman"/>
                <a:cs typeface="Times New Roman"/>
              </a:rPr>
              <a:t>,</a:t>
            </a:r>
            <a:r>
              <a:rPr sz="3350" spc="-370">
                <a:latin typeface="Times New Roman"/>
                <a:cs typeface="Times New Roman"/>
              </a:rPr>
              <a:t> </a:t>
            </a:r>
            <a:r>
              <a:rPr sz="3350" i="1" spc="15">
                <a:latin typeface="Times New Roman"/>
                <a:cs typeface="Times New Roman"/>
              </a:rPr>
              <a:t>x</a:t>
            </a:r>
            <a:r>
              <a:rPr sz="2925" spc="22" baseline="-24216">
                <a:latin typeface="Times New Roman"/>
                <a:cs typeface="Times New Roman"/>
              </a:rPr>
              <a:t>2</a:t>
            </a:r>
            <a:r>
              <a:rPr sz="3350" spc="15">
                <a:latin typeface="Times New Roman"/>
                <a:cs typeface="Times New Roman"/>
              </a:rPr>
              <a:t>,</a:t>
            </a:r>
            <a:r>
              <a:rPr sz="3350" spc="15">
                <a:latin typeface="Symbol"/>
                <a:cs typeface="Symbol"/>
              </a:rPr>
              <a:t>…</a:t>
            </a:r>
            <a:r>
              <a:rPr sz="3350" spc="15">
                <a:latin typeface="Times New Roman"/>
                <a:cs typeface="Times New Roman"/>
              </a:rPr>
              <a:t>,</a:t>
            </a:r>
            <a:r>
              <a:rPr sz="3350" spc="-370">
                <a:latin typeface="Times New Roman"/>
                <a:cs typeface="Times New Roman"/>
              </a:rPr>
              <a:t> </a:t>
            </a:r>
            <a:r>
              <a:rPr sz="3350" i="1" spc="25" err="1">
                <a:latin typeface="Times New Roman"/>
                <a:cs typeface="Times New Roman"/>
              </a:rPr>
              <a:t>x</a:t>
            </a:r>
            <a:r>
              <a:rPr sz="2925" i="1" spc="37" baseline="-24216" err="1">
                <a:latin typeface="Times New Roman"/>
                <a:cs typeface="Times New Roman"/>
              </a:rPr>
              <a:t>n</a:t>
            </a:r>
            <a:r>
              <a:rPr sz="2925" i="1" spc="-375" baseline="-24216">
                <a:latin typeface="Times New Roman"/>
                <a:cs typeface="Times New Roman"/>
              </a:rPr>
              <a:t> </a:t>
            </a:r>
            <a:r>
              <a:rPr sz="3350" spc="5">
                <a:latin typeface="Times New Roman"/>
                <a:cs typeface="Times New Roman"/>
              </a:rPr>
              <a:t>)</a:t>
            </a:r>
            <a:r>
              <a:rPr sz="3350" spc="-210">
                <a:latin typeface="Times New Roman"/>
                <a:cs typeface="Times New Roman"/>
              </a:rPr>
              <a:t> </a:t>
            </a:r>
            <a:r>
              <a:rPr sz="3350" spc="10">
                <a:latin typeface="Symbol"/>
                <a:cs typeface="Symbol"/>
              </a:rPr>
              <a:t>=</a:t>
            </a:r>
            <a:r>
              <a:rPr sz="3350" spc="-235">
                <a:latin typeface="Symbol"/>
                <a:cs typeface="Symbol"/>
              </a:rPr>
              <a:t> </a:t>
            </a:r>
            <a:r>
              <a:rPr sz="3450" spc="-30" err="1">
                <a:latin typeface="Symbol"/>
                <a:cs typeface="Symbol"/>
              </a:rPr>
              <a:t>γ</a:t>
            </a:r>
            <a:r>
              <a:rPr lang="fr-FR" sz="3350" spc="415">
                <a:latin typeface="Arial"/>
                <a:cs typeface="Arial"/>
              </a:rPr>
              <a:t>(</a:t>
            </a:r>
            <a:r>
              <a:rPr sz="3350" spc="-415">
                <a:latin typeface="Arial"/>
                <a:cs typeface="Arial"/>
              </a:rPr>
              <a:t> </a:t>
            </a:r>
            <a:r>
              <a:rPr lang="fr-FR" sz="3350" i="1" spc="25">
                <a:latin typeface="Times New Roman"/>
                <a:cs typeface="Times New Roman"/>
              </a:rPr>
              <a:t>g</a:t>
            </a:r>
            <a:r>
              <a:rPr sz="3350" spc="25">
                <a:latin typeface="Times New Roman"/>
                <a:cs typeface="Times New Roman"/>
              </a:rPr>
              <a:t>(</a:t>
            </a:r>
            <a:r>
              <a:rPr lang="fr-FR" sz="3350" spc="25">
                <a:latin typeface="Times New Roman"/>
                <a:cs typeface="Times New Roman"/>
              </a:rPr>
              <a:t> </a:t>
            </a:r>
            <a:r>
              <a:rPr sz="3350" i="1" spc="25">
                <a:latin typeface="Times New Roman"/>
                <a:cs typeface="Times New Roman"/>
              </a:rPr>
              <a:t>h</a:t>
            </a:r>
            <a:r>
              <a:rPr sz="3350" spc="25">
                <a:latin typeface="Times New Roman"/>
                <a:cs typeface="Times New Roman"/>
              </a:rPr>
              <a:t>(</a:t>
            </a:r>
            <a:r>
              <a:rPr lang="fr-FR" sz="3350" spc="25">
                <a:latin typeface="Times New Roman"/>
                <a:cs typeface="Times New Roman"/>
              </a:rPr>
              <a:t> </a:t>
            </a:r>
            <a:r>
              <a:rPr sz="3350" i="1" spc="25">
                <a:latin typeface="Times New Roman"/>
                <a:cs typeface="Times New Roman"/>
              </a:rPr>
              <a:t>x</a:t>
            </a:r>
            <a:r>
              <a:rPr sz="2925" spc="37" baseline="-24216">
                <a:latin typeface="Times New Roman"/>
                <a:cs typeface="Times New Roman"/>
              </a:rPr>
              <a:t>1</a:t>
            </a:r>
            <a:r>
              <a:rPr lang="fr-FR" sz="2925" spc="37" baseline="-24216">
                <a:latin typeface="Times New Roman"/>
                <a:cs typeface="Times New Roman"/>
              </a:rPr>
              <a:t> </a:t>
            </a:r>
            <a:r>
              <a:rPr sz="3350" spc="25">
                <a:latin typeface="Times New Roman"/>
                <a:cs typeface="Times New Roman"/>
              </a:rPr>
              <a:t>),</a:t>
            </a:r>
            <a:r>
              <a:rPr lang="fr-FR" sz="3350" spc="25">
                <a:latin typeface="Times New Roman"/>
                <a:cs typeface="Times New Roman"/>
              </a:rPr>
              <a:t> </a:t>
            </a:r>
            <a:r>
              <a:rPr sz="3350" spc="25">
                <a:latin typeface="Symbol"/>
                <a:cs typeface="Symbol"/>
              </a:rPr>
              <a:t>…</a:t>
            </a:r>
            <a:r>
              <a:rPr sz="3350" spc="25">
                <a:latin typeface="Times New Roman"/>
                <a:cs typeface="Times New Roman"/>
              </a:rPr>
              <a:t>,</a:t>
            </a:r>
            <a:r>
              <a:rPr sz="3350" spc="-515">
                <a:latin typeface="Times New Roman"/>
                <a:cs typeface="Times New Roman"/>
              </a:rPr>
              <a:t> </a:t>
            </a:r>
            <a:r>
              <a:rPr lang="fr-FR" sz="3350" spc="-515">
                <a:latin typeface="Times New Roman"/>
                <a:cs typeface="Times New Roman"/>
              </a:rPr>
              <a:t> </a:t>
            </a:r>
            <a:r>
              <a:rPr sz="3350" i="1" spc="75">
                <a:latin typeface="Times New Roman"/>
                <a:cs typeface="Times New Roman"/>
              </a:rPr>
              <a:t>h</a:t>
            </a:r>
            <a:r>
              <a:rPr sz="3350" spc="75">
                <a:latin typeface="Times New Roman"/>
                <a:cs typeface="Times New Roman"/>
              </a:rPr>
              <a:t>(</a:t>
            </a:r>
            <a:r>
              <a:rPr lang="fr-FR" sz="3350" spc="75">
                <a:latin typeface="Times New Roman"/>
                <a:cs typeface="Times New Roman"/>
              </a:rPr>
              <a:t> </a:t>
            </a:r>
            <a:r>
              <a:rPr sz="3350" i="1" spc="75" err="1">
                <a:latin typeface="Times New Roman"/>
                <a:cs typeface="Times New Roman"/>
              </a:rPr>
              <a:t>x</a:t>
            </a:r>
            <a:r>
              <a:rPr sz="2925" i="1" spc="112" baseline="-24216" err="1">
                <a:latin typeface="Times New Roman"/>
                <a:cs typeface="Times New Roman"/>
              </a:rPr>
              <a:t>n</a:t>
            </a:r>
            <a:r>
              <a:rPr lang="fr-FR" sz="2925" i="1" spc="112" baseline="-24216">
                <a:latin typeface="Times New Roman"/>
                <a:cs typeface="Times New Roman"/>
              </a:rPr>
              <a:t> </a:t>
            </a:r>
            <a:r>
              <a:rPr sz="2925" i="1" spc="-375" baseline="-24216">
                <a:latin typeface="Times New Roman"/>
                <a:cs typeface="Times New Roman"/>
              </a:rPr>
              <a:t> </a:t>
            </a:r>
            <a:r>
              <a:rPr sz="3350" spc="-30">
                <a:latin typeface="Times New Roman"/>
                <a:cs typeface="Times New Roman"/>
              </a:rPr>
              <a:t>)</a:t>
            </a:r>
            <a:r>
              <a:rPr lang="fr-FR" sz="3350" spc="-30">
                <a:latin typeface="Times New Roman"/>
                <a:cs typeface="Times New Roman"/>
              </a:rPr>
              <a:t> </a:t>
            </a:r>
            <a:r>
              <a:rPr sz="3350" spc="-30">
                <a:latin typeface="Times New Roman"/>
                <a:cs typeface="Times New Roman"/>
              </a:rPr>
              <a:t>)</a:t>
            </a:r>
            <a:r>
              <a:rPr lang="fr-FR" sz="3350" spc="-30">
                <a:latin typeface="Times New Roman"/>
                <a:cs typeface="Times New Roman"/>
              </a:rPr>
              <a:t> )</a:t>
            </a:r>
            <a:endParaRPr sz="4500" baseline="-3703">
              <a:latin typeface="Helvetica"/>
              <a:cs typeface="Helvetica"/>
            </a:endParaRPr>
          </a:p>
        </p:txBody>
      </p:sp>
      <p:sp>
        <p:nvSpPr>
          <p:cNvPr id="53" name="object 4">
            <a:extLst>
              <a:ext uri="{FF2B5EF4-FFF2-40B4-BE49-F238E27FC236}">
                <a16:creationId xmlns:a16="http://schemas.microsoft.com/office/drawing/2014/main" id="{303E085D-72BB-F44E-B869-75202A54C222}"/>
              </a:ext>
            </a:extLst>
          </p:cNvPr>
          <p:cNvSpPr txBox="1"/>
          <p:nvPr/>
        </p:nvSpPr>
        <p:spPr>
          <a:xfrm>
            <a:off x="4459052" y="2671873"/>
            <a:ext cx="1053465" cy="452120"/>
          </a:xfrm>
          <a:prstGeom prst="rect">
            <a:avLst/>
          </a:prstGeom>
        </p:spPr>
        <p:txBody>
          <a:bodyPr vert="horz" wrap="square" lIns="0" tIns="12700" rIns="0" bIns="0" rtlCol="0">
            <a:spAutoFit/>
          </a:bodyPr>
          <a:lstStyle/>
          <a:p>
            <a:pPr marL="12700">
              <a:lnSpc>
                <a:spcPct val="100000"/>
              </a:lnSpc>
              <a:spcBef>
                <a:spcPts val="100"/>
              </a:spcBef>
            </a:pPr>
            <a:r>
              <a:rPr sz="2800" spc="-5">
                <a:latin typeface="Helvetica"/>
                <a:cs typeface="Helvetica"/>
              </a:rPr>
              <a:t>(</a:t>
            </a:r>
            <a:r>
              <a:rPr sz="2800">
                <a:latin typeface="Helvetica"/>
                <a:cs typeface="Helvetica"/>
              </a:rPr>
              <a:t>1</a:t>
            </a:r>
            <a:r>
              <a:rPr sz="2800" spc="-5">
                <a:latin typeface="Helvetica"/>
                <a:cs typeface="Helvetica"/>
              </a:rPr>
              <a:t>,</a:t>
            </a:r>
            <a:r>
              <a:rPr sz="2800">
                <a:latin typeface="Helvetica"/>
                <a:cs typeface="Helvetica"/>
              </a:rPr>
              <a:t>2</a:t>
            </a:r>
            <a:r>
              <a:rPr sz="2800" spc="-5">
                <a:latin typeface="Helvetica"/>
                <a:cs typeface="Helvetica"/>
              </a:rPr>
              <a:t>,</a:t>
            </a:r>
            <a:r>
              <a:rPr sz="2800">
                <a:latin typeface="Helvetica"/>
                <a:cs typeface="Helvetica"/>
              </a:rPr>
              <a:t>3)</a:t>
            </a:r>
          </a:p>
        </p:txBody>
      </p:sp>
      <p:sp>
        <p:nvSpPr>
          <p:cNvPr id="54" name="object 5">
            <a:extLst>
              <a:ext uri="{FF2B5EF4-FFF2-40B4-BE49-F238E27FC236}">
                <a16:creationId xmlns:a16="http://schemas.microsoft.com/office/drawing/2014/main" id="{C0BCACFE-AC72-DF43-AF50-E16187DF7DB1}"/>
              </a:ext>
            </a:extLst>
          </p:cNvPr>
          <p:cNvSpPr txBox="1"/>
          <p:nvPr/>
        </p:nvSpPr>
        <p:spPr>
          <a:xfrm>
            <a:off x="4459052" y="3357673"/>
            <a:ext cx="1053465" cy="452120"/>
          </a:xfrm>
          <a:prstGeom prst="rect">
            <a:avLst/>
          </a:prstGeom>
        </p:spPr>
        <p:txBody>
          <a:bodyPr vert="horz" wrap="square" lIns="0" tIns="12700" rIns="0" bIns="0" rtlCol="0">
            <a:spAutoFit/>
          </a:bodyPr>
          <a:lstStyle/>
          <a:p>
            <a:pPr marL="12700">
              <a:lnSpc>
                <a:spcPct val="100000"/>
              </a:lnSpc>
              <a:spcBef>
                <a:spcPts val="100"/>
              </a:spcBef>
            </a:pPr>
            <a:r>
              <a:rPr sz="2800" spc="-5">
                <a:latin typeface="Helvetica"/>
                <a:cs typeface="Helvetica"/>
              </a:rPr>
              <a:t>(</a:t>
            </a:r>
            <a:r>
              <a:rPr sz="2800">
                <a:latin typeface="Helvetica"/>
                <a:cs typeface="Helvetica"/>
              </a:rPr>
              <a:t>1</a:t>
            </a:r>
            <a:r>
              <a:rPr sz="2800" spc="-5">
                <a:latin typeface="Helvetica"/>
                <a:cs typeface="Helvetica"/>
              </a:rPr>
              <a:t>,</a:t>
            </a:r>
            <a:r>
              <a:rPr sz="2800">
                <a:latin typeface="Helvetica"/>
                <a:cs typeface="Helvetica"/>
              </a:rPr>
              <a:t>1</a:t>
            </a:r>
            <a:r>
              <a:rPr sz="2800" spc="-5">
                <a:latin typeface="Helvetica"/>
                <a:cs typeface="Helvetica"/>
              </a:rPr>
              <a:t>,</a:t>
            </a:r>
            <a:r>
              <a:rPr sz="2800">
                <a:latin typeface="Helvetica"/>
                <a:cs typeface="Helvetica"/>
              </a:rPr>
              <a:t>1)</a:t>
            </a:r>
          </a:p>
        </p:txBody>
      </p:sp>
      <p:sp>
        <p:nvSpPr>
          <p:cNvPr id="55" name="object 6">
            <a:extLst>
              <a:ext uri="{FF2B5EF4-FFF2-40B4-BE49-F238E27FC236}">
                <a16:creationId xmlns:a16="http://schemas.microsoft.com/office/drawing/2014/main" id="{FC841976-464C-5A4C-9D30-56450ED3270F}"/>
              </a:ext>
            </a:extLst>
          </p:cNvPr>
          <p:cNvSpPr txBox="1"/>
          <p:nvPr/>
        </p:nvSpPr>
        <p:spPr>
          <a:xfrm>
            <a:off x="4459052" y="4145073"/>
            <a:ext cx="1053465" cy="452120"/>
          </a:xfrm>
          <a:prstGeom prst="rect">
            <a:avLst/>
          </a:prstGeom>
        </p:spPr>
        <p:txBody>
          <a:bodyPr vert="horz" wrap="square" lIns="0" tIns="12700" rIns="0" bIns="0" rtlCol="0">
            <a:spAutoFit/>
          </a:bodyPr>
          <a:lstStyle/>
          <a:p>
            <a:pPr marL="12700">
              <a:lnSpc>
                <a:spcPct val="100000"/>
              </a:lnSpc>
              <a:spcBef>
                <a:spcPts val="100"/>
              </a:spcBef>
            </a:pPr>
            <a:r>
              <a:rPr sz="2800" spc="-5">
                <a:latin typeface="Helvetica"/>
                <a:cs typeface="Helvetica"/>
              </a:rPr>
              <a:t>(</a:t>
            </a:r>
            <a:r>
              <a:rPr sz="2800">
                <a:latin typeface="Helvetica"/>
                <a:cs typeface="Helvetica"/>
              </a:rPr>
              <a:t>2</a:t>
            </a:r>
            <a:r>
              <a:rPr sz="2800" spc="-5">
                <a:latin typeface="Helvetica"/>
                <a:cs typeface="Helvetica"/>
              </a:rPr>
              <a:t>,</a:t>
            </a:r>
            <a:r>
              <a:rPr sz="2800">
                <a:latin typeface="Helvetica"/>
                <a:cs typeface="Helvetica"/>
              </a:rPr>
              <a:t>3</a:t>
            </a:r>
            <a:r>
              <a:rPr sz="2800" spc="-5">
                <a:latin typeface="Helvetica"/>
                <a:cs typeface="Helvetica"/>
              </a:rPr>
              <a:t>,</a:t>
            </a:r>
            <a:r>
              <a:rPr sz="2800">
                <a:latin typeface="Helvetica"/>
                <a:cs typeface="Helvetica"/>
              </a:rPr>
              <a:t>2)</a:t>
            </a:r>
          </a:p>
        </p:txBody>
      </p:sp>
      <p:sp>
        <p:nvSpPr>
          <p:cNvPr id="56" name="object 7">
            <a:extLst>
              <a:ext uri="{FF2B5EF4-FFF2-40B4-BE49-F238E27FC236}">
                <a16:creationId xmlns:a16="http://schemas.microsoft.com/office/drawing/2014/main" id="{12723F8D-E8BE-BE4E-BC65-236D9D2C3502}"/>
              </a:ext>
            </a:extLst>
          </p:cNvPr>
          <p:cNvSpPr txBox="1"/>
          <p:nvPr/>
        </p:nvSpPr>
        <p:spPr>
          <a:xfrm>
            <a:off x="4459052" y="5148373"/>
            <a:ext cx="1053465" cy="452120"/>
          </a:xfrm>
          <a:prstGeom prst="rect">
            <a:avLst/>
          </a:prstGeom>
        </p:spPr>
        <p:txBody>
          <a:bodyPr vert="horz" wrap="square" lIns="0" tIns="12700" rIns="0" bIns="0" rtlCol="0">
            <a:spAutoFit/>
          </a:bodyPr>
          <a:lstStyle/>
          <a:p>
            <a:pPr marL="12700">
              <a:lnSpc>
                <a:spcPct val="100000"/>
              </a:lnSpc>
              <a:spcBef>
                <a:spcPts val="100"/>
              </a:spcBef>
            </a:pPr>
            <a:r>
              <a:rPr sz="2800" spc="-5">
                <a:latin typeface="Helvetica"/>
                <a:cs typeface="Helvetica"/>
              </a:rPr>
              <a:t>(</a:t>
            </a:r>
            <a:r>
              <a:rPr sz="2800">
                <a:latin typeface="Helvetica"/>
                <a:cs typeface="Helvetica"/>
              </a:rPr>
              <a:t>2</a:t>
            </a:r>
            <a:r>
              <a:rPr sz="2800" spc="-5">
                <a:latin typeface="Helvetica"/>
                <a:cs typeface="Helvetica"/>
              </a:rPr>
              <a:t>,</a:t>
            </a:r>
            <a:r>
              <a:rPr sz="2800">
                <a:latin typeface="Helvetica"/>
                <a:cs typeface="Helvetica"/>
              </a:rPr>
              <a:t>3</a:t>
            </a:r>
            <a:r>
              <a:rPr sz="2800" spc="-5">
                <a:latin typeface="Helvetica"/>
                <a:cs typeface="Helvetica"/>
              </a:rPr>
              <a:t>,</a:t>
            </a:r>
            <a:r>
              <a:rPr sz="2800">
                <a:latin typeface="Helvetica"/>
                <a:cs typeface="Helvetica"/>
              </a:rPr>
              <a:t>4)</a:t>
            </a:r>
          </a:p>
        </p:txBody>
      </p:sp>
      <p:sp>
        <p:nvSpPr>
          <p:cNvPr id="57" name="object 8">
            <a:extLst>
              <a:ext uri="{FF2B5EF4-FFF2-40B4-BE49-F238E27FC236}">
                <a16:creationId xmlns:a16="http://schemas.microsoft.com/office/drawing/2014/main" id="{E4337931-8869-5147-9E67-942D2B1EF248}"/>
              </a:ext>
            </a:extLst>
          </p:cNvPr>
          <p:cNvSpPr/>
          <p:nvPr/>
        </p:nvSpPr>
        <p:spPr>
          <a:xfrm>
            <a:off x="5597827" y="2927515"/>
            <a:ext cx="318770" cy="0"/>
          </a:xfrm>
          <a:custGeom>
            <a:avLst/>
            <a:gdLst/>
            <a:ahLst/>
            <a:cxnLst/>
            <a:rect l="l" t="t" r="r" b="b"/>
            <a:pathLst>
              <a:path w="318770">
                <a:moveTo>
                  <a:pt x="0" y="0"/>
                </a:moveTo>
                <a:lnTo>
                  <a:pt x="305678" y="0"/>
                </a:lnTo>
                <a:lnTo>
                  <a:pt x="318378" y="0"/>
                </a:lnTo>
              </a:path>
            </a:pathLst>
          </a:custGeom>
          <a:ln w="25400">
            <a:solidFill>
              <a:srgbClr val="000000"/>
            </a:solidFill>
          </a:ln>
        </p:spPr>
        <p:txBody>
          <a:bodyPr wrap="square" lIns="0" tIns="0" rIns="0" bIns="0" rtlCol="0"/>
          <a:lstStyle/>
          <a:p>
            <a:endParaRPr/>
          </a:p>
        </p:txBody>
      </p:sp>
      <p:sp>
        <p:nvSpPr>
          <p:cNvPr id="58" name="object 9">
            <a:extLst>
              <a:ext uri="{FF2B5EF4-FFF2-40B4-BE49-F238E27FC236}">
                <a16:creationId xmlns:a16="http://schemas.microsoft.com/office/drawing/2014/main" id="{9D93550C-0141-6F44-9F6B-383EA7D2ADAD}"/>
              </a:ext>
            </a:extLst>
          </p:cNvPr>
          <p:cNvSpPr/>
          <p:nvPr/>
        </p:nvSpPr>
        <p:spPr>
          <a:xfrm>
            <a:off x="5903506" y="2866555"/>
            <a:ext cx="121920" cy="121920"/>
          </a:xfrm>
          <a:custGeom>
            <a:avLst/>
            <a:gdLst/>
            <a:ahLst/>
            <a:cxnLst/>
            <a:rect l="l" t="t" r="r" b="b"/>
            <a:pathLst>
              <a:path w="121920" h="121920">
                <a:moveTo>
                  <a:pt x="0" y="0"/>
                </a:moveTo>
                <a:lnTo>
                  <a:pt x="0" y="121920"/>
                </a:lnTo>
                <a:lnTo>
                  <a:pt x="121919" y="60960"/>
                </a:lnTo>
                <a:lnTo>
                  <a:pt x="0" y="0"/>
                </a:lnTo>
                <a:close/>
              </a:path>
            </a:pathLst>
          </a:custGeom>
          <a:solidFill>
            <a:srgbClr val="000000"/>
          </a:solidFill>
        </p:spPr>
        <p:txBody>
          <a:bodyPr wrap="square" lIns="0" tIns="0" rIns="0" bIns="0" rtlCol="0"/>
          <a:lstStyle/>
          <a:p>
            <a:endParaRPr/>
          </a:p>
        </p:txBody>
      </p:sp>
      <p:sp>
        <p:nvSpPr>
          <p:cNvPr id="59" name="object 10">
            <a:extLst>
              <a:ext uri="{FF2B5EF4-FFF2-40B4-BE49-F238E27FC236}">
                <a16:creationId xmlns:a16="http://schemas.microsoft.com/office/drawing/2014/main" id="{0F7CC945-0C8B-F349-B1FB-9F38F441634B}"/>
              </a:ext>
            </a:extLst>
          </p:cNvPr>
          <p:cNvSpPr/>
          <p:nvPr/>
        </p:nvSpPr>
        <p:spPr>
          <a:xfrm>
            <a:off x="5597827" y="3652915"/>
            <a:ext cx="318770" cy="0"/>
          </a:xfrm>
          <a:custGeom>
            <a:avLst/>
            <a:gdLst/>
            <a:ahLst/>
            <a:cxnLst/>
            <a:rect l="l" t="t" r="r" b="b"/>
            <a:pathLst>
              <a:path w="318770">
                <a:moveTo>
                  <a:pt x="0" y="0"/>
                </a:moveTo>
                <a:lnTo>
                  <a:pt x="305678" y="0"/>
                </a:lnTo>
                <a:lnTo>
                  <a:pt x="318378" y="0"/>
                </a:lnTo>
              </a:path>
            </a:pathLst>
          </a:custGeom>
          <a:ln w="25400">
            <a:solidFill>
              <a:srgbClr val="000000"/>
            </a:solidFill>
          </a:ln>
        </p:spPr>
        <p:txBody>
          <a:bodyPr wrap="square" lIns="0" tIns="0" rIns="0" bIns="0" rtlCol="0"/>
          <a:lstStyle/>
          <a:p>
            <a:endParaRPr/>
          </a:p>
        </p:txBody>
      </p:sp>
      <p:sp>
        <p:nvSpPr>
          <p:cNvPr id="60" name="object 11">
            <a:extLst>
              <a:ext uri="{FF2B5EF4-FFF2-40B4-BE49-F238E27FC236}">
                <a16:creationId xmlns:a16="http://schemas.microsoft.com/office/drawing/2014/main" id="{A85F9B3B-A789-F34D-B261-0A8C8269776F}"/>
              </a:ext>
            </a:extLst>
          </p:cNvPr>
          <p:cNvSpPr/>
          <p:nvPr/>
        </p:nvSpPr>
        <p:spPr>
          <a:xfrm>
            <a:off x="5903506" y="3591954"/>
            <a:ext cx="121920" cy="121920"/>
          </a:xfrm>
          <a:custGeom>
            <a:avLst/>
            <a:gdLst/>
            <a:ahLst/>
            <a:cxnLst/>
            <a:rect l="l" t="t" r="r" b="b"/>
            <a:pathLst>
              <a:path w="121920" h="121920">
                <a:moveTo>
                  <a:pt x="0" y="0"/>
                </a:moveTo>
                <a:lnTo>
                  <a:pt x="0" y="121919"/>
                </a:lnTo>
                <a:lnTo>
                  <a:pt x="121919" y="60959"/>
                </a:lnTo>
                <a:lnTo>
                  <a:pt x="0" y="0"/>
                </a:lnTo>
                <a:close/>
              </a:path>
            </a:pathLst>
          </a:custGeom>
          <a:solidFill>
            <a:srgbClr val="000000"/>
          </a:solidFill>
        </p:spPr>
        <p:txBody>
          <a:bodyPr wrap="square" lIns="0" tIns="0" rIns="0" bIns="0" rtlCol="0"/>
          <a:lstStyle/>
          <a:p>
            <a:endParaRPr/>
          </a:p>
        </p:txBody>
      </p:sp>
      <p:sp>
        <p:nvSpPr>
          <p:cNvPr id="61" name="object 12">
            <a:extLst>
              <a:ext uri="{FF2B5EF4-FFF2-40B4-BE49-F238E27FC236}">
                <a16:creationId xmlns:a16="http://schemas.microsoft.com/office/drawing/2014/main" id="{57E63C89-4814-434A-9C74-4189CA6EFF2E}"/>
              </a:ext>
            </a:extLst>
          </p:cNvPr>
          <p:cNvSpPr/>
          <p:nvPr/>
        </p:nvSpPr>
        <p:spPr>
          <a:xfrm>
            <a:off x="5597827" y="4442881"/>
            <a:ext cx="318770" cy="0"/>
          </a:xfrm>
          <a:custGeom>
            <a:avLst/>
            <a:gdLst/>
            <a:ahLst/>
            <a:cxnLst/>
            <a:rect l="l" t="t" r="r" b="b"/>
            <a:pathLst>
              <a:path w="318770">
                <a:moveTo>
                  <a:pt x="0" y="0"/>
                </a:moveTo>
                <a:lnTo>
                  <a:pt x="305678" y="0"/>
                </a:lnTo>
                <a:lnTo>
                  <a:pt x="318378" y="0"/>
                </a:lnTo>
              </a:path>
            </a:pathLst>
          </a:custGeom>
          <a:ln w="25400">
            <a:solidFill>
              <a:srgbClr val="000000"/>
            </a:solidFill>
          </a:ln>
        </p:spPr>
        <p:txBody>
          <a:bodyPr wrap="square" lIns="0" tIns="0" rIns="0" bIns="0" rtlCol="0"/>
          <a:lstStyle/>
          <a:p>
            <a:endParaRPr/>
          </a:p>
        </p:txBody>
      </p:sp>
      <p:sp>
        <p:nvSpPr>
          <p:cNvPr id="62" name="object 13">
            <a:extLst>
              <a:ext uri="{FF2B5EF4-FFF2-40B4-BE49-F238E27FC236}">
                <a16:creationId xmlns:a16="http://schemas.microsoft.com/office/drawing/2014/main" id="{90E974DF-ACA2-4048-A845-705E94E73835}"/>
              </a:ext>
            </a:extLst>
          </p:cNvPr>
          <p:cNvSpPr/>
          <p:nvPr/>
        </p:nvSpPr>
        <p:spPr>
          <a:xfrm>
            <a:off x="5903506" y="4381921"/>
            <a:ext cx="121920" cy="121920"/>
          </a:xfrm>
          <a:custGeom>
            <a:avLst/>
            <a:gdLst/>
            <a:ahLst/>
            <a:cxnLst/>
            <a:rect l="l" t="t" r="r" b="b"/>
            <a:pathLst>
              <a:path w="121920" h="121920">
                <a:moveTo>
                  <a:pt x="0" y="0"/>
                </a:moveTo>
                <a:lnTo>
                  <a:pt x="0" y="121920"/>
                </a:lnTo>
                <a:lnTo>
                  <a:pt x="121919" y="60960"/>
                </a:lnTo>
                <a:lnTo>
                  <a:pt x="0" y="0"/>
                </a:lnTo>
                <a:close/>
              </a:path>
            </a:pathLst>
          </a:custGeom>
          <a:solidFill>
            <a:srgbClr val="000000"/>
          </a:solidFill>
        </p:spPr>
        <p:txBody>
          <a:bodyPr wrap="square" lIns="0" tIns="0" rIns="0" bIns="0" rtlCol="0"/>
          <a:lstStyle/>
          <a:p>
            <a:endParaRPr/>
          </a:p>
        </p:txBody>
      </p:sp>
      <p:sp>
        <p:nvSpPr>
          <p:cNvPr id="63" name="object 14">
            <a:extLst>
              <a:ext uri="{FF2B5EF4-FFF2-40B4-BE49-F238E27FC236}">
                <a16:creationId xmlns:a16="http://schemas.microsoft.com/office/drawing/2014/main" id="{C89066D9-76F8-C440-ADD4-A78869EF9BCA}"/>
              </a:ext>
            </a:extLst>
          </p:cNvPr>
          <p:cNvSpPr/>
          <p:nvPr/>
        </p:nvSpPr>
        <p:spPr>
          <a:xfrm>
            <a:off x="5597827" y="5442619"/>
            <a:ext cx="318770" cy="0"/>
          </a:xfrm>
          <a:custGeom>
            <a:avLst/>
            <a:gdLst/>
            <a:ahLst/>
            <a:cxnLst/>
            <a:rect l="l" t="t" r="r" b="b"/>
            <a:pathLst>
              <a:path w="318770">
                <a:moveTo>
                  <a:pt x="0" y="0"/>
                </a:moveTo>
                <a:lnTo>
                  <a:pt x="305678" y="0"/>
                </a:lnTo>
                <a:lnTo>
                  <a:pt x="318378" y="0"/>
                </a:lnTo>
              </a:path>
            </a:pathLst>
          </a:custGeom>
          <a:ln w="25400">
            <a:solidFill>
              <a:srgbClr val="000000"/>
            </a:solidFill>
          </a:ln>
        </p:spPr>
        <p:txBody>
          <a:bodyPr wrap="square" lIns="0" tIns="0" rIns="0" bIns="0" rtlCol="0"/>
          <a:lstStyle/>
          <a:p>
            <a:endParaRPr/>
          </a:p>
        </p:txBody>
      </p:sp>
      <p:sp>
        <p:nvSpPr>
          <p:cNvPr id="64" name="object 15">
            <a:extLst>
              <a:ext uri="{FF2B5EF4-FFF2-40B4-BE49-F238E27FC236}">
                <a16:creationId xmlns:a16="http://schemas.microsoft.com/office/drawing/2014/main" id="{13609DFF-D1B6-6B44-B958-EB320A3EF0E6}"/>
              </a:ext>
            </a:extLst>
          </p:cNvPr>
          <p:cNvSpPr/>
          <p:nvPr/>
        </p:nvSpPr>
        <p:spPr>
          <a:xfrm>
            <a:off x="5903506" y="5381659"/>
            <a:ext cx="121920" cy="121920"/>
          </a:xfrm>
          <a:custGeom>
            <a:avLst/>
            <a:gdLst/>
            <a:ahLst/>
            <a:cxnLst/>
            <a:rect l="l" t="t" r="r" b="b"/>
            <a:pathLst>
              <a:path w="121920" h="121920">
                <a:moveTo>
                  <a:pt x="0" y="0"/>
                </a:moveTo>
                <a:lnTo>
                  <a:pt x="0" y="121919"/>
                </a:lnTo>
                <a:lnTo>
                  <a:pt x="121919" y="60959"/>
                </a:lnTo>
                <a:lnTo>
                  <a:pt x="0" y="0"/>
                </a:lnTo>
                <a:close/>
              </a:path>
            </a:pathLst>
          </a:custGeom>
          <a:solidFill>
            <a:srgbClr val="000000"/>
          </a:solidFill>
        </p:spPr>
        <p:txBody>
          <a:bodyPr wrap="square" lIns="0" tIns="0" rIns="0" bIns="0" rtlCol="0"/>
          <a:lstStyle/>
          <a:p>
            <a:endParaRPr/>
          </a:p>
        </p:txBody>
      </p:sp>
      <p:sp>
        <p:nvSpPr>
          <p:cNvPr id="65" name="object 16">
            <a:extLst>
              <a:ext uri="{FF2B5EF4-FFF2-40B4-BE49-F238E27FC236}">
                <a16:creationId xmlns:a16="http://schemas.microsoft.com/office/drawing/2014/main" id="{C3DD07B6-6D36-D14C-B046-14A7B89295AB}"/>
              </a:ext>
            </a:extLst>
          </p:cNvPr>
          <p:cNvSpPr/>
          <p:nvPr/>
        </p:nvSpPr>
        <p:spPr>
          <a:xfrm>
            <a:off x="6903509" y="2927625"/>
            <a:ext cx="746760" cy="997585"/>
          </a:xfrm>
          <a:custGeom>
            <a:avLst/>
            <a:gdLst/>
            <a:ahLst/>
            <a:cxnLst/>
            <a:rect l="l" t="t" r="r" b="b"/>
            <a:pathLst>
              <a:path w="746760" h="997585">
                <a:moveTo>
                  <a:pt x="0" y="0"/>
                </a:moveTo>
                <a:lnTo>
                  <a:pt x="738939" y="987192"/>
                </a:lnTo>
                <a:lnTo>
                  <a:pt x="746549" y="997360"/>
                </a:lnTo>
              </a:path>
            </a:pathLst>
          </a:custGeom>
          <a:ln w="25399">
            <a:solidFill>
              <a:srgbClr val="000000"/>
            </a:solidFill>
          </a:ln>
        </p:spPr>
        <p:txBody>
          <a:bodyPr wrap="square" lIns="0" tIns="0" rIns="0" bIns="0" rtlCol="0"/>
          <a:lstStyle/>
          <a:p>
            <a:endParaRPr/>
          </a:p>
        </p:txBody>
      </p:sp>
      <p:sp>
        <p:nvSpPr>
          <p:cNvPr id="66" name="object 17">
            <a:extLst>
              <a:ext uri="{FF2B5EF4-FFF2-40B4-BE49-F238E27FC236}">
                <a16:creationId xmlns:a16="http://schemas.microsoft.com/office/drawing/2014/main" id="{CD3E0658-D6AF-CB48-BEA6-145E1E160488}"/>
              </a:ext>
            </a:extLst>
          </p:cNvPr>
          <p:cNvSpPr/>
          <p:nvPr/>
        </p:nvSpPr>
        <p:spPr>
          <a:xfrm>
            <a:off x="7593647" y="3878289"/>
            <a:ext cx="121920" cy="134620"/>
          </a:xfrm>
          <a:custGeom>
            <a:avLst/>
            <a:gdLst/>
            <a:ahLst/>
            <a:cxnLst/>
            <a:rect l="l" t="t" r="r" b="b"/>
            <a:pathLst>
              <a:path w="121920" h="134620">
                <a:moveTo>
                  <a:pt x="97604" y="0"/>
                </a:moveTo>
                <a:lnTo>
                  <a:pt x="0" y="73059"/>
                </a:lnTo>
                <a:lnTo>
                  <a:pt x="121862" y="134134"/>
                </a:lnTo>
                <a:lnTo>
                  <a:pt x="97604" y="0"/>
                </a:lnTo>
                <a:close/>
              </a:path>
            </a:pathLst>
          </a:custGeom>
          <a:solidFill>
            <a:srgbClr val="000000"/>
          </a:solidFill>
        </p:spPr>
        <p:txBody>
          <a:bodyPr wrap="square" lIns="0" tIns="0" rIns="0" bIns="0" rtlCol="0"/>
          <a:lstStyle/>
          <a:p>
            <a:endParaRPr/>
          </a:p>
        </p:txBody>
      </p:sp>
      <p:sp>
        <p:nvSpPr>
          <p:cNvPr id="67" name="object 18">
            <a:extLst>
              <a:ext uri="{FF2B5EF4-FFF2-40B4-BE49-F238E27FC236}">
                <a16:creationId xmlns:a16="http://schemas.microsoft.com/office/drawing/2014/main" id="{C11791A0-87A8-0E42-991F-BB748F510E4E}"/>
              </a:ext>
            </a:extLst>
          </p:cNvPr>
          <p:cNvSpPr/>
          <p:nvPr/>
        </p:nvSpPr>
        <p:spPr>
          <a:xfrm>
            <a:off x="6903466" y="3668981"/>
            <a:ext cx="647065" cy="464820"/>
          </a:xfrm>
          <a:custGeom>
            <a:avLst/>
            <a:gdLst/>
            <a:ahLst/>
            <a:cxnLst/>
            <a:rect l="l" t="t" r="r" b="b"/>
            <a:pathLst>
              <a:path w="647064" h="464820">
                <a:moveTo>
                  <a:pt x="0" y="0"/>
                </a:moveTo>
                <a:lnTo>
                  <a:pt x="636552" y="456906"/>
                </a:lnTo>
                <a:lnTo>
                  <a:pt x="646870" y="464311"/>
                </a:lnTo>
              </a:path>
            </a:pathLst>
          </a:custGeom>
          <a:ln w="25400">
            <a:solidFill>
              <a:srgbClr val="000000"/>
            </a:solidFill>
          </a:ln>
        </p:spPr>
        <p:txBody>
          <a:bodyPr wrap="square" lIns="0" tIns="0" rIns="0" bIns="0" rtlCol="0"/>
          <a:lstStyle/>
          <a:p>
            <a:endParaRPr/>
          </a:p>
        </p:txBody>
      </p:sp>
      <p:sp>
        <p:nvSpPr>
          <p:cNvPr id="68" name="object 19">
            <a:extLst>
              <a:ext uri="{FF2B5EF4-FFF2-40B4-BE49-F238E27FC236}">
                <a16:creationId xmlns:a16="http://schemas.microsoft.com/office/drawing/2014/main" id="{2F293B4B-1C06-8248-9206-BCF8C1A1472D}"/>
              </a:ext>
            </a:extLst>
          </p:cNvPr>
          <p:cNvSpPr/>
          <p:nvPr/>
        </p:nvSpPr>
        <p:spPr>
          <a:xfrm>
            <a:off x="7504472" y="4076364"/>
            <a:ext cx="134620" cy="120650"/>
          </a:xfrm>
          <a:custGeom>
            <a:avLst/>
            <a:gdLst/>
            <a:ahLst/>
            <a:cxnLst/>
            <a:rect l="l" t="t" r="r" b="b"/>
            <a:pathLst>
              <a:path w="134620" h="120650">
                <a:moveTo>
                  <a:pt x="71093" y="0"/>
                </a:moveTo>
                <a:lnTo>
                  <a:pt x="0" y="99046"/>
                </a:lnTo>
                <a:lnTo>
                  <a:pt x="134593" y="120616"/>
                </a:lnTo>
                <a:lnTo>
                  <a:pt x="71093" y="0"/>
                </a:lnTo>
                <a:close/>
              </a:path>
            </a:pathLst>
          </a:custGeom>
          <a:solidFill>
            <a:srgbClr val="000000"/>
          </a:solidFill>
        </p:spPr>
        <p:txBody>
          <a:bodyPr wrap="square" lIns="0" tIns="0" rIns="0" bIns="0" rtlCol="0"/>
          <a:lstStyle/>
          <a:p>
            <a:endParaRPr/>
          </a:p>
        </p:txBody>
      </p:sp>
      <p:sp>
        <p:nvSpPr>
          <p:cNvPr id="69" name="object 20">
            <a:extLst>
              <a:ext uri="{FF2B5EF4-FFF2-40B4-BE49-F238E27FC236}">
                <a16:creationId xmlns:a16="http://schemas.microsoft.com/office/drawing/2014/main" id="{C21DBCC5-C64D-F240-AB77-698A3883B8C2}"/>
              </a:ext>
            </a:extLst>
          </p:cNvPr>
          <p:cNvSpPr/>
          <p:nvPr/>
        </p:nvSpPr>
        <p:spPr>
          <a:xfrm>
            <a:off x="6933066" y="4232919"/>
            <a:ext cx="603250" cy="210185"/>
          </a:xfrm>
          <a:custGeom>
            <a:avLst/>
            <a:gdLst/>
            <a:ahLst/>
            <a:cxnLst/>
            <a:rect l="l" t="t" r="r" b="b"/>
            <a:pathLst>
              <a:path w="603250" h="210185">
                <a:moveTo>
                  <a:pt x="0" y="210062"/>
                </a:moveTo>
                <a:lnTo>
                  <a:pt x="590869" y="4178"/>
                </a:lnTo>
                <a:lnTo>
                  <a:pt x="602861" y="0"/>
                </a:lnTo>
              </a:path>
            </a:pathLst>
          </a:custGeom>
          <a:ln w="25400">
            <a:solidFill>
              <a:srgbClr val="000000"/>
            </a:solidFill>
          </a:ln>
        </p:spPr>
        <p:txBody>
          <a:bodyPr wrap="square" lIns="0" tIns="0" rIns="0" bIns="0" rtlCol="0"/>
          <a:lstStyle/>
          <a:p>
            <a:endParaRPr/>
          </a:p>
        </p:txBody>
      </p:sp>
      <p:sp>
        <p:nvSpPr>
          <p:cNvPr id="70" name="object 21">
            <a:extLst>
              <a:ext uri="{FF2B5EF4-FFF2-40B4-BE49-F238E27FC236}">
                <a16:creationId xmlns:a16="http://schemas.microsoft.com/office/drawing/2014/main" id="{669F1C74-416F-E745-BEC7-1A57946E228D}"/>
              </a:ext>
            </a:extLst>
          </p:cNvPr>
          <p:cNvSpPr/>
          <p:nvPr/>
        </p:nvSpPr>
        <p:spPr>
          <a:xfrm>
            <a:off x="7503877" y="4179533"/>
            <a:ext cx="135255" cy="115570"/>
          </a:xfrm>
          <a:custGeom>
            <a:avLst/>
            <a:gdLst/>
            <a:ahLst/>
            <a:cxnLst/>
            <a:rect l="l" t="t" r="r" b="b"/>
            <a:pathLst>
              <a:path w="135254" h="115570">
                <a:moveTo>
                  <a:pt x="0" y="0"/>
                </a:moveTo>
                <a:lnTo>
                  <a:pt x="40116" y="115130"/>
                </a:lnTo>
                <a:lnTo>
                  <a:pt x="135188" y="17448"/>
                </a:lnTo>
                <a:lnTo>
                  <a:pt x="0" y="0"/>
                </a:lnTo>
                <a:close/>
              </a:path>
            </a:pathLst>
          </a:custGeom>
          <a:solidFill>
            <a:srgbClr val="000000"/>
          </a:solidFill>
        </p:spPr>
        <p:txBody>
          <a:bodyPr wrap="square" lIns="0" tIns="0" rIns="0" bIns="0" rtlCol="0"/>
          <a:lstStyle/>
          <a:p>
            <a:endParaRPr/>
          </a:p>
        </p:txBody>
      </p:sp>
      <p:sp>
        <p:nvSpPr>
          <p:cNvPr id="71" name="object 22">
            <a:extLst>
              <a:ext uri="{FF2B5EF4-FFF2-40B4-BE49-F238E27FC236}">
                <a16:creationId xmlns:a16="http://schemas.microsoft.com/office/drawing/2014/main" id="{C805F2FF-1FB6-0844-8009-7D2AA1E3D425}"/>
              </a:ext>
            </a:extLst>
          </p:cNvPr>
          <p:cNvSpPr/>
          <p:nvPr/>
        </p:nvSpPr>
        <p:spPr>
          <a:xfrm>
            <a:off x="6903432" y="4460370"/>
            <a:ext cx="736600" cy="770890"/>
          </a:xfrm>
          <a:custGeom>
            <a:avLst/>
            <a:gdLst/>
            <a:ahLst/>
            <a:cxnLst/>
            <a:rect l="l" t="t" r="r" b="b"/>
            <a:pathLst>
              <a:path w="736600" h="770889">
                <a:moveTo>
                  <a:pt x="0" y="770260"/>
                </a:moveTo>
                <a:lnTo>
                  <a:pt x="727740" y="9179"/>
                </a:lnTo>
                <a:lnTo>
                  <a:pt x="736517" y="0"/>
                </a:lnTo>
              </a:path>
            </a:pathLst>
          </a:custGeom>
          <a:ln w="25400">
            <a:solidFill>
              <a:srgbClr val="000000"/>
            </a:solidFill>
          </a:ln>
        </p:spPr>
        <p:txBody>
          <a:bodyPr wrap="square" lIns="0" tIns="0" rIns="0" bIns="0" rtlCol="0"/>
          <a:lstStyle/>
          <a:p>
            <a:endParaRPr/>
          </a:p>
        </p:txBody>
      </p:sp>
      <p:sp>
        <p:nvSpPr>
          <p:cNvPr id="72" name="object 23">
            <a:extLst>
              <a:ext uri="{FF2B5EF4-FFF2-40B4-BE49-F238E27FC236}">
                <a16:creationId xmlns:a16="http://schemas.microsoft.com/office/drawing/2014/main" id="{1E0A98EF-2F2D-994C-AD81-D7C35C14C2C9}"/>
              </a:ext>
            </a:extLst>
          </p:cNvPr>
          <p:cNvSpPr/>
          <p:nvPr/>
        </p:nvSpPr>
        <p:spPr>
          <a:xfrm>
            <a:off x="7587114" y="4381431"/>
            <a:ext cx="128905" cy="130810"/>
          </a:xfrm>
          <a:custGeom>
            <a:avLst/>
            <a:gdLst/>
            <a:ahLst/>
            <a:cxnLst/>
            <a:rect l="l" t="t" r="r" b="b"/>
            <a:pathLst>
              <a:path w="128904" h="130810">
                <a:moveTo>
                  <a:pt x="128318" y="0"/>
                </a:moveTo>
                <a:lnTo>
                  <a:pt x="0" y="45989"/>
                </a:lnTo>
                <a:lnTo>
                  <a:pt x="88118" y="130247"/>
                </a:lnTo>
                <a:lnTo>
                  <a:pt x="128318" y="0"/>
                </a:lnTo>
                <a:close/>
              </a:path>
            </a:pathLst>
          </a:custGeom>
          <a:solidFill>
            <a:srgbClr val="000000"/>
          </a:solidFill>
        </p:spPr>
        <p:txBody>
          <a:bodyPr wrap="square" lIns="0" tIns="0" rIns="0" bIns="0" rtlCol="0"/>
          <a:lstStyle/>
          <a:p>
            <a:endParaRPr/>
          </a:p>
        </p:txBody>
      </p:sp>
      <p:sp>
        <p:nvSpPr>
          <p:cNvPr id="73" name="object 24">
            <a:extLst>
              <a:ext uri="{FF2B5EF4-FFF2-40B4-BE49-F238E27FC236}">
                <a16:creationId xmlns:a16="http://schemas.microsoft.com/office/drawing/2014/main" id="{7156BDA7-94C5-CA40-AFE4-978D56BC583F}"/>
              </a:ext>
            </a:extLst>
          </p:cNvPr>
          <p:cNvSpPr txBox="1"/>
          <p:nvPr/>
        </p:nvSpPr>
        <p:spPr>
          <a:xfrm>
            <a:off x="7966792" y="3093904"/>
            <a:ext cx="223520" cy="518159"/>
          </a:xfrm>
          <a:prstGeom prst="rect">
            <a:avLst/>
          </a:prstGeom>
        </p:spPr>
        <p:txBody>
          <a:bodyPr vert="horz" wrap="square" lIns="0" tIns="16510" rIns="0" bIns="0" rtlCol="0">
            <a:spAutoFit/>
          </a:bodyPr>
          <a:lstStyle/>
          <a:p>
            <a:pPr marL="12700">
              <a:lnSpc>
                <a:spcPct val="100000"/>
              </a:lnSpc>
              <a:spcBef>
                <a:spcPts val="130"/>
              </a:spcBef>
            </a:pPr>
            <a:r>
              <a:rPr sz="3200" i="1" spc="-40">
                <a:latin typeface="Times New Roman"/>
                <a:cs typeface="Times New Roman"/>
              </a:rPr>
              <a:t>g</a:t>
            </a:r>
            <a:endParaRPr sz="3200">
              <a:latin typeface="Times New Roman"/>
              <a:cs typeface="Times New Roman"/>
            </a:endParaRPr>
          </a:p>
        </p:txBody>
      </p:sp>
      <p:sp>
        <p:nvSpPr>
          <p:cNvPr id="74" name="object 25">
            <a:extLst>
              <a:ext uri="{FF2B5EF4-FFF2-40B4-BE49-F238E27FC236}">
                <a16:creationId xmlns:a16="http://schemas.microsoft.com/office/drawing/2014/main" id="{E800FF8B-C2E9-0143-A3BA-57206EB7ACAC}"/>
              </a:ext>
            </a:extLst>
          </p:cNvPr>
          <p:cNvSpPr/>
          <p:nvPr/>
        </p:nvSpPr>
        <p:spPr>
          <a:xfrm>
            <a:off x="8547799" y="4196981"/>
            <a:ext cx="254000" cy="0"/>
          </a:xfrm>
          <a:custGeom>
            <a:avLst/>
            <a:gdLst/>
            <a:ahLst/>
            <a:cxnLst/>
            <a:rect l="l" t="t" r="r" b="b"/>
            <a:pathLst>
              <a:path w="254000">
                <a:moveTo>
                  <a:pt x="0" y="0"/>
                </a:moveTo>
                <a:lnTo>
                  <a:pt x="241125" y="0"/>
                </a:lnTo>
                <a:lnTo>
                  <a:pt x="253825" y="0"/>
                </a:lnTo>
              </a:path>
            </a:pathLst>
          </a:custGeom>
          <a:ln w="25400">
            <a:solidFill>
              <a:srgbClr val="000000"/>
            </a:solidFill>
          </a:ln>
        </p:spPr>
        <p:txBody>
          <a:bodyPr wrap="square" lIns="0" tIns="0" rIns="0" bIns="0" rtlCol="0"/>
          <a:lstStyle/>
          <a:p>
            <a:endParaRPr/>
          </a:p>
        </p:txBody>
      </p:sp>
      <p:sp>
        <p:nvSpPr>
          <p:cNvPr id="75" name="object 26">
            <a:extLst>
              <a:ext uri="{FF2B5EF4-FFF2-40B4-BE49-F238E27FC236}">
                <a16:creationId xmlns:a16="http://schemas.microsoft.com/office/drawing/2014/main" id="{730E7D90-CB58-B048-9C5E-11341367987C}"/>
              </a:ext>
            </a:extLst>
          </p:cNvPr>
          <p:cNvSpPr/>
          <p:nvPr/>
        </p:nvSpPr>
        <p:spPr>
          <a:xfrm>
            <a:off x="8805857" y="4118410"/>
            <a:ext cx="157480" cy="157480"/>
          </a:xfrm>
          <a:custGeom>
            <a:avLst/>
            <a:gdLst/>
            <a:ahLst/>
            <a:cxnLst/>
            <a:rect l="l" t="t" r="r" b="b"/>
            <a:pathLst>
              <a:path w="157479" h="157479">
                <a:moveTo>
                  <a:pt x="0" y="0"/>
                </a:moveTo>
                <a:lnTo>
                  <a:pt x="0" y="157142"/>
                </a:lnTo>
                <a:lnTo>
                  <a:pt x="157140" y="78571"/>
                </a:lnTo>
                <a:lnTo>
                  <a:pt x="0" y="0"/>
                </a:lnTo>
                <a:close/>
              </a:path>
            </a:pathLst>
          </a:custGeom>
          <a:solidFill>
            <a:srgbClr val="000000"/>
          </a:solidFill>
        </p:spPr>
        <p:txBody>
          <a:bodyPr wrap="square" lIns="0" tIns="0" rIns="0" bIns="0" rtlCol="0"/>
          <a:lstStyle/>
          <a:p>
            <a:endParaRPr/>
          </a:p>
        </p:txBody>
      </p:sp>
      <p:sp>
        <p:nvSpPr>
          <p:cNvPr id="76" name="object 27">
            <a:extLst>
              <a:ext uri="{FF2B5EF4-FFF2-40B4-BE49-F238E27FC236}">
                <a16:creationId xmlns:a16="http://schemas.microsoft.com/office/drawing/2014/main" id="{83BF72F2-BA92-1A42-A3F9-1B2B6B1D587A}"/>
              </a:ext>
            </a:extLst>
          </p:cNvPr>
          <p:cNvSpPr/>
          <p:nvPr/>
        </p:nvSpPr>
        <p:spPr>
          <a:xfrm>
            <a:off x="8991148" y="3935964"/>
            <a:ext cx="878205" cy="522605"/>
          </a:xfrm>
          <a:custGeom>
            <a:avLst/>
            <a:gdLst/>
            <a:ahLst/>
            <a:cxnLst/>
            <a:rect l="l" t="t" r="r" b="b"/>
            <a:pathLst>
              <a:path w="878204" h="522604">
                <a:moveTo>
                  <a:pt x="790999" y="0"/>
                </a:moveTo>
                <a:lnTo>
                  <a:pt x="87002" y="0"/>
                </a:lnTo>
                <a:lnTo>
                  <a:pt x="53137" y="6836"/>
                </a:lnTo>
                <a:lnTo>
                  <a:pt x="25482" y="25481"/>
                </a:lnTo>
                <a:lnTo>
                  <a:pt x="6837" y="53136"/>
                </a:lnTo>
                <a:lnTo>
                  <a:pt x="0" y="87001"/>
                </a:lnTo>
                <a:lnTo>
                  <a:pt x="0" y="434997"/>
                </a:lnTo>
                <a:lnTo>
                  <a:pt x="6837" y="468862"/>
                </a:lnTo>
                <a:lnTo>
                  <a:pt x="25482" y="496516"/>
                </a:lnTo>
                <a:lnTo>
                  <a:pt x="53137" y="515162"/>
                </a:lnTo>
                <a:lnTo>
                  <a:pt x="87002" y="521999"/>
                </a:lnTo>
                <a:lnTo>
                  <a:pt x="790999" y="521999"/>
                </a:lnTo>
                <a:lnTo>
                  <a:pt x="824863" y="515162"/>
                </a:lnTo>
                <a:lnTo>
                  <a:pt x="852518" y="496516"/>
                </a:lnTo>
                <a:lnTo>
                  <a:pt x="871163" y="468862"/>
                </a:lnTo>
                <a:lnTo>
                  <a:pt x="878000" y="434997"/>
                </a:lnTo>
                <a:lnTo>
                  <a:pt x="878000" y="87001"/>
                </a:lnTo>
                <a:lnTo>
                  <a:pt x="871163" y="53136"/>
                </a:lnTo>
                <a:lnTo>
                  <a:pt x="852518" y="25481"/>
                </a:lnTo>
                <a:lnTo>
                  <a:pt x="824863" y="6836"/>
                </a:lnTo>
                <a:lnTo>
                  <a:pt x="790999" y="0"/>
                </a:lnTo>
                <a:close/>
              </a:path>
            </a:pathLst>
          </a:custGeom>
          <a:solidFill>
            <a:srgbClr val="86C4FF"/>
          </a:solidFill>
        </p:spPr>
        <p:txBody>
          <a:bodyPr wrap="square" lIns="0" tIns="0" rIns="0" bIns="0" rtlCol="0"/>
          <a:lstStyle/>
          <a:p>
            <a:endParaRPr/>
          </a:p>
        </p:txBody>
      </p:sp>
      <p:sp>
        <p:nvSpPr>
          <p:cNvPr id="77" name="object 28">
            <a:extLst>
              <a:ext uri="{FF2B5EF4-FFF2-40B4-BE49-F238E27FC236}">
                <a16:creationId xmlns:a16="http://schemas.microsoft.com/office/drawing/2014/main" id="{8B774251-E5E6-DF4F-9A35-D9054797D6E8}"/>
              </a:ext>
            </a:extLst>
          </p:cNvPr>
          <p:cNvSpPr/>
          <p:nvPr/>
        </p:nvSpPr>
        <p:spPr>
          <a:xfrm>
            <a:off x="9875166" y="4196981"/>
            <a:ext cx="254000" cy="0"/>
          </a:xfrm>
          <a:custGeom>
            <a:avLst/>
            <a:gdLst/>
            <a:ahLst/>
            <a:cxnLst/>
            <a:rect l="l" t="t" r="r" b="b"/>
            <a:pathLst>
              <a:path w="254000">
                <a:moveTo>
                  <a:pt x="0" y="0"/>
                </a:moveTo>
                <a:lnTo>
                  <a:pt x="241125" y="0"/>
                </a:lnTo>
                <a:lnTo>
                  <a:pt x="253825" y="0"/>
                </a:lnTo>
              </a:path>
            </a:pathLst>
          </a:custGeom>
          <a:ln w="25400">
            <a:solidFill>
              <a:srgbClr val="000000"/>
            </a:solidFill>
          </a:ln>
        </p:spPr>
        <p:txBody>
          <a:bodyPr wrap="square" lIns="0" tIns="0" rIns="0" bIns="0" rtlCol="0"/>
          <a:lstStyle/>
          <a:p>
            <a:endParaRPr/>
          </a:p>
        </p:txBody>
      </p:sp>
      <p:sp>
        <p:nvSpPr>
          <p:cNvPr id="78" name="object 29">
            <a:extLst>
              <a:ext uri="{FF2B5EF4-FFF2-40B4-BE49-F238E27FC236}">
                <a16:creationId xmlns:a16="http://schemas.microsoft.com/office/drawing/2014/main" id="{C66F85E7-B696-854A-8A37-2B9EE78E0093}"/>
              </a:ext>
            </a:extLst>
          </p:cNvPr>
          <p:cNvSpPr/>
          <p:nvPr/>
        </p:nvSpPr>
        <p:spPr>
          <a:xfrm>
            <a:off x="10133225" y="4118410"/>
            <a:ext cx="157480" cy="157480"/>
          </a:xfrm>
          <a:custGeom>
            <a:avLst/>
            <a:gdLst/>
            <a:ahLst/>
            <a:cxnLst/>
            <a:rect l="l" t="t" r="r" b="b"/>
            <a:pathLst>
              <a:path w="157479" h="157479">
                <a:moveTo>
                  <a:pt x="0" y="0"/>
                </a:moveTo>
                <a:lnTo>
                  <a:pt x="0" y="157142"/>
                </a:lnTo>
                <a:lnTo>
                  <a:pt x="157140" y="78571"/>
                </a:lnTo>
                <a:lnTo>
                  <a:pt x="0" y="0"/>
                </a:lnTo>
                <a:close/>
              </a:path>
            </a:pathLst>
          </a:custGeom>
          <a:solidFill>
            <a:srgbClr val="000000"/>
          </a:solidFill>
        </p:spPr>
        <p:txBody>
          <a:bodyPr wrap="square" lIns="0" tIns="0" rIns="0" bIns="0" rtlCol="0"/>
          <a:lstStyle/>
          <a:p>
            <a:endParaRPr/>
          </a:p>
        </p:txBody>
      </p:sp>
      <p:sp>
        <p:nvSpPr>
          <p:cNvPr id="80" name="object 31">
            <a:extLst>
              <a:ext uri="{FF2B5EF4-FFF2-40B4-BE49-F238E27FC236}">
                <a16:creationId xmlns:a16="http://schemas.microsoft.com/office/drawing/2014/main" id="{EFFFAAA3-7321-A641-BD84-6CE7D07D3468}"/>
              </a:ext>
            </a:extLst>
          </p:cNvPr>
          <p:cNvSpPr txBox="1"/>
          <p:nvPr/>
        </p:nvSpPr>
        <p:spPr>
          <a:xfrm>
            <a:off x="9183452" y="3318838"/>
            <a:ext cx="495934" cy="1024890"/>
          </a:xfrm>
          <a:prstGeom prst="rect">
            <a:avLst/>
          </a:prstGeom>
        </p:spPr>
        <p:txBody>
          <a:bodyPr vert="horz" wrap="square" lIns="0" tIns="12700" rIns="0" bIns="0" rtlCol="0">
            <a:spAutoFit/>
          </a:bodyPr>
          <a:lstStyle/>
          <a:p>
            <a:pPr marR="109855" algn="ctr">
              <a:lnSpc>
                <a:spcPct val="100000"/>
              </a:lnSpc>
              <a:spcBef>
                <a:spcPts val="100"/>
              </a:spcBef>
            </a:pPr>
            <a:r>
              <a:rPr lang="el-GR" sz="2850" spc="-55">
                <a:latin typeface="Symbol"/>
                <a:cs typeface="Symbol"/>
              </a:rPr>
              <a:t>γ</a:t>
            </a:r>
            <a:endParaRPr lang="fr-FR" sz="2850">
              <a:latin typeface="Symbol"/>
              <a:cs typeface="Symbol"/>
            </a:endParaRPr>
          </a:p>
          <a:p>
            <a:pPr algn="ctr">
              <a:lnSpc>
                <a:spcPct val="100000"/>
              </a:lnSpc>
              <a:spcBef>
                <a:spcPts val="2285"/>
              </a:spcBef>
            </a:pPr>
            <a:r>
              <a:rPr lang="fr-FR" sz="1800" spc="-5">
                <a:latin typeface="Helvetica"/>
                <a:cs typeface="Helvetica"/>
              </a:rPr>
              <a:t>M</a:t>
            </a:r>
            <a:r>
              <a:rPr lang="fr-FR" sz="1800">
                <a:latin typeface="Helvetica"/>
                <a:cs typeface="Helvetica"/>
              </a:rPr>
              <a:t>LP</a:t>
            </a:r>
          </a:p>
        </p:txBody>
      </p:sp>
      <p:sp>
        <p:nvSpPr>
          <p:cNvPr id="81" name="object 32">
            <a:extLst>
              <a:ext uri="{FF2B5EF4-FFF2-40B4-BE49-F238E27FC236}">
                <a16:creationId xmlns:a16="http://schemas.microsoft.com/office/drawing/2014/main" id="{B7DCEA14-F539-9148-8D67-A2810C6CB2B4}"/>
              </a:ext>
            </a:extLst>
          </p:cNvPr>
          <p:cNvSpPr/>
          <p:nvPr/>
        </p:nvSpPr>
        <p:spPr>
          <a:xfrm>
            <a:off x="6025433" y="2666497"/>
            <a:ext cx="878205" cy="522605"/>
          </a:xfrm>
          <a:custGeom>
            <a:avLst/>
            <a:gdLst/>
            <a:ahLst/>
            <a:cxnLst/>
            <a:rect l="l" t="t" r="r" b="b"/>
            <a:pathLst>
              <a:path w="878204" h="522604">
                <a:moveTo>
                  <a:pt x="790997" y="0"/>
                </a:moveTo>
                <a:lnTo>
                  <a:pt x="87001" y="0"/>
                </a:lnTo>
                <a:lnTo>
                  <a:pt x="53136" y="6837"/>
                </a:lnTo>
                <a:lnTo>
                  <a:pt x="25482" y="25482"/>
                </a:lnTo>
                <a:lnTo>
                  <a:pt x="6837" y="53137"/>
                </a:lnTo>
                <a:lnTo>
                  <a:pt x="0" y="87002"/>
                </a:lnTo>
                <a:lnTo>
                  <a:pt x="0" y="434999"/>
                </a:lnTo>
                <a:lnTo>
                  <a:pt x="6837" y="468863"/>
                </a:lnTo>
                <a:lnTo>
                  <a:pt x="25482" y="496518"/>
                </a:lnTo>
                <a:lnTo>
                  <a:pt x="53136" y="515163"/>
                </a:lnTo>
                <a:lnTo>
                  <a:pt x="87001" y="522000"/>
                </a:lnTo>
                <a:lnTo>
                  <a:pt x="790997" y="522000"/>
                </a:lnTo>
                <a:lnTo>
                  <a:pt x="824862" y="515163"/>
                </a:lnTo>
                <a:lnTo>
                  <a:pt x="852517" y="496518"/>
                </a:lnTo>
                <a:lnTo>
                  <a:pt x="871162" y="468863"/>
                </a:lnTo>
                <a:lnTo>
                  <a:pt x="877999" y="434999"/>
                </a:lnTo>
                <a:lnTo>
                  <a:pt x="877999" y="87002"/>
                </a:lnTo>
                <a:lnTo>
                  <a:pt x="871162" y="53137"/>
                </a:lnTo>
                <a:lnTo>
                  <a:pt x="852517" y="25482"/>
                </a:lnTo>
                <a:lnTo>
                  <a:pt x="824862" y="6837"/>
                </a:lnTo>
                <a:lnTo>
                  <a:pt x="790997" y="0"/>
                </a:lnTo>
                <a:close/>
              </a:path>
            </a:pathLst>
          </a:custGeom>
          <a:solidFill>
            <a:srgbClr val="86C4FF"/>
          </a:solidFill>
        </p:spPr>
        <p:txBody>
          <a:bodyPr wrap="square" lIns="0" tIns="0" rIns="0" bIns="0" rtlCol="0"/>
          <a:lstStyle/>
          <a:p>
            <a:endParaRPr/>
          </a:p>
        </p:txBody>
      </p:sp>
      <p:sp>
        <p:nvSpPr>
          <p:cNvPr id="82" name="object 33">
            <a:extLst>
              <a:ext uri="{FF2B5EF4-FFF2-40B4-BE49-F238E27FC236}">
                <a16:creationId xmlns:a16="http://schemas.microsoft.com/office/drawing/2014/main" id="{FECE2A9B-E065-A54F-B5C3-B6A539247BE9}"/>
              </a:ext>
            </a:extLst>
          </p:cNvPr>
          <p:cNvSpPr txBox="1"/>
          <p:nvPr/>
        </p:nvSpPr>
        <p:spPr>
          <a:xfrm>
            <a:off x="6181539" y="2776532"/>
            <a:ext cx="495934" cy="294311"/>
          </a:xfrm>
          <a:prstGeom prst="rect">
            <a:avLst/>
          </a:prstGeom>
        </p:spPr>
        <p:txBody>
          <a:bodyPr vert="horz" wrap="square" lIns="0" tIns="17145" rIns="0" bIns="0" rtlCol="0">
            <a:spAutoFit/>
          </a:bodyPr>
          <a:lstStyle/>
          <a:p>
            <a:pPr algn="ctr">
              <a:lnSpc>
                <a:spcPct val="100000"/>
              </a:lnSpc>
              <a:spcBef>
                <a:spcPts val="1905"/>
              </a:spcBef>
            </a:pPr>
            <a:r>
              <a:rPr sz="1800" spc="-5">
                <a:latin typeface="Helvetica"/>
                <a:cs typeface="Helvetica"/>
              </a:rPr>
              <a:t>M</a:t>
            </a:r>
            <a:r>
              <a:rPr sz="1800">
                <a:latin typeface="Helvetica"/>
                <a:cs typeface="Helvetica"/>
              </a:rPr>
              <a:t>LP</a:t>
            </a:r>
          </a:p>
        </p:txBody>
      </p:sp>
      <p:sp>
        <p:nvSpPr>
          <p:cNvPr id="83" name="object 34">
            <a:extLst>
              <a:ext uri="{FF2B5EF4-FFF2-40B4-BE49-F238E27FC236}">
                <a16:creationId xmlns:a16="http://schemas.microsoft.com/office/drawing/2014/main" id="{08971193-DC3C-654C-88EE-98B1D82A5EAE}"/>
              </a:ext>
            </a:extLst>
          </p:cNvPr>
          <p:cNvSpPr/>
          <p:nvPr/>
        </p:nvSpPr>
        <p:spPr>
          <a:xfrm>
            <a:off x="6025433" y="3391898"/>
            <a:ext cx="878205" cy="522605"/>
          </a:xfrm>
          <a:custGeom>
            <a:avLst/>
            <a:gdLst/>
            <a:ahLst/>
            <a:cxnLst/>
            <a:rect l="l" t="t" r="r" b="b"/>
            <a:pathLst>
              <a:path w="878204" h="522604">
                <a:moveTo>
                  <a:pt x="790997" y="0"/>
                </a:moveTo>
                <a:lnTo>
                  <a:pt x="87001" y="0"/>
                </a:lnTo>
                <a:lnTo>
                  <a:pt x="53136" y="6836"/>
                </a:lnTo>
                <a:lnTo>
                  <a:pt x="25482" y="25481"/>
                </a:lnTo>
                <a:lnTo>
                  <a:pt x="6837" y="53136"/>
                </a:lnTo>
                <a:lnTo>
                  <a:pt x="0" y="87001"/>
                </a:lnTo>
                <a:lnTo>
                  <a:pt x="0" y="434997"/>
                </a:lnTo>
                <a:lnTo>
                  <a:pt x="6837" y="468862"/>
                </a:lnTo>
                <a:lnTo>
                  <a:pt x="25482" y="496516"/>
                </a:lnTo>
                <a:lnTo>
                  <a:pt x="53136" y="515162"/>
                </a:lnTo>
                <a:lnTo>
                  <a:pt x="87001" y="521999"/>
                </a:lnTo>
                <a:lnTo>
                  <a:pt x="790997" y="521999"/>
                </a:lnTo>
                <a:lnTo>
                  <a:pt x="824862" y="515162"/>
                </a:lnTo>
                <a:lnTo>
                  <a:pt x="852517" y="496516"/>
                </a:lnTo>
                <a:lnTo>
                  <a:pt x="871162" y="468862"/>
                </a:lnTo>
                <a:lnTo>
                  <a:pt x="877999" y="434997"/>
                </a:lnTo>
                <a:lnTo>
                  <a:pt x="877999" y="87001"/>
                </a:lnTo>
                <a:lnTo>
                  <a:pt x="871162" y="53136"/>
                </a:lnTo>
                <a:lnTo>
                  <a:pt x="852517" y="25481"/>
                </a:lnTo>
                <a:lnTo>
                  <a:pt x="824862" y="6836"/>
                </a:lnTo>
                <a:lnTo>
                  <a:pt x="790997" y="0"/>
                </a:lnTo>
                <a:close/>
              </a:path>
            </a:pathLst>
          </a:custGeom>
          <a:solidFill>
            <a:srgbClr val="86C4FF"/>
          </a:solidFill>
        </p:spPr>
        <p:txBody>
          <a:bodyPr wrap="square" lIns="0" tIns="0" rIns="0" bIns="0" rtlCol="0"/>
          <a:lstStyle/>
          <a:p>
            <a:endParaRPr/>
          </a:p>
        </p:txBody>
      </p:sp>
      <p:sp>
        <p:nvSpPr>
          <p:cNvPr id="84" name="object 35">
            <a:extLst>
              <a:ext uri="{FF2B5EF4-FFF2-40B4-BE49-F238E27FC236}">
                <a16:creationId xmlns:a16="http://schemas.microsoft.com/office/drawing/2014/main" id="{7DB71D7D-858A-434A-82DC-4E186E288DFF}"/>
              </a:ext>
            </a:extLst>
          </p:cNvPr>
          <p:cNvSpPr txBox="1"/>
          <p:nvPr/>
        </p:nvSpPr>
        <p:spPr>
          <a:xfrm>
            <a:off x="6211652" y="3497373"/>
            <a:ext cx="495934" cy="299720"/>
          </a:xfrm>
          <a:prstGeom prst="rect">
            <a:avLst/>
          </a:prstGeom>
        </p:spPr>
        <p:txBody>
          <a:bodyPr vert="horz" wrap="square" lIns="0" tIns="12700" rIns="0" bIns="0" rtlCol="0">
            <a:spAutoFit/>
          </a:bodyPr>
          <a:lstStyle/>
          <a:p>
            <a:pPr marL="12700">
              <a:lnSpc>
                <a:spcPct val="100000"/>
              </a:lnSpc>
              <a:spcBef>
                <a:spcPts val="100"/>
              </a:spcBef>
            </a:pPr>
            <a:r>
              <a:rPr sz="1800" spc="-5">
                <a:latin typeface="Helvetica"/>
                <a:cs typeface="Helvetica"/>
              </a:rPr>
              <a:t>M</a:t>
            </a:r>
            <a:r>
              <a:rPr sz="1800">
                <a:latin typeface="Helvetica"/>
                <a:cs typeface="Helvetica"/>
              </a:rPr>
              <a:t>LP</a:t>
            </a:r>
          </a:p>
        </p:txBody>
      </p:sp>
      <p:sp>
        <p:nvSpPr>
          <p:cNvPr id="85" name="object 36">
            <a:extLst>
              <a:ext uri="{FF2B5EF4-FFF2-40B4-BE49-F238E27FC236}">
                <a16:creationId xmlns:a16="http://schemas.microsoft.com/office/drawing/2014/main" id="{AE15C960-62C8-2845-91D4-552DECDC1586}"/>
              </a:ext>
            </a:extLst>
          </p:cNvPr>
          <p:cNvSpPr/>
          <p:nvPr/>
        </p:nvSpPr>
        <p:spPr>
          <a:xfrm>
            <a:off x="6025433" y="4180781"/>
            <a:ext cx="878205" cy="522605"/>
          </a:xfrm>
          <a:custGeom>
            <a:avLst/>
            <a:gdLst/>
            <a:ahLst/>
            <a:cxnLst/>
            <a:rect l="l" t="t" r="r" b="b"/>
            <a:pathLst>
              <a:path w="878204" h="522604">
                <a:moveTo>
                  <a:pt x="790997" y="0"/>
                </a:moveTo>
                <a:lnTo>
                  <a:pt x="87001" y="0"/>
                </a:lnTo>
                <a:lnTo>
                  <a:pt x="53136" y="6837"/>
                </a:lnTo>
                <a:lnTo>
                  <a:pt x="25482" y="25482"/>
                </a:lnTo>
                <a:lnTo>
                  <a:pt x="6837" y="53136"/>
                </a:lnTo>
                <a:lnTo>
                  <a:pt x="0" y="87001"/>
                </a:lnTo>
                <a:lnTo>
                  <a:pt x="0" y="434997"/>
                </a:lnTo>
                <a:lnTo>
                  <a:pt x="6837" y="468863"/>
                </a:lnTo>
                <a:lnTo>
                  <a:pt x="25482" y="496518"/>
                </a:lnTo>
                <a:lnTo>
                  <a:pt x="53136" y="515163"/>
                </a:lnTo>
                <a:lnTo>
                  <a:pt x="87001" y="522000"/>
                </a:lnTo>
                <a:lnTo>
                  <a:pt x="790997" y="522000"/>
                </a:lnTo>
                <a:lnTo>
                  <a:pt x="824862" y="515163"/>
                </a:lnTo>
                <a:lnTo>
                  <a:pt x="852517" y="496518"/>
                </a:lnTo>
                <a:lnTo>
                  <a:pt x="871162" y="468863"/>
                </a:lnTo>
                <a:lnTo>
                  <a:pt x="877999" y="434997"/>
                </a:lnTo>
                <a:lnTo>
                  <a:pt x="877999" y="87001"/>
                </a:lnTo>
                <a:lnTo>
                  <a:pt x="871162" y="53136"/>
                </a:lnTo>
                <a:lnTo>
                  <a:pt x="852517" y="25482"/>
                </a:lnTo>
                <a:lnTo>
                  <a:pt x="824862" y="6837"/>
                </a:lnTo>
                <a:lnTo>
                  <a:pt x="790997" y="0"/>
                </a:lnTo>
                <a:close/>
              </a:path>
            </a:pathLst>
          </a:custGeom>
          <a:solidFill>
            <a:srgbClr val="86C4FF"/>
          </a:solidFill>
        </p:spPr>
        <p:txBody>
          <a:bodyPr wrap="square" lIns="0" tIns="0" rIns="0" bIns="0" rtlCol="0"/>
          <a:lstStyle/>
          <a:p>
            <a:endParaRPr/>
          </a:p>
        </p:txBody>
      </p:sp>
      <p:sp>
        <p:nvSpPr>
          <p:cNvPr id="86" name="object 37">
            <a:extLst>
              <a:ext uri="{FF2B5EF4-FFF2-40B4-BE49-F238E27FC236}">
                <a16:creationId xmlns:a16="http://schemas.microsoft.com/office/drawing/2014/main" id="{DA197DA5-51F2-F142-9953-8CBE3FB99415}"/>
              </a:ext>
            </a:extLst>
          </p:cNvPr>
          <p:cNvSpPr txBox="1"/>
          <p:nvPr/>
        </p:nvSpPr>
        <p:spPr>
          <a:xfrm>
            <a:off x="6211652" y="4297473"/>
            <a:ext cx="495934" cy="299720"/>
          </a:xfrm>
          <a:prstGeom prst="rect">
            <a:avLst/>
          </a:prstGeom>
        </p:spPr>
        <p:txBody>
          <a:bodyPr vert="horz" wrap="square" lIns="0" tIns="12700" rIns="0" bIns="0" rtlCol="0">
            <a:spAutoFit/>
          </a:bodyPr>
          <a:lstStyle/>
          <a:p>
            <a:pPr marL="12700">
              <a:lnSpc>
                <a:spcPct val="100000"/>
              </a:lnSpc>
              <a:spcBef>
                <a:spcPts val="100"/>
              </a:spcBef>
            </a:pPr>
            <a:r>
              <a:rPr sz="1800" spc="-5">
                <a:latin typeface="Helvetica"/>
                <a:cs typeface="Helvetica"/>
              </a:rPr>
              <a:t>M</a:t>
            </a:r>
            <a:r>
              <a:rPr sz="1800">
                <a:latin typeface="Helvetica"/>
                <a:cs typeface="Helvetica"/>
              </a:rPr>
              <a:t>LP</a:t>
            </a:r>
          </a:p>
        </p:txBody>
      </p:sp>
      <p:sp>
        <p:nvSpPr>
          <p:cNvPr id="87" name="object 38">
            <a:extLst>
              <a:ext uri="{FF2B5EF4-FFF2-40B4-BE49-F238E27FC236}">
                <a16:creationId xmlns:a16="http://schemas.microsoft.com/office/drawing/2014/main" id="{7C16A520-6090-E847-BA8F-B7AB5D01F80C}"/>
              </a:ext>
            </a:extLst>
          </p:cNvPr>
          <p:cNvSpPr/>
          <p:nvPr/>
        </p:nvSpPr>
        <p:spPr>
          <a:xfrm>
            <a:off x="6025433" y="5181568"/>
            <a:ext cx="878205" cy="522605"/>
          </a:xfrm>
          <a:custGeom>
            <a:avLst/>
            <a:gdLst/>
            <a:ahLst/>
            <a:cxnLst/>
            <a:rect l="l" t="t" r="r" b="b"/>
            <a:pathLst>
              <a:path w="878204" h="522604">
                <a:moveTo>
                  <a:pt x="790997" y="0"/>
                </a:moveTo>
                <a:lnTo>
                  <a:pt x="87001" y="0"/>
                </a:lnTo>
                <a:lnTo>
                  <a:pt x="53136" y="6837"/>
                </a:lnTo>
                <a:lnTo>
                  <a:pt x="25482" y="25482"/>
                </a:lnTo>
                <a:lnTo>
                  <a:pt x="6837" y="53137"/>
                </a:lnTo>
                <a:lnTo>
                  <a:pt x="0" y="87002"/>
                </a:lnTo>
                <a:lnTo>
                  <a:pt x="0" y="434998"/>
                </a:lnTo>
                <a:lnTo>
                  <a:pt x="6837" y="468863"/>
                </a:lnTo>
                <a:lnTo>
                  <a:pt x="25482" y="496518"/>
                </a:lnTo>
                <a:lnTo>
                  <a:pt x="53136" y="515163"/>
                </a:lnTo>
                <a:lnTo>
                  <a:pt x="87001" y="522000"/>
                </a:lnTo>
                <a:lnTo>
                  <a:pt x="790997" y="522000"/>
                </a:lnTo>
                <a:lnTo>
                  <a:pt x="824862" y="515163"/>
                </a:lnTo>
                <a:lnTo>
                  <a:pt x="852517" y="496518"/>
                </a:lnTo>
                <a:lnTo>
                  <a:pt x="871162" y="468863"/>
                </a:lnTo>
                <a:lnTo>
                  <a:pt x="877999" y="434998"/>
                </a:lnTo>
                <a:lnTo>
                  <a:pt x="877999" y="87002"/>
                </a:lnTo>
                <a:lnTo>
                  <a:pt x="871162" y="53137"/>
                </a:lnTo>
                <a:lnTo>
                  <a:pt x="852517" y="25482"/>
                </a:lnTo>
                <a:lnTo>
                  <a:pt x="824862" y="6837"/>
                </a:lnTo>
                <a:lnTo>
                  <a:pt x="790997" y="0"/>
                </a:lnTo>
                <a:close/>
              </a:path>
            </a:pathLst>
          </a:custGeom>
          <a:solidFill>
            <a:srgbClr val="86C4FF"/>
          </a:solidFill>
        </p:spPr>
        <p:txBody>
          <a:bodyPr wrap="square" lIns="0" tIns="0" rIns="0" bIns="0" rtlCol="0"/>
          <a:lstStyle/>
          <a:p>
            <a:endParaRPr/>
          </a:p>
        </p:txBody>
      </p:sp>
      <p:sp>
        <p:nvSpPr>
          <p:cNvPr id="88" name="object 39">
            <a:extLst>
              <a:ext uri="{FF2B5EF4-FFF2-40B4-BE49-F238E27FC236}">
                <a16:creationId xmlns:a16="http://schemas.microsoft.com/office/drawing/2014/main" id="{4CAEB931-9E90-4F4F-A33A-C7098B91B844}"/>
              </a:ext>
            </a:extLst>
          </p:cNvPr>
          <p:cNvSpPr txBox="1"/>
          <p:nvPr/>
        </p:nvSpPr>
        <p:spPr>
          <a:xfrm>
            <a:off x="6211652" y="5288073"/>
            <a:ext cx="495934" cy="299720"/>
          </a:xfrm>
          <a:prstGeom prst="rect">
            <a:avLst/>
          </a:prstGeom>
        </p:spPr>
        <p:txBody>
          <a:bodyPr vert="horz" wrap="square" lIns="0" tIns="12700" rIns="0" bIns="0" rtlCol="0">
            <a:spAutoFit/>
          </a:bodyPr>
          <a:lstStyle/>
          <a:p>
            <a:pPr marL="12700">
              <a:lnSpc>
                <a:spcPct val="100000"/>
              </a:lnSpc>
              <a:spcBef>
                <a:spcPts val="100"/>
              </a:spcBef>
            </a:pPr>
            <a:r>
              <a:rPr sz="1800" spc="-5">
                <a:latin typeface="Helvetica"/>
                <a:cs typeface="Helvetica"/>
              </a:rPr>
              <a:t>M</a:t>
            </a:r>
            <a:r>
              <a:rPr sz="1800">
                <a:latin typeface="Helvetica"/>
                <a:cs typeface="Helvetica"/>
              </a:rPr>
              <a:t>LP</a:t>
            </a:r>
          </a:p>
        </p:txBody>
      </p:sp>
      <p:sp>
        <p:nvSpPr>
          <p:cNvPr id="89" name="object 40">
            <a:extLst>
              <a:ext uri="{FF2B5EF4-FFF2-40B4-BE49-F238E27FC236}">
                <a16:creationId xmlns:a16="http://schemas.microsoft.com/office/drawing/2014/main" id="{1BBC79A3-02E7-D149-B0E6-22A360197329}"/>
              </a:ext>
            </a:extLst>
          </p:cNvPr>
          <p:cNvSpPr/>
          <p:nvPr/>
        </p:nvSpPr>
        <p:spPr>
          <a:xfrm>
            <a:off x="7639691" y="3740775"/>
            <a:ext cx="876935" cy="912494"/>
          </a:xfrm>
          <a:custGeom>
            <a:avLst/>
            <a:gdLst/>
            <a:ahLst/>
            <a:cxnLst/>
            <a:rect l="l" t="t" r="r" b="b"/>
            <a:pathLst>
              <a:path w="876934" h="912495">
                <a:moveTo>
                  <a:pt x="460890" y="0"/>
                </a:moveTo>
                <a:lnTo>
                  <a:pt x="415966" y="0"/>
                </a:lnTo>
                <a:lnTo>
                  <a:pt x="371231" y="4757"/>
                </a:lnTo>
                <a:lnTo>
                  <a:pt x="327065" y="14271"/>
                </a:lnTo>
                <a:lnTo>
                  <a:pt x="283845" y="28542"/>
                </a:lnTo>
                <a:lnTo>
                  <a:pt x="241950" y="47571"/>
                </a:lnTo>
                <a:lnTo>
                  <a:pt x="201760" y="71356"/>
                </a:lnTo>
                <a:lnTo>
                  <a:pt x="163653" y="99899"/>
                </a:lnTo>
                <a:lnTo>
                  <a:pt x="128008" y="133199"/>
                </a:lnTo>
                <a:lnTo>
                  <a:pt x="96006" y="170289"/>
                </a:lnTo>
                <a:lnTo>
                  <a:pt x="68575" y="209941"/>
                </a:lnTo>
                <a:lnTo>
                  <a:pt x="45717" y="251761"/>
                </a:lnTo>
                <a:lnTo>
                  <a:pt x="27430" y="295354"/>
                </a:lnTo>
                <a:lnTo>
                  <a:pt x="13715" y="340326"/>
                </a:lnTo>
                <a:lnTo>
                  <a:pt x="4571" y="386284"/>
                </a:lnTo>
                <a:lnTo>
                  <a:pt x="0" y="432833"/>
                </a:lnTo>
                <a:lnTo>
                  <a:pt x="0" y="479578"/>
                </a:lnTo>
                <a:lnTo>
                  <a:pt x="4571" y="526127"/>
                </a:lnTo>
                <a:lnTo>
                  <a:pt x="13715" y="572085"/>
                </a:lnTo>
                <a:lnTo>
                  <a:pt x="27430" y="617057"/>
                </a:lnTo>
                <a:lnTo>
                  <a:pt x="45717" y="660650"/>
                </a:lnTo>
                <a:lnTo>
                  <a:pt x="68575" y="702470"/>
                </a:lnTo>
                <a:lnTo>
                  <a:pt x="96006" y="742122"/>
                </a:lnTo>
                <a:lnTo>
                  <a:pt x="128008" y="779212"/>
                </a:lnTo>
                <a:lnTo>
                  <a:pt x="163653" y="812512"/>
                </a:lnTo>
                <a:lnTo>
                  <a:pt x="201760" y="841054"/>
                </a:lnTo>
                <a:lnTo>
                  <a:pt x="241950" y="864840"/>
                </a:lnTo>
                <a:lnTo>
                  <a:pt x="283845" y="883868"/>
                </a:lnTo>
                <a:lnTo>
                  <a:pt x="327065" y="898139"/>
                </a:lnTo>
                <a:lnTo>
                  <a:pt x="371231" y="907653"/>
                </a:lnTo>
                <a:lnTo>
                  <a:pt x="415966" y="912410"/>
                </a:lnTo>
                <a:lnTo>
                  <a:pt x="460890" y="912410"/>
                </a:lnTo>
                <a:lnTo>
                  <a:pt x="505625" y="907653"/>
                </a:lnTo>
                <a:lnTo>
                  <a:pt x="549792" y="898139"/>
                </a:lnTo>
                <a:lnTo>
                  <a:pt x="593011" y="883868"/>
                </a:lnTo>
                <a:lnTo>
                  <a:pt x="634906" y="864840"/>
                </a:lnTo>
                <a:lnTo>
                  <a:pt x="675095" y="841054"/>
                </a:lnTo>
                <a:lnTo>
                  <a:pt x="713202" y="812512"/>
                </a:lnTo>
                <a:lnTo>
                  <a:pt x="748847" y="779212"/>
                </a:lnTo>
                <a:lnTo>
                  <a:pt x="780850" y="742122"/>
                </a:lnTo>
                <a:lnTo>
                  <a:pt x="808280" y="702470"/>
                </a:lnTo>
                <a:lnTo>
                  <a:pt x="831139" y="660650"/>
                </a:lnTo>
                <a:lnTo>
                  <a:pt x="849426" y="617057"/>
                </a:lnTo>
                <a:lnTo>
                  <a:pt x="863141" y="572085"/>
                </a:lnTo>
                <a:lnTo>
                  <a:pt x="872285" y="526127"/>
                </a:lnTo>
                <a:lnTo>
                  <a:pt x="876857" y="479578"/>
                </a:lnTo>
                <a:lnTo>
                  <a:pt x="876857" y="432833"/>
                </a:lnTo>
                <a:lnTo>
                  <a:pt x="872285" y="386284"/>
                </a:lnTo>
                <a:lnTo>
                  <a:pt x="863141" y="340326"/>
                </a:lnTo>
                <a:lnTo>
                  <a:pt x="849426" y="295354"/>
                </a:lnTo>
                <a:lnTo>
                  <a:pt x="831139" y="251761"/>
                </a:lnTo>
                <a:lnTo>
                  <a:pt x="808280" y="209941"/>
                </a:lnTo>
                <a:lnTo>
                  <a:pt x="780850" y="170289"/>
                </a:lnTo>
                <a:lnTo>
                  <a:pt x="748847" y="133199"/>
                </a:lnTo>
                <a:lnTo>
                  <a:pt x="713202" y="99899"/>
                </a:lnTo>
                <a:lnTo>
                  <a:pt x="675095" y="71356"/>
                </a:lnTo>
                <a:lnTo>
                  <a:pt x="634906" y="47571"/>
                </a:lnTo>
                <a:lnTo>
                  <a:pt x="593011" y="28542"/>
                </a:lnTo>
                <a:lnTo>
                  <a:pt x="549792" y="14271"/>
                </a:lnTo>
                <a:lnTo>
                  <a:pt x="505625" y="4757"/>
                </a:lnTo>
                <a:lnTo>
                  <a:pt x="460890" y="0"/>
                </a:lnTo>
                <a:close/>
              </a:path>
            </a:pathLst>
          </a:custGeom>
          <a:solidFill>
            <a:srgbClr val="6AA84F"/>
          </a:solidFill>
        </p:spPr>
        <p:txBody>
          <a:bodyPr wrap="square" lIns="0" tIns="0" rIns="0" bIns="0" rtlCol="0"/>
          <a:lstStyle/>
          <a:p>
            <a:endParaRPr/>
          </a:p>
        </p:txBody>
      </p:sp>
      <p:sp>
        <p:nvSpPr>
          <p:cNvPr id="90" name="object 41">
            <a:extLst>
              <a:ext uri="{FF2B5EF4-FFF2-40B4-BE49-F238E27FC236}">
                <a16:creationId xmlns:a16="http://schemas.microsoft.com/office/drawing/2014/main" id="{5B585CF5-CF4F-A845-8A92-E1AB26A6EAEF}"/>
              </a:ext>
            </a:extLst>
          </p:cNvPr>
          <p:cNvSpPr txBox="1"/>
          <p:nvPr/>
        </p:nvSpPr>
        <p:spPr>
          <a:xfrm>
            <a:off x="7773752" y="3992673"/>
            <a:ext cx="601345" cy="391160"/>
          </a:xfrm>
          <a:prstGeom prst="rect">
            <a:avLst/>
          </a:prstGeom>
        </p:spPr>
        <p:txBody>
          <a:bodyPr vert="horz" wrap="square" lIns="0" tIns="12700" rIns="0" bIns="0" rtlCol="0">
            <a:spAutoFit/>
          </a:bodyPr>
          <a:lstStyle/>
          <a:p>
            <a:pPr marL="12700">
              <a:lnSpc>
                <a:spcPct val="100000"/>
              </a:lnSpc>
              <a:spcBef>
                <a:spcPts val="100"/>
              </a:spcBef>
            </a:pPr>
            <a:r>
              <a:rPr sz="2400" spc="-5">
                <a:latin typeface="Helvetica"/>
                <a:cs typeface="Helvetica"/>
              </a:rPr>
              <a:t>m</a:t>
            </a:r>
            <a:r>
              <a:rPr sz="2400">
                <a:latin typeface="Helvetica"/>
                <a:cs typeface="Helvetica"/>
              </a:rPr>
              <a:t>ax</a:t>
            </a:r>
          </a:p>
        </p:txBody>
      </p:sp>
      <p:sp>
        <p:nvSpPr>
          <p:cNvPr id="91" name="object 42">
            <a:extLst>
              <a:ext uri="{FF2B5EF4-FFF2-40B4-BE49-F238E27FC236}">
                <a16:creationId xmlns:a16="http://schemas.microsoft.com/office/drawing/2014/main" id="{0E0820A8-E89D-0144-8AAA-F6355A18D19B}"/>
              </a:ext>
            </a:extLst>
          </p:cNvPr>
          <p:cNvSpPr txBox="1"/>
          <p:nvPr/>
        </p:nvSpPr>
        <p:spPr>
          <a:xfrm>
            <a:off x="6203305" y="4833605"/>
            <a:ext cx="349885" cy="231140"/>
          </a:xfrm>
          <a:prstGeom prst="rect">
            <a:avLst/>
          </a:prstGeom>
        </p:spPr>
        <p:txBody>
          <a:bodyPr vert="vert270" wrap="square" lIns="0" tIns="0" rIns="0" bIns="0" rtlCol="0">
            <a:spAutoFit/>
          </a:bodyPr>
          <a:lstStyle/>
          <a:p>
            <a:pPr marL="12700">
              <a:lnSpc>
                <a:spcPts val="2605"/>
              </a:lnSpc>
            </a:pPr>
            <a:r>
              <a:rPr sz="2200" b="1">
                <a:latin typeface="Trebuchet MS"/>
                <a:cs typeface="Trebuchet MS"/>
              </a:rPr>
              <a:t>…</a:t>
            </a:r>
            <a:endParaRPr sz="2200">
              <a:latin typeface="Trebuchet MS"/>
              <a:cs typeface="Trebuchet MS"/>
            </a:endParaRPr>
          </a:p>
        </p:txBody>
      </p:sp>
      <p:sp>
        <p:nvSpPr>
          <p:cNvPr id="43" name="Titre 1">
            <a:extLst>
              <a:ext uri="{FF2B5EF4-FFF2-40B4-BE49-F238E27FC236}">
                <a16:creationId xmlns:a16="http://schemas.microsoft.com/office/drawing/2014/main" id="{3B20C2C1-36AF-314B-9252-6FF6E56CF135}"/>
              </a:ext>
            </a:extLst>
          </p:cNvPr>
          <p:cNvSpPr txBox="1">
            <a:spLocks/>
          </p:cNvSpPr>
          <p:nvPr/>
        </p:nvSpPr>
        <p:spPr>
          <a:xfrm>
            <a:off x="332887" y="95586"/>
            <a:ext cx="1250539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a:t>Encoder </a:t>
            </a:r>
          </a:p>
        </p:txBody>
      </p:sp>
      <p:sp>
        <p:nvSpPr>
          <p:cNvPr id="44" name="Shape 99">
            <a:extLst>
              <a:ext uri="{FF2B5EF4-FFF2-40B4-BE49-F238E27FC236}">
                <a16:creationId xmlns:a16="http://schemas.microsoft.com/office/drawing/2014/main" id="{598FA17F-7B43-FC4D-8A19-B1BF491F9ADD}"/>
              </a:ext>
            </a:extLst>
          </p:cNvPr>
          <p:cNvSpPr/>
          <p:nvPr/>
        </p:nvSpPr>
        <p:spPr>
          <a:xfrm>
            <a:off x="10462424" y="3831283"/>
            <a:ext cx="147509" cy="612571"/>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pic>
        <p:nvPicPr>
          <p:cNvPr id="45" name="Picture 5">
            <a:extLst>
              <a:ext uri="{FF2B5EF4-FFF2-40B4-BE49-F238E27FC236}">
                <a16:creationId xmlns:a16="http://schemas.microsoft.com/office/drawing/2014/main" id="{4AFA2740-2926-2044-9FCA-9A51236638A3}"/>
              </a:ext>
            </a:extLst>
          </p:cNvPr>
          <p:cNvPicPr>
            <a:picLocks noChangeAspect="1"/>
          </p:cNvPicPr>
          <p:nvPr/>
        </p:nvPicPr>
        <p:blipFill>
          <a:blip r:embed="rId3"/>
          <a:stretch>
            <a:fillRect/>
          </a:stretch>
        </p:blipFill>
        <p:spPr>
          <a:xfrm>
            <a:off x="10754243" y="3962360"/>
            <a:ext cx="765065" cy="398696"/>
          </a:xfrm>
          <a:prstGeom prst="rect">
            <a:avLst/>
          </a:prstGeom>
        </p:spPr>
      </p:pic>
      <p:pic>
        <p:nvPicPr>
          <p:cNvPr id="46" name="Image 45">
            <a:extLst>
              <a:ext uri="{FF2B5EF4-FFF2-40B4-BE49-F238E27FC236}">
                <a16:creationId xmlns:a16="http://schemas.microsoft.com/office/drawing/2014/main" id="{6FD3FCA6-6F40-6242-8618-6F80B60982EF}"/>
              </a:ext>
            </a:extLst>
          </p:cNvPr>
          <p:cNvPicPr>
            <a:picLocks noChangeAspect="1"/>
          </p:cNvPicPr>
          <p:nvPr/>
        </p:nvPicPr>
        <p:blipFill>
          <a:blip r:embed="rId4"/>
          <a:stretch>
            <a:fillRect/>
          </a:stretch>
        </p:blipFill>
        <p:spPr>
          <a:xfrm>
            <a:off x="2156233" y="216830"/>
            <a:ext cx="289099" cy="390284"/>
          </a:xfrm>
          <a:prstGeom prst="rect">
            <a:avLst/>
          </a:prstGeom>
        </p:spPr>
      </p:pic>
      <p:pic>
        <p:nvPicPr>
          <p:cNvPr id="47" name="Image 46">
            <a:extLst>
              <a:ext uri="{FF2B5EF4-FFF2-40B4-BE49-F238E27FC236}">
                <a16:creationId xmlns:a16="http://schemas.microsoft.com/office/drawing/2014/main" id="{07A4D18E-555A-BA49-B1E7-AA16134E7E6F}"/>
              </a:ext>
            </a:extLst>
          </p:cNvPr>
          <p:cNvPicPr>
            <a:picLocks noChangeAspect="1"/>
          </p:cNvPicPr>
          <p:nvPr/>
        </p:nvPicPr>
        <p:blipFill>
          <a:blip r:embed="rId4"/>
          <a:stretch>
            <a:fillRect/>
          </a:stretch>
        </p:blipFill>
        <p:spPr>
          <a:xfrm>
            <a:off x="1989054" y="871812"/>
            <a:ext cx="289099" cy="390284"/>
          </a:xfrm>
          <a:prstGeom prst="rect">
            <a:avLst/>
          </a:prstGeom>
        </p:spPr>
      </p:pic>
      <p:pic>
        <p:nvPicPr>
          <p:cNvPr id="93" name="Image 92">
            <a:extLst>
              <a:ext uri="{FF2B5EF4-FFF2-40B4-BE49-F238E27FC236}">
                <a16:creationId xmlns:a16="http://schemas.microsoft.com/office/drawing/2014/main" id="{968C7659-F974-DE41-B34E-F6E1446827D7}"/>
              </a:ext>
            </a:extLst>
          </p:cNvPr>
          <p:cNvPicPr>
            <a:picLocks noChangeAspect="1"/>
          </p:cNvPicPr>
          <p:nvPr/>
        </p:nvPicPr>
        <p:blipFill>
          <a:blip r:embed="rId4"/>
          <a:stretch>
            <a:fillRect/>
          </a:stretch>
        </p:blipFill>
        <p:spPr>
          <a:xfrm>
            <a:off x="7822242" y="5952572"/>
            <a:ext cx="289099" cy="390284"/>
          </a:xfrm>
          <a:prstGeom prst="rect">
            <a:avLst/>
          </a:prstGeom>
        </p:spPr>
      </p:pic>
      <p:sp>
        <p:nvSpPr>
          <p:cNvPr id="94" name="Rectangle 93">
            <a:extLst>
              <a:ext uri="{FF2B5EF4-FFF2-40B4-BE49-F238E27FC236}">
                <a16:creationId xmlns:a16="http://schemas.microsoft.com/office/drawing/2014/main" id="{DAA4D1C9-FB17-144B-A50D-69E36CF38F8F}"/>
              </a:ext>
            </a:extLst>
          </p:cNvPr>
          <p:cNvSpPr/>
          <p:nvPr/>
        </p:nvSpPr>
        <p:spPr>
          <a:xfrm flipV="1">
            <a:off x="6025426" y="2054457"/>
            <a:ext cx="3871738" cy="385417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5" name="Rectangle 94">
            <a:extLst>
              <a:ext uri="{FF2B5EF4-FFF2-40B4-BE49-F238E27FC236}">
                <a16:creationId xmlns:a16="http://schemas.microsoft.com/office/drawing/2014/main" id="{14373BAE-80BA-044F-887D-D2A1F85D5117}"/>
              </a:ext>
            </a:extLst>
          </p:cNvPr>
          <p:cNvSpPr/>
          <p:nvPr/>
        </p:nvSpPr>
        <p:spPr>
          <a:xfrm>
            <a:off x="148271" y="6513476"/>
            <a:ext cx="10590611" cy="369332"/>
          </a:xfrm>
          <a:prstGeom prst="rect">
            <a:avLst/>
          </a:prstGeom>
        </p:spPr>
        <p:txBody>
          <a:bodyPr wrap="square">
            <a:spAutoFit/>
          </a:bodyPr>
          <a:lstStyle/>
          <a:p>
            <a:r>
              <a:rPr lang="fr-FR" err="1"/>
              <a:t>Credit</a:t>
            </a:r>
            <a:r>
              <a:rPr lang="fr-FR"/>
              <a:t> : </a:t>
            </a:r>
            <a:r>
              <a:rPr lang="fr-FR" err="1"/>
              <a:t>PointNet</a:t>
            </a:r>
            <a:r>
              <a:rPr lang="fr-FR"/>
              <a:t>: </a:t>
            </a:r>
            <a:r>
              <a:rPr lang="fr-FR" err="1"/>
              <a:t>Deep</a:t>
            </a:r>
            <a:r>
              <a:rPr lang="fr-FR"/>
              <a:t> Learning on Point Sets for 3D Classification and Segmentation, Qi et </a:t>
            </a:r>
            <a:r>
              <a:rPr lang="fr-FR" i="1"/>
              <a:t>al</a:t>
            </a:r>
            <a:r>
              <a:rPr lang="fr-FR"/>
              <a:t>. CVPR (2017)</a:t>
            </a:r>
          </a:p>
        </p:txBody>
      </p:sp>
      <p:sp>
        <p:nvSpPr>
          <p:cNvPr id="7" name="Rectangle 6">
            <a:extLst>
              <a:ext uri="{FF2B5EF4-FFF2-40B4-BE49-F238E27FC236}">
                <a16:creationId xmlns:a16="http://schemas.microsoft.com/office/drawing/2014/main" id="{7919BD23-7D12-7640-A173-79EC00D6DF7D}"/>
              </a:ext>
            </a:extLst>
          </p:cNvPr>
          <p:cNvSpPr/>
          <p:nvPr/>
        </p:nvSpPr>
        <p:spPr>
          <a:xfrm>
            <a:off x="7516947" y="2116377"/>
            <a:ext cx="397239" cy="553998"/>
          </a:xfrm>
          <a:prstGeom prst="rect">
            <a:avLst/>
          </a:prstGeom>
        </p:spPr>
        <p:txBody>
          <a:bodyPr wrap="square">
            <a:spAutoFit/>
          </a:bodyPr>
          <a:lstStyle/>
          <a:p>
            <a:pPr marR="2436495" algn="ctr">
              <a:lnSpc>
                <a:spcPct val="100000"/>
              </a:lnSpc>
              <a:spcBef>
                <a:spcPts val="2750"/>
              </a:spcBef>
            </a:pPr>
            <a:r>
              <a:rPr lang="fr-FR" sz="3000" i="1" spc="-25">
                <a:latin typeface="Times New Roman"/>
                <a:cs typeface="Times New Roman"/>
              </a:rPr>
              <a:t>h</a:t>
            </a:r>
            <a:endParaRPr lang="fr-FR" sz="3000">
              <a:latin typeface="Times New Roman"/>
              <a:cs typeface="Times New Roman"/>
            </a:endParaRPr>
          </a:p>
        </p:txBody>
      </p:sp>
      <p:sp>
        <p:nvSpPr>
          <p:cNvPr id="10" name="Rectangle 9">
            <a:extLst>
              <a:ext uri="{FF2B5EF4-FFF2-40B4-BE49-F238E27FC236}">
                <a16:creationId xmlns:a16="http://schemas.microsoft.com/office/drawing/2014/main" id="{72649ADF-DB1C-744B-AB1F-13632A29336E}"/>
              </a:ext>
            </a:extLst>
          </p:cNvPr>
          <p:cNvSpPr/>
          <p:nvPr/>
        </p:nvSpPr>
        <p:spPr>
          <a:xfrm>
            <a:off x="5712444" y="763018"/>
            <a:ext cx="2922762" cy="531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8" name="Rectangle 97">
            <a:extLst>
              <a:ext uri="{FF2B5EF4-FFF2-40B4-BE49-F238E27FC236}">
                <a16:creationId xmlns:a16="http://schemas.microsoft.com/office/drawing/2014/main" id="{5FE11F1B-7591-4740-9323-F5989E64A49E}"/>
              </a:ext>
            </a:extLst>
          </p:cNvPr>
          <p:cNvSpPr/>
          <p:nvPr/>
        </p:nvSpPr>
        <p:spPr>
          <a:xfrm>
            <a:off x="8742611" y="805936"/>
            <a:ext cx="182409" cy="531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9" name="Rectangle 98">
            <a:extLst>
              <a:ext uri="{FF2B5EF4-FFF2-40B4-BE49-F238E27FC236}">
                <a16:creationId xmlns:a16="http://schemas.microsoft.com/office/drawing/2014/main" id="{621BACAD-50ED-E04F-93F1-71115033F391}"/>
              </a:ext>
            </a:extLst>
          </p:cNvPr>
          <p:cNvSpPr/>
          <p:nvPr/>
        </p:nvSpPr>
        <p:spPr>
          <a:xfrm>
            <a:off x="9011160" y="763018"/>
            <a:ext cx="182409" cy="531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0" name="Rectangle 99">
            <a:extLst>
              <a:ext uri="{FF2B5EF4-FFF2-40B4-BE49-F238E27FC236}">
                <a16:creationId xmlns:a16="http://schemas.microsoft.com/office/drawing/2014/main" id="{1C01B9FD-3740-EB44-BBEC-0FDD9FC27AA5}"/>
              </a:ext>
            </a:extLst>
          </p:cNvPr>
          <p:cNvSpPr/>
          <p:nvPr/>
        </p:nvSpPr>
        <p:spPr>
          <a:xfrm>
            <a:off x="5256849" y="767711"/>
            <a:ext cx="427228" cy="531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1" name="Rectangle 100">
            <a:extLst>
              <a:ext uri="{FF2B5EF4-FFF2-40B4-BE49-F238E27FC236}">
                <a16:creationId xmlns:a16="http://schemas.microsoft.com/office/drawing/2014/main" id="{76B586AF-C81F-DA46-9362-E22FA817C32F}"/>
              </a:ext>
            </a:extLst>
          </p:cNvPr>
          <p:cNvSpPr/>
          <p:nvPr/>
        </p:nvSpPr>
        <p:spPr>
          <a:xfrm>
            <a:off x="4797257" y="770397"/>
            <a:ext cx="427228" cy="531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02" name="Shape 82">
            <a:extLst>
              <a:ext uri="{FF2B5EF4-FFF2-40B4-BE49-F238E27FC236}">
                <a16:creationId xmlns:a16="http://schemas.microsoft.com/office/drawing/2014/main" id="{94C04DD2-0BC5-A841-AF2D-AED70778A9D6}"/>
              </a:ext>
            </a:extLst>
          </p:cNvPr>
          <p:cNvPicPr preferRelativeResize="0"/>
          <p:nvPr/>
        </p:nvPicPr>
        <p:blipFill>
          <a:blip r:embed="rId5">
            <a:alphaModFix/>
          </a:blip>
          <a:stretch>
            <a:fillRect/>
          </a:stretch>
        </p:blipFill>
        <p:spPr>
          <a:xfrm>
            <a:off x="71256" y="2431046"/>
            <a:ext cx="1428055" cy="2600183"/>
          </a:xfrm>
          <a:prstGeom prst="rect">
            <a:avLst/>
          </a:prstGeom>
          <a:noFill/>
          <a:ln>
            <a:noFill/>
          </a:ln>
        </p:spPr>
      </p:pic>
      <p:sp>
        <p:nvSpPr>
          <p:cNvPr id="103" name="object 22">
            <a:extLst>
              <a:ext uri="{FF2B5EF4-FFF2-40B4-BE49-F238E27FC236}">
                <a16:creationId xmlns:a16="http://schemas.microsoft.com/office/drawing/2014/main" id="{7BCAC4FE-55B8-6741-BDB7-5E2424777875}"/>
              </a:ext>
            </a:extLst>
          </p:cNvPr>
          <p:cNvSpPr/>
          <p:nvPr/>
        </p:nvSpPr>
        <p:spPr>
          <a:xfrm>
            <a:off x="2974348" y="3102236"/>
            <a:ext cx="632310" cy="1126138"/>
          </a:xfrm>
          <a:custGeom>
            <a:avLst/>
            <a:gdLst/>
            <a:ahLst/>
            <a:cxnLst/>
            <a:rect l="l" t="t" r="r" b="b"/>
            <a:pathLst>
              <a:path w="736600" h="770889">
                <a:moveTo>
                  <a:pt x="0" y="770260"/>
                </a:moveTo>
                <a:lnTo>
                  <a:pt x="727740" y="9179"/>
                </a:lnTo>
                <a:lnTo>
                  <a:pt x="736517" y="0"/>
                </a:lnTo>
              </a:path>
            </a:pathLst>
          </a:custGeom>
          <a:ln w="25400">
            <a:solidFill>
              <a:srgbClr val="000000"/>
            </a:solidFill>
          </a:ln>
        </p:spPr>
        <p:txBody>
          <a:bodyPr wrap="square" lIns="0" tIns="0" rIns="0" bIns="0" rtlCol="0"/>
          <a:lstStyle/>
          <a:p>
            <a:endParaRPr/>
          </a:p>
        </p:txBody>
      </p:sp>
      <p:sp>
        <p:nvSpPr>
          <p:cNvPr id="104" name="object 22">
            <a:extLst>
              <a:ext uri="{FF2B5EF4-FFF2-40B4-BE49-F238E27FC236}">
                <a16:creationId xmlns:a16="http://schemas.microsoft.com/office/drawing/2014/main" id="{C35FBAB6-4143-D044-AD94-034F0E630C8C}"/>
              </a:ext>
            </a:extLst>
          </p:cNvPr>
          <p:cNvSpPr/>
          <p:nvPr/>
        </p:nvSpPr>
        <p:spPr>
          <a:xfrm>
            <a:off x="2968535" y="3797092"/>
            <a:ext cx="592957" cy="399889"/>
          </a:xfrm>
          <a:custGeom>
            <a:avLst/>
            <a:gdLst/>
            <a:ahLst/>
            <a:cxnLst/>
            <a:rect l="l" t="t" r="r" b="b"/>
            <a:pathLst>
              <a:path w="736600" h="770889">
                <a:moveTo>
                  <a:pt x="0" y="770260"/>
                </a:moveTo>
                <a:lnTo>
                  <a:pt x="727740" y="9179"/>
                </a:lnTo>
                <a:lnTo>
                  <a:pt x="736517" y="0"/>
                </a:lnTo>
              </a:path>
            </a:pathLst>
          </a:custGeom>
          <a:ln w="25400">
            <a:solidFill>
              <a:srgbClr val="000000"/>
            </a:solidFill>
          </a:ln>
        </p:spPr>
        <p:txBody>
          <a:bodyPr wrap="square" lIns="0" tIns="0" rIns="0" bIns="0" rtlCol="0"/>
          <a:lstStyle/>
          <a:p>
            <a:endParaRPr/>
          </a:p>
        </p:txBody>
      </p:sp>
      <p:sp>
        <p:nvSpPr>
          <p:cNvPr id="105" name="object 22">
            <a:extLst>
              <a:ext uri="{FF2B5EF4-FFF2-40B4-BE49-F238E27FC236}">
                <a16:creationId xmlns:a16="http://schemas.microsoft.com/office/drawing/2014/main" id="{5DCB1D1A-9FEC-7D49-8A16-2F9E786A5CEC}"/>
              </a:ext>
            </a:extLst>
          </p:cNvPr>
          <p:cNvSpPr/>
          <p:nvPr/>
        </p:nvSpPr>
        <p:spPr>
          <a:xfrm flipV="1">
            <a:off x="2966598" y="4196981"/>
            <a:ext cx="557121" cy="306860"/>
          </a:xfrm>
          <a:custGeom>
            <a:avLst/>
            <a:gdLst/>
            <a:ahLst/>
            <a:cxnLst/>
            <a:rect l="l" t="t" r="r" b="b"/>
            <a:pathLst>
              <a:path w="736600" h="770889">
                <a:moveTo>
                  <a:pt x="0" y="770260"/>
                </a:moveTo>
                <a:lnTo>
                  <a:pt x="727740" y="9179"/>
                </a:lnTo>
                <a:lnTo>
                  <a:pt x="736517" y="0"/>
                </a:lnTo>
              </a:path>
            </a:pathLst>
          </a:custGeom>
          <a:ln w="25400">
            <a:solidFill>
              <a:srgbClr val="000000"/>
            </a:solidFill>
          </a:ln>
        </p:spPr>
        <p:txBody>
          <a:bodyPr wrap="square" lIns="0" tIns="0" rIns="0" bIns="0" rtlCol="0"/>
          <a:lstStyle/>
          <a:p>
            <a:endParaRPr/>
          </a:p>
        </p:txBody>
      </p:sp>
      <p:sp>
        <p:nvSpPr>
          <p:cNvPr id="106" name="object 22">
            <a:extLst>
              <a:ext uri="{FF2B5EF4-FFF2-40B4-BE49-F238E27FC236}">
                <a16:creationId xmlns:a16="http://schemas.microsoft.com/office/drawing/2014/main" id="{A2F75635-37B3-8242-BDFE-2E9431ED4844}"/>
              </a:ext>
            </a:extLst>
          </p:cNvPr>
          <p:cNvSpPr/>
          <p:nvPr/>
        </p:nvSpPr>
        <p:spPr>
          <a:xfrm flipV="1">
            <a:off x="2973749" y="4220751"/>
            <a:ext cx="662556" cy="1088586"/>
          </a:xfrm>
          <a:custGeom>
            <a:avLst/>
            <a:gdLst/>
            <a:ahLst/>
            <a:cxnLst/>
            <a:rect l="l" t="t" r="r" b="b"/>
            <a:pathLst>
              <a:path w="736600" h="770889">
                <a:moveTo>
                  <a:pt x="0" y="770260"/>
                </a:moveTo>
                <a:lnTo>
                  <a:pt x="727740" y="9179"/>
                </a:lnTo>
                <a:lnTo>
                  <a:pt x="736517" y="0"/>
                </a:lnTo>
              </a:path>
            </a:pathLst>
          </a:custGeom>
          <a:ln w="25400">
            <a:solidFill>
              <a:srgbClr val="000000"/>
            </a:solidFill>
          </a:ln>
        </p:spPr>
        <p:txBody>
          <a:bodyPr wrap="square" lIns="0" tIns="0" rIns="0" bIns="0" rtlCol="0"/>
          <a:lstStyle/>
          <a:p>
            <a:endParaRP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FADAC4D9-CC8C-4640-938E-10BF8F9E2F8A}"/>
                  </a:ext>
                </a:extLst>
              </p:cNvPr>
              <p:cNvSpPr txBox="1"/>
              <p:nvPr/>
            </p:nvSpPr>
            <p:spPr>
              <a:xfrm>
                <a:off x="3684129" y="2694373"/>
                <a:ext cx="79534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𝑥</m:t>
                          </m:r>
                        </m:e>
                        <m:sub>
                          <m:r>
                            <a:rPr lang="fr-FR" sz="2800" b="0" i="1" smtClean="0">
                              <a:latin typeface="Cambria Math" panose="02040503050406030204" pitchFamily="18" charset="0"/>
                            </a:rPr>
                            <m:t>1</m:t>
                          </m:r>
                        </m:sub>
                      </m:sSub>
                      <m:r>
                        <a:rPr lang="fr-FR" sz="2800" b="0" i="1" smtClean="0">
                          <a:latin typeface="Cambria Math" panose="02040503050406030204" pitchFamily="18" charset="0"/>
                        </a:rPr>
                        <m:t>=</m:t>
                      </m:r>
                    </m:oMath>
                  </m:oMathPara>
                </a14:m>
                <a:endParaRPr sz="2800"/>
              </a:p>
            </p:txBody>
          </p:sp>
        </mc:Choice>
        <mc:Fallback xmlns="">
          <p:sp>
            <p:nvSpPr>
              <p:cNvPr id="14" name="ZoneTexte 13">
                <a:extLst>
                  <a:ext uri="{FF2B5EF4-FFF2-40B4-BE49-F238E27FC236}">
                    <a16:creationId xmlns:a16="http://schemas.microsoft.com/office/drawing/2014/main" id="{FADAC4D9-CC8C-4640-938E-10BF8F9E2F8A}"/>
                  </a:ext>
                </a:extLst>
              </p:cNvPr>
              <p:cNvSpPr txBox="1">
                <a:spLocks noRot="1" noChangeAspect="1" noMove="1" noResize="1" noEditPoints="1" noAdjustHandles="1" noChangeArrowheads="1" noChangeShapeType="1" noTextEdit="1"/>
              </p:cNvSpPr>
              <p:nvPr/>
            </p:nvSpPr>
            <p:spPr>
              <a:xfrm>
                <a:off x="3684129" y="2694373"/>
                <a:ext cx="795346" cy="430887"/>
              </a:xfrm>
              <a:prstGeom prst="rect">
                <a:avLst/>
              </a:prstGeom>
              <a:blipFill>
                <a:blip r:embed="rId6"/>
                <a:stretch>
                  <a:fillRect l="-3125" r="-3125" b="-11429"/>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107" name="ZoneTexte 106">
                <a:extLst>
                  <a:ext uri="{FF2B5EF4-FFF2-40B4-BE49-F238E27FC236}">
                    <a16:creationId xmlns:a16="http://schemas.microsoft.com/office/drawing/2014/main" id="{B3E35FF7-63BD-F546-9786-2F65C0DE6236}"/>
                  </a:ext>
                </a:extLst>
              </p:cNvPr>
              <p:cNvSpPr txBox="1"/>
              <p:nvPr/>
            </p:nvSpPr>
            <p:spPr>
              <a:xfrm>
                <a:off x="3645659" y="3356022"/>
                <a:ext cx="80361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𝑥</m:t>
                          </m:r>
                        </m:e>
                        <m:sub>
                          <m:r>
                            <a:rPr lang="fr-FR" sz="2800" b="0" i="1" smtClean="0">
                              <a:latin typeface="Cambria Math" panose="02040503050406030204" pitchFamily="18" charset="0"/>
                            </a:rPr>
                            <m:t>2</m:t>
                          </m:r>
                        </m:sub>
                      </m:sSub>
                      <m:r>
                        <a:rPr lang="fr-FR" sz="2800" b="0" i="1" smtClean="0">
                          <a:latin typeface="Cambria Math" panose="02040503050406030204" pitchFamily="18" charset="0"/>
                        </a:rPr>
                        <m:t>=</m:t>
                      </m:r>
                    </m:oMath>
                  </m:oMathPara>
                </a14:m>
                <a:endParaRPr sz="2800"/>
              </a:p>
            </p:txBody>
          </p:sp>
        </mc:Choice>
        <mc:Fallback xmlns="">
          <p:sp>
            <p:nvSpPr>
              <p:cNvPr id="107" name="ZoneTexte 106">
                <a:extLst>
                  <a:ext uri="{FF2B5EF4-FFF2-40B4-BE49-F238E27FC236}">
                    <a16:creationId xmlns:a16="http://schemas.microsoft.com/office/drawing/2014/main" id="{B3E35FF7-63BD-F546-9786-2F65C0DE6236}"/>
                  </a:ext>
                </a:extLst>
              </p:cNvPr>
              <p:cNvSpPr txBox="1">
                <a:spLocks noRot="1" noChangeAspect="1" noMove="1" noResize="1" noEditPoints="1" noAdjustHandles="1" noChangeArrowheads="1" noChangeShapeType="1" noTextEdit="1"/>
              </p:cNvSpPr>
              <p:nvPr/>
            </p:nvSpPr>
            <p:spPr>
              <a:xfrm>
                <a:off x="3645659" y="3356022"/>
                <a:ext cx="803618" cy="430887"/>
              </a:xfrm>
              <a:prstGeom prst="rect">
                <a:avLst/>
              </a:prstGeom>
              <a:blipFill>
                <a:blip r:embed="rId7"/>
                <a:stretch>
                  <a:fillRect l="-4688" r="-4688" b="-11765"/>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108" name="ZoneTexte 107">
                <a:extLst>
                  <a:ext uri="{FF2B5EF4-FFF2-40B4-BE49-F238E27FC236}">
                    <a16:creationId xmlns:a16="http://schemas.microsoft.com/office/drawing/2014/main" id="{15580B12-B193-5C41-BE17-92393DD76545}"/>
                  </a:ext>
                </a:extLst>
              </p:cNvPr>
              <p:cNvSpPr txBox="1"/>
              <p:nvPr/>
            </p:nvSpPr>
            <p:spPr>
              <a:xfrm>
                <a:off x="3626812" y="4186100"/>
                <a:ext cx="84850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𝑥</m:t>
                          </m:r>
                        </m:e>
                        <m:sub>
                          <m:r>
                            <a:rPr lang="fr-FR" sz="2800" b="0" i="1" smtClean="0">
                              <a:latin typeface="Cambria Math" panose="02040503050406030204" pitchFamily="18" charset="0"/>
                            </a:rPr>
                            <m:t>…</m:t>
                          </m:r>
                        </m:sub>
                      </m:sSub>
                      <m:r>
                        <a:rPr lang="fr-FR" sz="2800" b="0" i="1" smtClean="0">
                          <a:latin typeface="Cambria Math" panose="02040503050406030204" pitchFamily="18" charset="0"/>
                        </a:rPr>
                        <m:t>=</m:t>
                      </m:r>
                    </m:oMath>
                  </m:oMathPara>
                </a14:m>
                <a:endParaRPr sz="2800"/>
              </a:p>
            </p:txBody>
          </p:sp>
        </mc:Choice>
        <mc:Fallback xmlns="">
          <p:sp>
            <p:nvSpPr>
              <p:cNvPr id="108" name="ZoneTexte 107">
                <a:extLst>
                  <a:ext uri="{FF2B5EF4-FFF2-40B4-BE49-F238E27FC236}">
                    <a16:creationId xmlns:a16="http://schemas.microsoft.com/office/drawing/2014/main" id="{15580B12-B193-5C41-BE17-92393DD76545}"/>
                  </a:ext>
                </a:extLst>
              </p:cNvPr>
              <p:cNvSpPr txBox="1">
                <a:spLocks noRot="1" noChangeAspect="1" noMove="1" noResize="1" noEditPoints="1" noAdjustHandles="1" noChangeArrowheads="1" noChangeShapeType="1" noTextEdit="1"/>
              </p:cNvSpPr>
              <p:nvPr/>
            </p:nvSpPr>
            <p:spPr>
              <a:xfrm>
                <a:off x="3626812" y="4186100"/>
                <a:ext cx="848502" cy="430887"/>
              </a:xfrm>
              <a:prstGeom prst="rect">
                <a:avLst/>
              </a:prstGeom>
              <a:blipFill>
                <a:blip r:embed="rId8"/>
                <a:stretch>
                  <a:fillRect l="-4478" r="-4478"/>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109" name="ZoneTexte 108">
                <a:extLst>
                  <a:ext uri="{FF2B5EF4-FFF2-40B4-BE49-F238E27FC236}">
                    <a16:creationId xmlns:a16="http://schemas.microsoft.com/office/drawing/2014/main" id="{A86BEBEB-44D0-0543-8BC1-6D7D7A3D8342}"/>
                  </a:ext>
                </a:extLst>
              </p:cNvPr>
              <p:cNvSpPr txBox="1"/>
              <p:nvPr/>
            </p:nvSpPr>
            <p:spPr>
              <a:xfrm>
                <a:off x="3626429" y="5185802"/>
                <a:ext cx="82573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𝑥</m:t>
                          </m:r>
                        </m:e>
                        <m:sub>
                          <m:r>
                            <a:rPr lang="fr-FR" sz="2800" b="0" i="1" smtClean="0">
                              <a:latin typeface="Cambria Math" panose="02040503050406030204" pitchFamily="18" charset="0"/>
                            </a:rPr>
                            <m:t>𝑛</m:t>
                          </m:r>
                        </m:sub>
                      </m:sSub>
                      <m:r>
                        <a:rPr lang="fr-FR" sz="2800" b="0" i="1" smtClean="0">
                          <a:latin typeface="Cambria Math" panose="02040503050406030204" pitchFamily="18" charset="0"/>
                        </a:rPr>
                        <m:t>=</m:t>
                      </m:r>
                    </m:oMath>
                  </m:oMathPara>
                </a14:m>
                <a:endParaRPr sz="2800"/>
              </a:p>
            </p:txBody>
          </p:sp>
        </mc:Choice>
        <mc:Fallback xmlns="">
          <p:sp>
            <p:nvSpPr>
              <p:cNvPr id="109" name="ZoneTexte 108">
                <a:extLst>
                  <a:ext uri="{FF2B5EF4-FFF2-40B4-BE49-F238E27FC236}">
                    <a16:creationId xmlns:a16="http://schemas.microsoft.com/office/drawing/2014/main" id="{A86BEBEB-44D0-0543-8BC1-6D7D7A3D8342}"/>
                  </a:ext>
                </a:extLst>
              </p:cNvPr>
              <p:cNvSpPr txBox="1">
                <a:spLocks noRot="1" noChangeAspect="1" noMove="1" noResize="1" noEditPoints="1" noAdjustHandles="1" noChangeArrowheads="1" noChangeShapeType="1" noTextEdit="1"/>
              </p:cNvSpPr>
              <p:nvPr/>
            </p:nvSpPr>
            <p:spPr>
              <a:xfrm>
                <a:off x="3626429" y="5185802"/>
                <a:ext cx="825739" cy="430887"/>
              </a:xfrm>
              <a:prstGeom prst="rect">
                <a:avLst/>
              </a:prstGeom>
              <a:blipFill>
                <a:blip r:embed="rId9"/>
                <a:stretch>
                  <a:fillRect l="-4545" r="-3030" b="-8824"/>
                </a:stretch>
              </a:blipFill>
            </p:spPr>
            <p:txBody>
              <a:bodyPr/>
              <a:lstStyle/>
              <a:p>
                <a:r>
                  <a:rPr>
                    <a:noFill/>
                  </a:rPr>
                  <a:t> </a:t>
                </a:r>
              </a:p>
            </p:txBody>
          </p:sp>
        </mc:Fallback>
      </mc:AlternateContent>
      <p:sp>
        <p:nvSpPr>
          <p:cNvPr id="96" name="Shape 113">
            <a:extLst>
              <a:ext uri="{FF2B5EF4-FFF2-40B4-BE49-F238E27FC236}">
                <a16:creationId xmlns:a16="http://schemas.microsoft.com/office/drawing/2014/main" id="{56C98331-6F31-A740-9BC4-8192C68CF222}"/>
              </a:ext>
            </a:extLst>
          </p:cNvPr>
          <p:cNvSpPr txBox="1"/>
          <p:nvPr/>
        </p:nvSpPr>
        <p:spPr>
          <a:xfrm>
            <a:off x="1578421" y="3113024"/>
            <a:ext cx="2005806" cy="545350"/>
          </a:xfrm>
          <a:prstGeom prst="rect">
            <a:avLst/>
          </a:prstGeom>
          <a:noFill/>
          <a:ln>
            <a:noFill/>
          </a:ln>
        </p:spPr>
        <p:txBody>
          <a:bodyPr spcFirstLastPara="1" wrap="square" lIns="20710" tIns="20710" rIns="20710" bIns="20710" anchor="t" anchorCtr="0">
            <a:noAutofit/>
          </a:bodyPr>
          <a:lstStyle/>
          <a:p>
            <a:r>
              <a:rPr lang="en-US" sz="2000" dirty="0">
                <a:latin typeface="Times" charset="0"/>
                <a:ea typeface="Times" charset="0"/>
                <a:cs typeface="Times" charset="0"/>
              </a:rPr>
              <a:t>Input</a:t>
            </a:r>
          </a:p>
          <a:p>
            <a:r>
              <a:rPr lang="en-US" sz="2000" dirty="0"/>
              <a:t>pointcloud</a:t>
            </a:r>
            <a:endParaRPr sz="2000" dirty="0">
              <a:latin typeface="Times" charset="0"/>
              <a:ea typeface="Times" charset="0"/>
              <a:cs typeface="Times" charset="0"/>
            </a:endParaRPr>
          </a:p>
        </p:txBody>
      </p:sp>
      <mc:AlternateContent xmlns:mc="http://schemas.openxmlformats.org/markup-compatibility/2006" xmlns:a14="http://schemas.microsoft.com/office/drawing/2010/main">
        <mc:Choice Requires="a14">
          <p:sp>
            <p:nvSpPr>
              <p:cNvPr id="110" name="ZoneTexte 109">
                <a:extLst>
                  <a:ext uri="{FF2B5EF4-FFF2-40B4-BE49-F238E27FC236}">
                    <a16:creationId xmlns:a16="http://schemas.microsoft.com/office/drawing/2014/main" id="{88BE1A80-874D-7143-B34C-0102DF5A7B87}"/>
                  </a:ext>
                </a:extLst>
              </p:cNvPr>
              <p:cNvSpPr txBox="1"/>
              <p:nvPr/>
            </p:nvSpPr>
            <p:spPr>
              <a:xfrm>
                <a:off x="1467440" y="4012909"/>
                <a:ext cx="1504001" cy="321178"/>
              </a:xfrm>
              <a:prstGeom prst="rect">
                <a:avLst/>
              </a:prstGeom>
              <a:noFill/>
            </p:spPr>
            <p:txBody>
              <a:bodyPr wrap="none" lIns="0" tIns="0" rIns="0" bIns="0" rtlCol="0">
                <a:spAutoFit/>
              </a:bodyPr>
              <a:lstStyle/>
              <a:p>
                <a14:m>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r>
                          <a:rPr lang="fr-FR" sz="2000" b="0" i="1" smtClean="0">
                            <a:latin typeface="Cambria Math" panose="02040503050406030204" pitchFamily="18" charset="0"/>
                          </a:rPr>
                          <m:t>𝑥</m:t>
                        </m:r>
                      </m:e>
                      <m:sub>
                        <m:r>
                          <a:rPr lang="fr-FR" sz="2000" b="0" i="1" smtClean="0">
                            <a:latin typeface="Cambria Math" panose="02040503050406030204" pitchFamily="18" charset="0"/>
                          </a:rPr>
                          <m:t>1</m:t>
                        </m:r>
                      </m:sub>
                    </m:sSub>
                    <m:r>
                      <a:rPr lang="fr-FR" sz="2000" b="0" i="1" smtClean="0">
                        <a:latin typeface="Cambria Math" panose="02040503050406030204" pitchFamily="18" charset="0"/>
                      </a:rPr>
                      <m:t>,</m:t>
                    </m:r>
                    <m:sSub>
                      <m:sSubPr>
                        <m:ctrlPr>
                          <a:rPr lang="fr-FR" sz="2000" i="1">
                            <a:latin typeface="Cambria Math" panose="02040503050406030204" pitchFamily="18" charset="0"/>
                          </a:rPr>
                        </m:ctrlPr>
                      </m:sSubPr>
                      <m:e>
                        <m:r>
                          <a:rPr lang="fr-FR" sz="2000" i="1">
                            <a:latin typeface="Cambria Math" panose="02040503050406030204" pitchFamily="18" charset="0"/>
                          </a:rPr>
                          <m:t>𝑥</m:t>
                        </m:r>
                      </m:e>
                      <m:sub>
                        <m:r>
                          <a:rPr lang="fr-FR" sz="2000" b="0" i="1" smtClean="0">
                            <a:latin typeface="Cambria Math" panose="02040503050406030204" pitchFamily="18" charset="0"/>
                          </a:rPr>
                          <m:t>2, </m:t>
                        </m:r>
                      </m:sub>
                    </m:sSub>
                    <m:r>
                      <a:rPr lang="fr-FR" sz="2000" i="1">
                        <a:latin typeface="Cambria Math" panose="02040503050406030204" pitchFamily="18" charset="0"/>
                      </a:rPr>
                      <m:t>…,</m:t>
                    </m:r>
                    <m:sSub>
                      <m:sSubPr>
                        <m:ctrlPr>
                          <a:rPr lang="fr-FR" sz="2000" i="1">
                            <a:latin typeface="Cambria Math" panose="02040503050406030204" pitchFamily="18" charset="0"/>
                          </a:rPr>
                        </m:ctrlPr>
                      </m:sSubPr>
                      <m:e>
                        <m:r>
                          <a:rPr lang="fr-FR" sz="2000" i="1">
                            <a:latin typeface="Cambria Math" panose="02040503050406030204" pitchFamily="18" charset="0"/>
                          </a:rPr>
                          <m:t>𝑥</m:t>
                        </m:r>
                      </m:e>
                      <m:sub>
                        <m:r>
                          <a:rPr lang="fr-FR" sz="2000" i="1">
                            <a:latin typeface="Cambria Math" panose="02040503050406030204" pitchFamily="18" charset="0"/>
                          </a:rPr>
                          <m:t>𝑛</m:t>
                        </m:r>
                      </m:sub>
                    </m:sSub>
                  </m:oMath>
                </a14:m>
                <a:r>
                  <a:rPr lang="fr-FR" sz="2000"/>
                  <a:t>)</a:t>
                </a:r>
                <a:endParaRPr sz="2000"/>
              </a:p>
            </p:txBody>
          </p:sp>
        </mc:Choice>
        <mc:Fallback xmlns="">
          <p:sp>
            <p:nvSpPr>
              <p:cNvPr id="110" name="ZoneTexte 109">
                <a:extLst>
                  <a:ext uri="{FF2B5EF4-FFF2-40B4-BE49-F238E27FC236}">
                    <a16:creationId xmlns:a16="http://schemas.microsoft.com/office/drawing/2014/main" id="{88BE1A80-874D-7143-B34C-0102DF5A7B87}"/>
                  </a:ext>
                </a:extLst>
              </p:cNvPr>
              <p:cNvSpPr txBox="1">
                <a:spLocks noRot="1" noChangeAspect="1" noMove="1" noResize="1" noEditPoints="1" noAdjustHandles="1" noChangeArrowheads="1" noChangeShapeType="1" noTextEdit="1"/>
              </p:cNvSpPr>
              <p:nvPr/>
            </p:nvSpPr>
            <p:spPr>
              <a:xfrm>
                <a:off x="1467440" y="4012909"/>
                <a:ext cx="1504001" cy="321178"/>
              </a:xfrm>
              <a:prstGeom prst="rect">
                <a:avLst/>
              </a:prstGeom>
              <a:blipFill>
                <a:blip r:embed="rId10"/>
                <a:stretch>
                  <a:fillRect l="-7563" t="-23077" r="-9244" b="-42308"/>
                </a:stretch>
              </a:blipFill>
            </p:spPr>
            <p:txBody>
              <a:bodyPr/>
              <a:lstStyle/>
              <a:p>
                <a:r>
                  <a:rPr>
                    <a:noFill/>
                  </a:rPr>
                  <a:t> </a:t>
                </a:r>
              </a:p>
            </p:txBody>
          </p:sp>
        </mc:Fallback>
      </mc:AlternateContent>
      <p:pic>
        <p:nvPicPr>
          <p:cNvPr id="97" name="Picture 2">
            <a:extLst>
              <a:ext uri="{FF2B5EF4-FFF2-40B4-BE49-F238E27FC236}">
                <a16:creationId xmlns:a16="http://schemas.microsoft.com/office/drawing/2014/main" id="{EB0B89AE-B6DB-1244-8BAB-DEE8AFED27FC}"/>
              </a:ext>
            </a:extLst>
          </p:cNvPr>
          <p:cNvPicPr>
            <a:picLocks noChangeAspect="1"/>
          </p:cNvPicPr>
          <p:nvPr/>
        </p:nvPicPr>
        <p:blipFill>
          <a:blip r:embed="rId11"/>
          <a:stretch>
            <a:fillRect/>
          </a:stretch>
        </p:blipFill>
        <p:spPr>
          <a:xfrm>
            <a:off x="1044583" y="4007973"/>
            <a:ext cx="252564" cy="307469"/>
          </a:xfrm>
          <a:prstGeom prst="rect">
            <a:avLst/>
          </a:prstGeom>
        </p:spPr>
      </p:pic>
      <p:sp>
        <p:nvSpPr>
          <p:cNvPr id="11" name="ZoneTexte 10">
            <a:extLst>
              <a:ext uri="{FF2B5EF4-FFF2-40B4-BE49-F238E27FC236}">
                <a16:creationId xmlns:a16="http://schemas.microsoft.com/office/drawing/2014/main" id="{29CFF6D1-12B9-C24D-8E8C-AA32AF207955}"/>
              </a:ext>
            </a:extLst>
          </p:cNvPr>
          <p:cNvSpPr txBox="1"/>
          <p:nvPr/>
        </p:nvSpPr>
        <p:spPr>
          <a:xfrm>
            <a:off x="1215050" y="4007973"/>
            <a:ext cx="300082" cy="369332"/>
          </a:xfrm>
          <a:prstGeom prst="rect">
            <a:avLst/>
          </a:prstGeom>
          <a:noFill/>
        </p:spPr>
        <p:txBody>
          <a:bodyPr wrap="none" rtlCol="0">
            <a:spAutoFit/>
          </a:bodyPr>
          <a:lstStyle/>
          <a:p>
            <a:r>
              <a:rPr lang="fr-FR"/>
              <a:t>=</a:t>
            </a:r>
            <a:endParaRPr/>
          </a:p>
        </p:txBody>
      </p:sp>
    </p:spTree>
    <p:extLst>
      <p:ext uri="{BB962C8B-B14F-4D97-AF65-F5344CB8AC3E}">
        <p14:creationId xmlns:p14="http://schemas.microsoft.com/office/powerpoint/2010/main" val="185534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par>
                                <p:cTn id="67" presetID="1" presetClass="exit" presetSubtype="0" fill="hold" grpId="0" nodeType="withEffect">
                                  <p:stCondLst>
                                    <p:cond delay="0"/>
                                  </p:stCondLst>
                                  <p:childTnLst>
                                    <p:set>
                                      <p:cBhvr>
                                        <p:cTn id="68" dur="1" fill="hold">
                                          <p:stCondLst>
                                            <p:cond delay="0"/>
                                          </p:stCondLst>
                                        </p:cTn>
                                        <p:tgtEl>
                                          <p:spTgt spid="100"/>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9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par>
                                <p:cTn id="89" presetID="1" presetClass="exit" presetSubtype="0" fill="hold" grpId="0" nodeType="withEffect">
                                  <p:stCondLst>
                                    <p:cond delay="0"/>
                                  </p:stCondLst>
                                  <p:childTnLst>
                                    <p:set>
                                      <p:cBhvr>
                                        <p:cTn id="90" dur="1" fill="hold">
                                          <p:stCondLst>
                                            <p:cond delay="0"/>
                                          </p:stCondLst>
                                        </p:cTn>
                                        <p:tgtEl>
                                          <p:spTgt spid="99"/>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10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p:bldP spid="74" grpId="0" animBg="1"/>
      <p:bldP spid="75" grpId="0" animBg="1"/>
      <p:bldP spid="76" grpId="0" animBg="1"/>
      <p:bldP spid="77" grpId="0" animBg="1"/>
      <p:bldP spid="78" grpId="0" animBg="1"/>
      <p:bldP spid="80" grpId="0"/>
      <p:bldP spid="81" grpId="0" animBg="1"/>
      <p:bldP spid="82" grpId="0"/>
      <p:bldP spid="83" grpId="0" animBg="1"/>
      <p:bldP spid="84" grpId="0"/>
      <p:bldP spid="85" grpId="0" animBg="1"/>
      <p:bldP spid="86" grpId="0"/>
      <p:bldP spid="87" grpId="0" animBg="1"/>
      <p:bldP spid="88" grpId="0"/>
      <p:bldP spid="89" grpId="0" animBg="1"/>
      <p:bldP spid="90" grpId="0"/>
      <p:bldP spid="91" grpId="0"/>
      <p:bldP spid="44" grpId="0" animBg="1"/>
      <p:bldP spid="94" grpId="0" animBg="1"/>
      <p:bldP spid="7" grpId="0"/>
      <p:bldP spid="10" grpId="0" animBg="1"/>
      <p:bldP spid="98" grpId="0" animBg="1"/>
      <p:bldP spid="99" grpId="0" animBg="1"/>
      <p:bldP spid="100" grpId="0" animBg="1"/>
      <p:bldP spid="10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5DC8CF8D-3F71-D143-BCEA-ECC3087CE334}"/>
              </a:ext>
            </a:extLst>
          </p:cNvPr>
          <p:cNvGrpSpPr>
            <a:grpSpLocks noChangeAspect="1"/>
          </p:cNvGrpSpPr>
          <p:nvPr/>
        </p:nvGrpSpPr>
        <p:grpSpPr>
          <a:xfrm>
            <a:off x="1527745" y="1774113"/>
            <a:ext cx="10131461" cy="2477273"/>
            <a:chOff x="14549776" y="6783250"/>
            <a:chExt cx="13975229" cy="3417124"/>
          </a:xfrm>
        </p:grpSpPr>
        <p:grpSp>
          <p:nvGrpSpPr>
            <p:cNvPr id="3" name="Groupe 2">
              <a:extLst>
                <a:ext uri="{FF2B5EF4-FFF2-40B4-BE49-F238E27FC236}">
                  <a16:creationId xmlns:a16="http://schemas.microsoft.com/office/drawing/2014/main" id="{98A34CA7-7B62-454F-B1BD-716743D92A7C}"/>
                </a:ext>
              </a:extLst>
            </p:cNvPr>
            <p:cNvGrpSpPr>
              <a:grpSpLocks noChangeAspect="1"/>
            </p:cNvGrpSpPr>
            <p:nvPr/>
          </p:nvGrpSpPr>
          <p:grpSpPr>
            <a:xfrm>
              <a:off x="14549776" y="6783250"/>
              <a:ext cx="13975229" cy="3417124"/>
              <a:chOff x="17099313" y="8670538"/>
              <a:chExt cx="8901422" cy="2176512"/>
            </a:xfrm>
          </p:grpSpPr>
          <p:sp>
            <p:nvSpPr>
              <p:cNvPr id="6" name="Shape 113">
                <a:extLst>
                  <a:ext uri="{FF2B5EF4-FFF2-40B4-BE49-F238E27FC236}">
                    <a16:creationId xmlns:a16="http://schemas.microsoft.com/office/drawing/2014/main" id="{A44FAB32-5EA4-124D-AE3D-D52203A1EE17}"/>
                  </a:ext>
                </a:extLst>
              </p:cNvPr>
              <p:cNvSpPr txBox="1"/>
              <p:nvPr/>
            </p:nvSpPr>
            <p:spPr>
              <a:xfrm>
                <a:off x="20188058" y="9690609"/>
                <a:ext cx="2367242" cy="299100"/>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Parameters</a:t>
                </a:r>
                <a:endParaRPr sz="2000">
                  <a:latin typeface="Times" charset="0"/>
                  <a:ea typeface="Times" charset="0"/>
                  <a:cs typeface="Times" charset="0"/>
                </a:endParaRPr>
              </a:p>
            </p:txBody>
          </p:sp>
          <p:sp>
            <p:nvSpPr>
              <p:cNvPr id="10" name="Shape 97">
                <a:extLst>
                  <a:ext uri="{FF2B5EF4-FFF2-40B4-BE49-F238E27FC236}">
                    <a16:creationId xmlns:a16="http://schemas.microsoft.com/office/drawing/2014/main" id="{19D4C30F-32B4-9648-8D22-53275C129F27}"/>
                  </a:ext>
                </a:extLst>
              </p:cNvPr>
              <p:cNvSpPr/>
              <p:nvPr/>
            </p:nvSpPr>
            <p:spPr>
              <a:xfrm rot="5400000">
                <a:off x="18107131" y="9650800"/>
                <a:ext cx="1186200" cy="12063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1" name="Shape 99">
                <a:extLst>
                  <a:ext uri="{FF2B5EF4-FFF2-40B4-BE49-F238E27FC236}">
                    <a16:creationId xmlns:a16="http://schemas.microsoft.com/office/drawing/2014/main" id="{8517F97A-BEA2-4F4F-8D5F-6EBA3FF2E47B}"/>
                  </a:ext>
                </a:extLst>
              </p:cNvPr>
              <p:cNvSpPr/>
              <p:nvPr/>
            </p:nvSpPr>
            <p:spPr>
              <a:xfrm>
                <a:off x="19635616" y="10017679"/>
                <a:ext cx="129600" cy="538200"/>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2" name="Shape 101">
                <a:extLst>
                  <a:ext uri="{FF2B5EF4-FFF2-40B4-BE49-F238E27FC236}">
                    <a16:creationId xmlns:a16="http://schemas.microsoft.com/office/drawing/2014/main" id="{C546946F-415C-ED48-9A57-770C483E6AF0}"/>
                  </a:ext>
                </a:extLst>
              </p:cNvPr>
              <p:cNvSpPr/>
              <p:nvPr/>
            </p:nvSpPr>
            <p:spPr>
              <a:xfrm rot="-5400000">
                <a:off x="22262954" y="9148693"/>
                <a:ext cx="1186200" cy="12063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3" name="Shape 103">
                <a:extLst>
                  <a:ext uri="{FF2B5EF4-FFF2-40B4-BE49-F238E27FC236}">
                    <a16:creationId xmlns:a16="http://schemas.microsoft.com/office/drawing/2014/main" id="{BA42F0D5-FA28-204B-945C-6B6CA2127A5F}"/>
                  </a:ext>
                </a:extLst>
              </p:cNvPr>
              <p:cNvSpPr/>
              <p:nvPr/>
            </p:nvSpPr>
            <p:spPr>
              <a:xfrm>
                <a:off x="21473504" y="9297827"/>
                <a:ext cx="403200" cy="968855"/>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cxnSp>
            <p:nvCxnSpPr>
              <p:cNvPr id="14" name="Shape 105">
                <a:extLst>
                  <a:ext uri="{FF2B5EF4-FFF2-40B4-BE49-F238E27FC236}">
                    <a16:creationId xmlns:a16="http://schemas.microsoft.com/office/drawing/2014/main" id="{F6424760-4AA9-0141-ACBB-220E719520CC}"/>
                  </a:ext>
                </a:extLst>
              </p:cNvPr>
              <p:cNvCxnSpPr/>
              <p:nvPr/>
            </p:nvCxnSpPr>
            <p:spPr>
              <a:xfrm rot="10800000">
                <a:off x="21872129" y="9750210"/>
                <a:ext cx="378900" cy="0"/>
              </a:xfrm>
              <a:prstGeom prst="straightConnector1">
                <a:avLst/>
              </a:prstGeom>
              <a:noFill/>
              <a:ln w="9525" cap="flat" cmpd="sng">
                <a:solidFill>
                  <a:schemeClr val="dk2"/>
                </a:solidFill>
                <a:prstDash val="solid"/>
                <a:round/>
                <a:headEnd type="none" w="med" len="med"/>
                <a:tailEnd type="none" w="med" len="med"/>
              </a:ln>
            </p:spPr>
          </p:cxnSp>
          <p:sp>
            <p:nvSpPr>
              <p:cNvPr id="15" name="Shape 113">
                <a:extLst>
                  <a:ext uri="{FF2B5EF4-FFF2-40B4-BE49-F238E27FC236}">
                    <a16:creationId xmlns:a16="http://schemas.microsoft.com/office/drawing/2014/main" id="{57F1691D-98FD-1A4D-907E-3DDD7BDF997B}"/>
                  </a:ext>
                </a:extLst>
              </p:cNvPr>
              <p:cNvSpPr txBox="1"/>
              <p:nvPr/>
            </p:nvSpPr>
            <p:spPr>
              <a:xfrm>
                <a:off x="17099313" y="9007460"/>
                <a:ext cx="1302685" cy="299100"/>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pic>
            <p:nvPicPr>
              <p:cNvPr id="16" name="Picture 2">
                <a:extLst>
                  <a:ext uri="{FF2B5EF4-FFF2-40B4-BE49-F238E27FC236}">
                    <a16:creationId xmlns:a16="http://schemas.microsoft.com/office/drawing/2014/main" id="{B53D04B4-4F02-EE48-9DBD-E70C91B9F987}"/>
                  </a:ext>
                </a:extLst>
              </p:cNvPr>
              <p:cNvPicPr>
                <a:picLocks noChangeAspect="1"/>
              </p:cNvPicPr>
              <p:nvPr/>
            </p:nvPicPr>
            <p:blipFill>
              <a:blip r:embed="rId2"/>
              <a:stretch>
                <a:fillRect/>
              </a:stretch>
            </p:blipFill>
            <p:spPr>
              <a:xfrm>
                <a:off x="17341681" y="9298407"/>
                <a:ext cx="221901" cy="270140"/>
              </a:xfrm>
              <a:prstGeom prst="rect">
                <a:avLst/>
              </a:prstGeom>
            </p:spPr>
          </p:pic>
          <p:sp>
            <p:nvSpPr>
              <p:cNvPr id="17" name="Shape 113">
                <a:extLst>
                  <a:ext uri="{FF2B5EF4-FFF2-40B4-BE49-F238E27FC236}">
                    <a16:creationId xmlns:a16="http://schemas.microsoft.com/office/drawing/2014/main" id="{FF3E3081-8013-6C4F-ADD6-0EFD2DDAFDB2}"/>
                  </a:ext>
                </a:extLst>
              </p:cNvPr>
              <p:cNvSpPr txBox="1"/>
              <p:nvPr/>
            </p:nvSpPr>
            <p:spPr>
              <a:xfrm>
                <a:off x="23633493" y="8670538"/>
                <a:ext cx="2367242" cy="299100"/>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Reconstructed Shape</a:t>
                </a:r>
                <a:endParaRPr sz="2000">
                  <a:latin typeface="Times" charset="0"/>
                  <a:ea typeface="Times" charset="0"/>
                  <a:cs typeface="Times" charset="0"/>
                </a:endParaRPr>
              </a:p>
            </p:txBody>
          </p:sp>
          <p:pic>
            <p:nvPicPr>
              <p:cNvPr id="18" name="Picture 4">
                <a:extLst>
                  <a:ext uri="{FF2B5EF4-FFF2-40B4-BE49-F238E27FC236}">
                    <a16:creationId xmlns:a16="http://schemas.microsoft.com/office/drawing/2014/main" id="{722A4B6B-32B2-5E4D-854E-1926423F5790}"/>
                  </a:ext>
                </a:extLst>
              </p:cNvPr>
              <p:cNvPicPr>
                <a:picLocks noChangeAspect="1"/>
              </p:cNvPicPr>
              <p:nvPr/>
            </p:nvPicPr>
            <p:blipFill>
              <a:blip r:embed="rId3"/>
              <a:stretch>
                <a:fillRect/>
              </a:stretch>
            </p:blipFill>
            <p:spPr>
              <a:xfrm>
                <a:off x="20450878" y="9176234"/>
                <a:ext cx="266537" cy="276056"/>
              </a:xfrm>
              <a:prstGeom prst="rect">
                <a:avLst/>
              </a:prstGeom>
            </p:spPr>
          </p:pic>
          <p:sp>
            <p:nvSpPr>
              <p:cNvPr id="19" name="Shape 113">
                <a:extLst>
                  <a:ext uri="{FF2B5EF4-FFF2-40B4-BE49-F238E27FC236}">
                    <a16:creationId xmlns:a16="http://schemas.microsoft.com/office/drawing/2014/main" id="{8B916350-696A-BF4A-AD48-CB52CF40CE1B}"/>
                  </a:ext>
                </a:extLst>
              </p:cNvPr>
              <p:cNvSpPr txBox="1"/>
              <p:nvPr/>
            </p:nvSpPr>
            <p:spPr>
              <a:xfrm>
                <a:off x="20275259" y="8865476"/>
                <a:ext cx="2367242" cy="299100"/>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Template</a:t>
                </a:r>
                <a:endParaRPr sz="2000">
                  <a:latin typeface="Times" charset="0"/>
                  <a:ea typeface="Times" charset="0"/>
                  <a:cs typeface="Times" charset="0"/>
                </a:endParaRPr>
              </a:p>
            </p:txBody>
          </p:sp>
          <p:pic>
            <p:nvPicPr>
              <p:cNvPr id="20" name="Image 19">
                <a:extLst>
                  <a:ext uri="{FF2B5EF4-FFF2-40B4-BE49-F238E27FC236}">
                    <a16:creationId xmlns:a16="http://schemas.microsoft.com/office/drawing/2014/main" id="{52BFC149-4BD4-DF4A-A9C2-59FE3F3DDA5E}"/>
                  </a:ext>
                </a:extLst>
              </p:cNvPr>
              <p:cNvPicPr>
                <a:picLocks noChangeAspect="1"/>
              </p:cNvPicPr>
              <p:nvPr/>
            </p:nvPicPr>
            <p:blipFill>
              <a:blip r:embed="rId4"/>
              <a:stretch>
                <a:fillRect/>
              </a:stretch>
            </p:blipFill>
            <p:spPr>
              <a:xfrm>
                <a:off x="22880422" y="9594924"/>
                <a:ext cx="342900" cy="317500"/>
              </a:xfrm>
              <a:prstGeom prst="rect">
                <a:avLst/>
              </a:prstGeom>
            </p:spPr>
          </p:pic>
          <p:pic>
            <p:nvPicPr>
              <p:cNvPr id="21" name="Image 20">
                <a:extLst>
                  <a:ext uri="{FF2B5EF4-FFF2-40B4-BE49-F238E27FC236}">
                    <a16:creationId xmlns:a16="http://schemas.microsoft.com/office/drawing/2014/main" id="{CE0BD7F3-16CF-8349-8761-AA9B8A78D01F}"/>
                  </a:ext>
                </a:extLst>
              </p:cNvPr>
              <p:cNvPicPr>
                <a:picLocks noChangeAspect="1"/>
              </p:cNvPicPr>
              <p:nvPr/>
            </p:nvPicPr>
            <p:blipFill>
              <a:blip r:embed="rId5"/>
              <a:stretch>
                <a:fillRect/>
              </a:stretch>
            </p:blipFill>
            <p:spPr>
              <a:xfrm>
                <a:off x="18296555" y="10127297"/>
                <a:ext cx="254000" cy="342900"/>
              </a:xfrm>
              <a:prstGeom prst="rect">
                <a:avLst/>
              </a:prstGeom>
            </p:spPr>
          </p:pic>
          <p:pic>
            <p:nvPicPr>
              <p:cNvPr id="22" name="Picture 5">
                <a:extLst>
                  <a:ext uri="{FF2B5EF4-FFF2-40B4-BE49-F238E27FC236}">
                    <a16:creationId xmlns:a16="http://schemas.microsoft.com/office/drawing/2014/main" id="{1DB07406-A346-C04F-8943-B872D2C39D0A}"/>
                  </a:ext>
                </a:extLst>
              </p:cNvPr>
              <p:cNvPicPr>
                <a:picLocks noChangeAspect="1"/>
              </p:cNvPicPr>
              <p:nvPr/>
            </p:nvPicPr>
            <p:blipFill>
              <a:blip r:embed="rId6"/>
              <a:stretch>
                <a:fillRect/>
              </a:stretch>
            </p:blipFill>
            <p:spPr>
              <a:xfrm>
                <a:off x="20304752" y="10118312"/>
                <a:ext cx="672180" cy="350291"/>
              </a:xfrm>
              <a:prstGeom prst="rect">
                <a:avLst/>
              </a:prstGeom>
            </p:spPr>
          </p:pic>
          <p:pic>
            <p:nvPicPr>
              <p:cNvPr id="23" name="Picture 6">
                <a:extLst>
                  <a:ext uri="{FF2B5EF4-FFF2-40B4-BE49-F238E27FC236}">
                    <a16:creationId xmlns:a16="http://schemas.microsoft.com/office/drawing/2014/main" id="{A38271FA-29B4-1D4B-8B32-169870562B77}"/>
                  </a:ext>
                </a:extLst>
              </p:cNvPr>
              <p:cNvPicPr>
                <a:picLocks noChangeAspect="1"/>
              </p:cNvPicPr>
              <p:nvPr/>
            </p:nvPicPr>
            <p:blipFill>
              <a:blip r:embed="rId7"/>
              <a:stretch>
                <a:fillRect/>
              </a:stretch>
            </p:blipFill>
            <p:spPr>
              <a:xfrm>
                <a:off x="23633493" y="8973471"/>
                <a:ext cx="1809879" cy="363943"/>
              </a:xfrm>
              <a:prstGeom prst="rect">
                <a:avLst/>
              </a:prstGeom>
            </p:spPr>
          </p:pic>
        </p:grpSp>
        <p:sp>
          <p:nvSpPr>
            <p:cNvPr id="4" name="Shape 113">
              <a:extLst>
                <a:ext uri="{FF2B5EF4-FFF2-40B4-BE49-F238E27FC236}">
                  <a16:creationId xmlns:a16="http://schemas.microsoft.com/office/drawing/2014/main" id="{C68A74A7-BFA0-0F44-B4E8-B00E78644850}"/>
                </a:ext>
              </a:extLst>
            </p:cNvPr>
            <p:cNvSpPr txBox="1"/>
            <p:nvPr/>
          </p:nvSpPr>
          <p:spPr>
            <a:xfrm rot="1599819">
              <a:off x="16479243" y="8647458"/>
              <a:ext cx="2045215" cy="469587"/>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Encoder</a:t>
              </a:r>
              <a:endParaRPr sz="2000" b="1">
                <a:solidFill>
                  <a:srgbClr val="FF0000"/>
                </a:solidFill>
                <a:latin typeface="Times" charset="0"/>
                <a:ea typeface="Times" charset="0"/>
                <a:cs typeface="Times" charset="0"/>
              </a:endParaRPr>
            </a:p>
          </p:txBody>
        </p:sp>
        <p:sp>
          <p:nvSpPr>
            <p:cNvPr id="5" name="Shape 113">
              <a:extLst>
                <a:ext uri="{FF2B5EF4-FFF2-40B4-BE49-F238E27FC236}">
                  <a16:creationId xmlns:a16="http://schemas.microsoft.com/office/drawing/2014/main" id="{6DAAEBF9-42B8-9D49-AE00-28FF419A8CA1}"/>
                </a:ext>
              </a:extLst>
            </p:cNvPr>
            <p:cNvSpPr txBox="1"/>
            <p:nvPr/>
          </p:nvSpPr>
          <p:spPr>
            <a:xfrm rot="20046033">
              <a:off x="22930053" y="7413173"/>
              <a:ext cx="2045215" cy="469587"/>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Decoder</a:t>
              </a:r>
              <a:endParaRPr sz="2000" b="1">
                <a:solidFill>
                  <a:srgbClr val="FF0000"/>
                </a:solidFill>
                <a:latin typeface="Times" charset="0"/>
                <a:ea typeface="Times" charset="0"/>
                <a:cs typeface="Times" charset="0"/>
              </a:endParaRPr>
            </a:p>
          </p:txBody>
        </p:sp>
      </p:grpSp>
      <p:pic>
        <p:nvPicPr>
          <p:cNvPr id="39" name="Image 38">
            <a:extLst>
              <a:ext uri="{FF2B5EF4-FFF2-40B4-BE49-F238E27FC236}">
                <a16:creationId xmlns:a16="http://schemas.microsoft.com/office/drawing/2014/main" id="{CBB5B046-46A7-1848-93A9-27E93E1EDE3E}"/>
              </a:ext>
            </a:extLst>
          </p:cNvPr>
          <p:cNvPicPr>
            <a:picLocks noChangeAspect="1"/>
          </p:cNvPicPr>
          <p:nvPr/>
        </p:nvPicPr>
        <p:blipFill>
          <a:blip r:embed="rId8"/>
          <a:stretch>
            <a:fillRect/>
          </a:stretch>
        </p:blipFill>
        <p:spPr>
          <a:xfrm>
            <a:off x="4059012" y="1419168"/>
            <a:ext cx="803275" cy="1666875"/>
          </a:xfrm>
          <a:prstGeom prst="rect">
            <a:avLst/>
          </a:prstGeom>
        </p:spPr>
      </p:pic>
      <p:sp>
        <p:nvSpPr>
          <p:cNvPr id="40" name="Espace réservé du numéro de diapositive 39">
            <a:extLst>
              <a:ext uri="{FF2B5EF4-FFF2-40B4-BE49-F238E27FC236}">
                <a16:creationId xmlns:a16="http://schemas.microsoft.com/office/drawing/2014/main" id="{53A7FBF0-9875-8947-B2E9-4F35DE760206}"/>
              </a:ext>
            </a:extLst>
          </p:cNvPr>
          <p:cNvSpPr>
            <a:spLocks noGrp="1"/>
          </p:cNvSpPr>
          <p:nvPr>
            <p:ph type="sldNum" sz="quarter" idx="12"/>
          </p:nvPr>
        </p:nvSpPr>
        <p:spPr/>
        <p:txBody>
          <a:bodyPr/>
          <a:lstStyle/>
          <a:p>
            <a:fld id="{611224AE-60B8-A04C-BAB5-7045A9C2B360}" type="slidenum">
              <a:rPr lang="fr-FR" smtClean="0"/>
              <a:t>8</a:t>
            </a:fld>
            <a:endParaRPr lang="fr-FR"/>
          </a:p>
        </p:txBody>
      </p:sp>
      <p:pic>
        <p:nvPicPr>
          <p:cNvPr id="41" name="Shape 82">
            <a:extLst>
              <a:ext uri="{FF2B5EF4-FFF2-40B4-BE49-F238E27FC236}">
                <a16:creationId xmlns:a16="http://schemas.microsoft.com/office/drawing/2014/main" id="{EA8DE0B7-B41F-994D-9424-542BE8EA4042}"/>
              </a:ext>
            </a:extLst>
          </p:cNvPr>
          <p:cNvPicPr preferRelativeResize="0"/>
          <p:nvPr/>
        </p:nvPicPr>
        <p:blipFill>
          <a:blip r:embed="rId9">
            <a:alphaModFix/>
          </a:blip>
          <a:stretch>
            <a:fillRect/>
          </a:stretch>
        </p:blipFill>
        <p:spPr>
          <a:xfrm>
            <a:off x="1384686" y="2842563"/>
            <a:ext cx="989589" cy="1900708"/>
          </a:xfrm>
          <a:prstGeom prst="rect">
            <a:avLst/>
          </a:prstGeom>
          <a:noFill/>
          <a:ln>
            <a:noFill/>
          </a:ln>
        </p:spPr>
      </p:pic>
      <p:pic>
        <p:nvPicPr>
          <p:cNvPr id="42" name="Shape 77">
            <a:extLst>
              <a:ext uri="{FF2B5EF4-FFF2-40B4-BE49-F238E27FC236}">
                <a16:creationId xmlns:a16="http://schemas.microsoft.com/office/drawing/2014/main" id="{45DF42A5-3EF5-C946-82FC-7FC65D182CFE}"/>
              </a:ext>
            </a:extLst>
          </p:cNvPr>
          <p:cNvPicPr preferRelativeResize="0"/>
          <p:nvPr/>
        </p:nvPicPr>
        <p:blipFill>
          <a:blip r:embed="rId10">
            <a:alphaModFix/>
          </a:blip>
          <a:stretch>
            <a:fillRect/>
          </a:stretch>
        </p:blipFill>
        <p:spPr>
          <a:xfrm>
            <a:off x="9103260" y="2668075"/>
            <a:ext cx="1429203" cy="1950792"/>
          </a:xfrm>
          <a:prstGeom prst="rect">
            <a:avLst/>
          </a:prstGeom>
          <a:noFill/>
          <a:ln>
            <a:noFill/>
          </a:ln>
        </p:spPr>
      </p:pic>
      <p:sp>
        <p:nvSpPr>
          <p:cNvPr id="43" name="Rectangle 42">
            <a:extLst>
              <a:ext uri="{FF2B5EF4-FFF2-40B4-BE49-F238E27FC236}">
                <a16:creationId xmlns:a16="http://schemas.microsoft.com/office/drawing/2014/main" id="{7C3FA7BB-F75C-4148-A543-7C0D9FDC2897}"/>
              </a:ext>
            </a:extLst>
          </p:cNvPr>
          <p:cNvSpPr/>
          <p:nvPr/>
        </p:nvSpPr>
        <p:spPr>
          <a:xfrm flipV="1">
            <a:off x="907915" y="1838852"/>
            <a:ext cx="3184838" cy="322706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5" name="Titre 1">
            <a:extLst>
              <a:ext uri="{FF2B5EF4-FFF2-40B4-BE49-F238E27FC236}">
                <a16:creationId xmlns:a16="http://schemas.microsoft.com/office/drawing/2014/main" id="{67B658AA-7C5B-0341-B75C-FEC60E09665E}"/>
              </a:ext>
            </a:extLst>
          </p:cNvPr>
          <p:cNvSpPr txBox="1">
            <a:spLocks/>
          </p:cNvSpPr>
          <p:nvPr/>
        </p:nvSpPr>
        <p:spPr>
          <a:xfrm>
            <a:off x="483142" y="261825"/>
            <a:ext cx="1250539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a:t>Auto-Encoder</a:t>
            </a:r>
          </a:p>
        </p:txBody>
      </p:sp>
    </p:spTree>
    <p:extLst>
      <p:ext uri="{BB962C8B-B14F-4D97-AF65-F5344CB8AC3E}">
        <p14:creationId xmlns:p14="http://schemas.microsoft.com/office/powerpoint/2010/main" val="1468642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3">
            <a:extLst>
              <a:ext uri="{FF2B5EF4-FFF2-40B4-BE49-F238E27FC236}">
                <a16:creationId xmlns:a16="http://schemas.microsoft.com/office/drawing/2014/main" id="{A44FAB32-5EA4-124D-AE3D-D52203A1EE17}"/>
              </a:ext>
            </a:extLst>
          </p:cNvPr>
          <p:cNvSpPr txBox="1"/>
          <p:nvPr/>
        </p:nvSpPr>
        <p:spPr>
          <a:xfrm>
            <a:off x="5043307" y="2935142"/>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Parameters</a:t>
            </a:r>
            <a:endParaRPr sz="2000">
              <a:latin typeface="Times" charset="0"/>
              <a:ea typeface="Times" charset="0"/>
              <a:cs typeface="Times" charset="0"/>
            </a:endParaRPr>
          </a:p>
        </p:txBody>
      </p:sp>
      <p:sp>
        <p:nvSpPr>
          <p:cNvPr id="10" name="Shape 97">
            <a:extLst>
              <a:ext uri="{FF2B5EF4-FFF2-40B4-BE49-F238E27FC236}">
                <a16:creationId xmlns:a16="http://schemas.microsoft.com/office/drawing/2014/main" id="{19D4C30F-32B4-9648-8D22-53275C129F27}"/>
              </a:ext>
            </a:extLst>
          </p:cNvPr>
          <p:cNvSpPr/>
          <p:nvPr/>
        </p:nvSpPr>
        <p:spPr>
          <a:xfrm rot="5400000">
            <a:off x="2674828" y="2889833"/>
            <a:ext cx="1350115"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1" name="Shape 99">
            <a:extLst>
              <a:ext uri="{FF2B5EF4-FFF2-40B4-BE49-F238E27FC236}">
                <a16:creationId xmlns:a16="http://schemas.microsoft.com/office/drawing/2014/main" id="{8517F97A-BEA2-4F4F-8D5F-6EBA3FF2E47B}"/>
              </a:ext>
            </a:extLst>
          </p:cNvPr>
          <p:cNvSpPr/>
          <p:nvPr/>
        </p:nvSpPr>
        <p:spPr>
          <a:xfrm>
            <a:off x="4414526" y="3307408"/>
            <a:ext cx="147509" cy="612571"/>
          </a:xfrm>
          <a:prstGeom prst="rect">
            <a:avLst/>
          </a:prstGeom>
          <a:solidFill>
            <a:srgbClr val="A64D79"/>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2" name="Shape 101">
            <a:extLst>
              <a:ext uri="{FF2B5EF4-FFF2-40B4-BE49-F238E27FC236}">
                <a16:creationId xmlns:a16="http://schemas.microsoft.com/office/drawing/2014/main" id="{C546946F-415C-ED48-9A57-770C483E6AF0}"/>
              </a:ext>
            </a:extLst>
          </p:cNvPr>
          <p:cNvSpPr/>
          <p:nvPr/>
        </p:nvSpPr>
        <p:spPr>
          <a:xfrm rot="16200000">
            <a:off x="7404921" y="2318342"/>
            <a:ext cx="1350115" cy="1372992"/>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sp>
        <p:nvSpPr>
          <p:cNvPr id="13" name="Shape 103">
            <a:extLst>
              <a:ext uri="{FF2B5EF4-FFF2-40B4-BE49-F238E27FC236}">
                <a16:creationId xmlns:a16="http://schemas.microsoft.com/office/drawing/2014/main" id="{BA42F0D5-FA28-204B-945C-6B6CA2127A5F}"/>
              </a:ext>
            </a:extLst>
          </p:cNvPr>
          <p:cNvSpPr/>
          <p:nvPr/>
        </p:nvSpPr>
        <p:spPr>
          <a:xfrm>
            <a:off x="6506382" y="2488084"/>
            <a:ext cx="458916" cy="1102736"/>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20710" tIns="20710" rIns="20710" bIns="20710" anchor="ctr" anchorCtr="0">
            <a:noAutofit/>
          </a:bodyPr>
          <a:lstStyle/>
          <a:p>
            <a:endParaRPr sz="408"/>
          </a:p>
        </p:txBody>
      </p:sp>
      <p:cxnSp>
        <p:nvCxnSpPr>
          <p:cNvPr id="14" name="Shape 105">
            <a:extLst>
              <a:ext uri="{FF2B5EF4-FFF2-40B4-BE49-F238E27FC236}">
                <a16:creationId xmlns:a16="http://schemas.microsoft.com/office/drawing/2014/main" id="{F6424760-4AA9-0141-ACBB-220E719520CC}"/>
              </a:ext>
            </a:extLst>
          </p:cNvPr>
          <p:cNvCxnSpPr/>
          <p:nvPr/>
        </p:nvCxnSpPr>
        <p:spPr>
          <a:xfrm rot="10800000">
            <a:off x="6960090" y="3002979"/>
            <a:ext cx="431258" cy="0"/>
          </a:xfrm>
          <a:prstGeom prst="straightConnector1">
            <a:avLst/>
          </a:prstGeom>
          <a:noFill/>
          <a:ln w="9525" cap="flat" cmpd="sng">
            <a:solidFill>
              <a:schemeClr val="dk2"/>
            </a:solidFill>
            <a:prstDash val="solid"/>
            <a:round/>
            <a:headEnd type="none" w="med" len="med"/>
            <a:tailEnd type="none" w="med" len="med"/>
          </a:ln>
        </p:spPr>
      </p:cxnSp>
      <p:sp>
        <p:nvSpPr>
          <p:cNvPr id="15" name="Shape 113">
            <a:extLst>
              <a:ext uri="{FF2B5EF4-FFF2-40B4-BE49-F238E27FC236}">
                <a16:creationId xmlns:a16="http://schemas.microsoft.com/office/drawing/2014/main" id="{57F1691D-98FD-1A4D-907E-3DDD7BDF997B}"/>
              </a:ext>
            </a:extLst>
          </p:cNvPr>
          <p:cNvSpPr txBox="1"/>
          <p:nvPr/>
        </p:nvSpPr>
        <p:spPr>
          <a:xfrm>
            <a:off x="1527745" y="2157593"/>
            <a:ext cx="1482696"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Input Shape</a:t>
            </a:r>
            <a:endParaRPr sz="2000">
              <a:latin typeface="Times" charset="0"/>
              <a:ea typeface="Times" charset="0"/>
              <a:cs typeface="Times" charset="0"/>
            </a:endParaRPr>
          </a:p>
        </p:txBody>
      </p:sp>
      <p:pic>
        <p:nvPicPr>
          <p:cNvPr id="16" name="Picture 2">
            <a:extLst>
              <a:ext uri="{FF2B5EF4-FFF2-40B4-BE49-F238E27FC236}">
                <a16:creationId xmlns:a16="http://schemas.microsoft.com/office/drawing/2014/main" id="{B53D04B4-4F02-EE48-9DBD-E70C91B9F987}"/>
              </a:ext>
            </a:extLst>
          </p:cNvPr>
          <p:cNvPicPr>
            <a:picLocks noChangeAspect="1"/>
          </p:cNvPicPr>
          <p:nvPr/>
        </p:nvPicPr>
        <p:blipFill>
          <a:blip r:embed="rId2"/>
          <a:stretch>
            <a:fillRect/>
          </a:stretch>
        </p:blipFill>
        <p:spPr>
          <a:xfrm>
            <a:off x="1803605" y="2488744"/>
            <a:ext cx="252564" cy="307469"/>
          </a:xfrm>
          <a:prstGeom prst="rect">
            <a:avLst/>
          </a:prstGeom>
        </p:spPr>
      </p:pic>
      <p:sp>
        <p:nvSpPr>
          <p:cNvPr id="17" name="Shape 113">
            <a:extLst>
              <a:ext uri="{FF2B5EF4-FFF2-40B4-BE49-F238E27FC236}">
                <a16:creationId xmlns:a16="http://schemas.microsoft.com/office/drawing/2014/main" id="{FF3E3081-8013-6C4F-ADD6-0EFD2DDAFDB2}"/>
              </a:ext>
            </a:extLst>
          </p:cNvPr>
          <p:cNvSpPr txBox="1"/>
          <p:nvPr/>
        </p:nvSpPr>
        <p:spPr>
          <a:xfrm>
            <a:off x="8964848" y="1774113"/>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Reconstructed Shape</a:t>
            </a:r>
            <a:endParaRPr sz="2000">
              <a:latin typeface="Times" charset="0"/>
              <a:ea typeface="Times" charset="0"/>
              <a:cs typeface="Times" charset="0"/>
            </a:endParaRPr>
          </a:p>
        </p:txBody>
      </p:sp>
      <p:pic>
        <p:nvPicPr>
          <p:cNvPr id="18" name="Picture 4">
            <a:extLst>
              <a:ext uri="{FF2B5EF4-FFF2-40B4-BE49-F238E27FC236}">
                <a16:creationId xmlns:a16="http://schemas.microsoft.com/office/drawing/2014/main" id="{722A4B6B-32B2-5E4D-854E-1926423F5790}"/>
              </a:ext>
            </a:extLst>
          </p:cNvPr>
          <p:cNvPicPr>
            <a:picLocks noChangeAspect="1"/>
          </p:cNvPicPr>
          <p:nvPr/>
        </p:nvPicPr>
        <p:blipFill>
          <a:blip r:embed="rId3"/>
          <a:stretch>
            <a:fillRect/>
          </a:stretch>
        </p:blipFill>
        <p:spPr>
          <a:xfrm>
            <a:off x="5342445" y="2349689"/>
            <a:ext cx="303368" cy="314203"/>
          </a:xfrm>
          <a:prstGeom prst="rect">
            <a:avLst/>
          </a:prstGeom>
        </p:spPr>
      </p:pic>
      <p:sp>
        <p:nvSpPr>
          <p:cNvPr id="19" name="Shape 113">
            <a:extLst>
              <a:ext uri="{FF2B5EF4-FFF2-40B4-BE49-F238E27FC236}">
                <a16:creationId xmlns:a16="http://schemas.microsoft.com/office/drawing/2014/main" id="{8B916350-696A-BF4A-AD48-CB52CF40CE1B}"/>
              </a:ext>
            </a:extLst>
          </p:cNvPr>
          <p:cNvSpPr txBox="1"/>
          <p:nvPr/>
        </p:nvSpPr>
        <p:spPr>
          <a:xfrm>
            <a:off x="5142558" y="1995988"/>
            <a:ext cx="2694358" cy="340431"/>
          </a:xfrm>
          <a:prstGeom prst="rect">
            <a:avLst/>
          </a:prstGeom>
          <a:noFill/>
          <a:ln>
            <a:noFill/>
          </a:ln>
        </p:spPr>
        <p:txBody>
          <a:bodyPr spcFirstLastPara="1" wrap="square" lIns="20710" tIns="20710" rIns="20710" bIns="20710" anchor="t" anchorCtr="0">
            <a:noAutofit/>
          </a:bodyPr>
          <a:lstStyle/>
          <a:p>
            <a:r>
              <a:rPr lang="en-US" sz="2000">
                <a:latin typeface="Times" charset="0"/>
                <a:ea typeface="Times" charset="0"/>
                <a:cs typeface="Times" charset="0"/>
              </a:rPr>
              <a:t>Template</a:t>
            </a:r>
            <a:endParaRPr sz="2000">
              <a:latin typeface="Times" charset="0"/>
              <a:ea typeface="Times" charset="0"/>
              <a:cs typeface="Times" charset="0"/>
            </a:endParaRPr>
          </a:p>
        </p:txBody>
      </p:sp>
      <p:pic>
        <p:nvPicPr>
          <p:cNvPr id="20" name="Image 19">
            <a:extLst>
              <a:ext uri="{FF2B5EF4-FFF2-40B4-BE49-F238E27FC236}">
                <a16:creationId xmlns:a16="http://schemas.microsoft.com/office/drawing/2014/main" id="{52BFC149-4BD4-DF4A-A9C2-59FE3F3DDA5E}"/>
              </a:ext>
            </a:extLst>
          </p:cNvPr>
          <p:cNvPicPr>
            <a:picLocks noChangeAspect="1"/>
          </p:cNvPicPr>
          <p:nvPr/>
        </p:nvPicPr>
        <p:blipFill>
          <a:blip r:embed="rId4"/>
          <a:stretch>
            <a:fillRect/>
          </a:stretch>
        </p:blipFill>
        <p:spPr>
          <a:xfrm>
            <a:off x="8107714" y="2826235"/>
            <a:ext cx="390283" cy="361374"/>
          </a:xfrm>
          <a:prstGeom prst="rect">
            <a:avLst/>
          </a:prstGeom>
        </p:spPr>
      </p:pic>
      <p:pic>
        <p:nvPicPr>
          <p:cNvPr id="21" name="Image 20">
            <a:extLst>
              <a:ext uri="{FF2B5EF4-FFF2-40B4-BE49-F238E27FC236}">
                <a16:creationId xmlns:a16="http://schemas.microsoft.com/office/drawing/2014/main" id="{CE0BD7F3-16CF-8349-8761-AA9B8A78D01F}"/>
              </a:ext>
            </a:extLst>
          </p:cNvPr>
          <p:cNvPicPr>
            <a:picLocks noChangeAspect="1"/>
          </p:cNvPicPr>
          <p:nvPr/>
        </p:nvPicPr>
        <p:blipFill>
          <a:blip r:embed="rId5"/>
          <a:stretch>
            <a:fillRect/>
          </a:stretch>
        </p:blipFill>
        <p:spPr>
          <a:xfrm>
            <a:off x="2890427" y="3432174"/>
            <a:ext cx="289099" cy="390284"/>
          </a:xfrm>
          <a:prstGeom prst="rect">
            <a:avLst/>
          </a:prstGeom>
        </p:spPr>
      </p:pic>
      <p:pic>
        <p:nvPicPr>
          <p:cNvPr id="22" name="Picture 5">
            <a:extLst>
              <a:ext uri="{FF2B5EF4-FFF2-40B4-BE49-F238E27FC236}">
                <a16:creationId xmlns:a16="http://schemas.microsoft.com/office/drawing/2014/main" id="{1DB07406-A346-C04F-8943-B872D2C39D0A}"/>
              </a:ext>
            </a:extLst>
          </p:cNvPr>
          <p:cNvPicPr>
            <a:picLocks noChangeAspect="1"/>
          </p:cNvPicPr>
          <p:nvPr/>
        </p:nvPicPr>
        <p:blipFill>
          <a:blip r:embed="rId6"/>
          <a:stretch>
            <a:fillRect/>
          </a:stretch>
        </p:blipFill>
        <p:spPr>
          <a:xfrm>
            <a:off x="5176126" y="3421947"/>
            <a:ext cx="765065" cy="398696"/>
          </a:xfrm>
          <a:prstGeom prst="rect">
            <a:avLst/>
          </a:prstGeom>
        </p:spPr>
      </p:pic>
      <p:pic>
        <p:nvPicPr>
          <p:cNvPr id="23" name="Picture 6">
            <a:extLst>
              <a:ext uri="{FF2B5EF4-FFF2-40B4-BE49-F238E27FC236}">
                <a16:creationId xmlns:a16="http://schemas.microsoft.com/office/drawing/2014/main" id="{A38271FA-29B4-1D4B-8B32-169870562B77}"/>
              </a:ext>
            </a:extLst>
          </p:cNvPr>
          <p:cNvPicPr>
            <a:picLocks noChangeAspect="1"/>
          </p:cNvPicPr>
          <p:nvPr/>
        </p:nvPicPr>
        <p:blipFill>
          <a:blip r:embed="rId7"/>
          <a:stretch>
            <a:fillRect/>
          </a:stretch>
        </p:blipFill>
        <p:spPr>
          <a:xfrm>
            <a:off x="8964848" y="2118907"/>
            <a:ext cx="2059976" cy="414234"/>
          </a:xfrm>
          <a:prstGeom prst="rect">
            <a:avLst/>
          </a:prstGeom>
        </p:spPr>
      </p:pic>
      <p:sp>
        <p:nvSpPr>
          <p:cNvPr id="4" name="Shape 113">
            <a:extLst>
              <a:ext uri="{FF2B5EF4-FFF2-40B4-BE49-F238E27FC236}">
                <a16:creationId xmlns:a16="http://schemas.microsoft.com/office/drawing/2014/main" id="{C68A74A7-BFA0-0F44-B4E8-B00E78644850}"/>
              </a:ext>
            </a:extLst>
          </p:cNvPr>
          <p:cNvSpPr txBox="1"/>
          <p:nvPr/>
        </p:nvSpPr>
        <p:spPr>
          <a:xfrm rot="1599819">
            <a:off x="2926528" y="3125586"/>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Encoder</a:t>
            </a:r>
            <a:endParaRPr sz="2000" b="1">
              <a:solidFill>
                <a:srgbClr val="FF0000"/>
              </a:solidFill>
              <a:latin typeface="Times" charset="0"/>
              <a:ea typeface="Times" charset="0"/>
              <a:cs typeface="Times" charset="0"/>
            </a:endParaRPr>
          </a:p>
        </p:txBody>
      </p:sp>
      <p:sp>
        <p:nvSpPr>
          <p:cNvPr id="5" name="Shape 113">
            <a:extLst>
              <a:ext uri="{FF2B5EF4-FFF2-40B4-BE49-F238E27FC236}">
                <a16:creationId xmlns:a16="http://schemas.microsoft.com/office/drawing/2014/main" id="{6DAAEBF9-42B8-9D49-AE00-28FF419A8CA1}"/>
              </a:ext>
            </a:extLst>
          </p:cNvPr>
          <p:cNvSpPr txBox="1"/>
          <p:nvPr/>
        </p:nvSpPr>
        <p:spPr>
          <a:xfrm rot="20046033">
            <a:off x="7603098" y="2230781"/>
            <a:ext cx="1482696" cy="340431"/>
          </a:xfrm>
          <a:prstGeom prst="rect">
            <a:avLst/>
          </a:prstGeom>
          <a:noFill/>
          <a:ln>
            <a:noFill/>
          </a:ln>
        </p:spPr>
        <p:txBody>
          <a:bodyPr spcFirstLastPara="1" wrap="square" lIns="20710" tIns="20710" rIns="20710" bIns="20710" anchor="t" anchorCtr="0">
            <a:noAutofit/>
          </a:bodyPr>
          <a:lstStyle/>
          <a:p>
            <a:r>
              <a:rPr lang="en-US" sz="2000" b="1">
                <a:solidFill>
                  <a:srgbClr val="FF0000"/>
                </a:solidFill>
                <a:latin typeface="Times" charset="0"/>
                <a:ea typeface="Times" charset="0"/>
                <a:cs typeface="Times" charset="0"/>
              </a:rPr>
              <a:t>Decoder</a:t>
            </a:r>
            <a:endParaRPr sz="2000" b="1">
              <a:solidFill>
                <a:srgbClr val="FF0000"/>
              </a:solidFill>
              <a:latin typeface="Times" charset="0"/>
              <a:ea typeface="Times" charset="0"/>
              <a:cs typeface="Times" charset="0"/>
            </a:endParaRPr>
          </a:p>
        </p:txBody>
      </p:sp>
      <p:pic>
        <p:nvPicPr>
          <p:cNvPr id="39" name="Image 38">
            <a:extLst>
              <a:ext uri="{FF2B5EF4-FFF2-40B4-BE49-F238E27FC236}">
                <a16:creationId xmlns:a16="http://schemas.microsoft.com/office/drawing/2014/main" id="{CBB5B046-46A7-1848-93A9-27E93E1EDE3E}"/>
              </a:ext>
            </a:extLst>
          </p:cNvPr>
          <p:cNvPicPr>
            <a:picLocks noChangeAspect="1"/>
          </p:cNvPicPr>
          <p:nvPr/>
        </p:nvPicPr>
        <p:blipFill>
          <a:blip r:embed="rId8"/>
          <a:stretch>
            <a:fillRect/>
          </a:stretch>
        </p:blipFill>
        <p:spPr>
          <a:xfrm>
            <a:off x="4059012" y="1419168"/>
            <a:ext cx="803275" cy="1666875"/>
          </a:xfrm>
          <a:prstGeom prst="rect">
            <a:avLst/>
          </a:prstGeom>
        </p:spPr>
      </p:pic>
      <p:sp>
        <p:nvSpPr>
          <p:cNvPr id="40" name="Espace réservé du numéro de diapositive 39">
            <a:extLst>
              <a:ext uri="{FF2B5EF4-FFF2-40B4-BE49-F238E27FC236}">
                <a16:creationId xmlns:a16="http://schemas.microsoft.com/office/drawing/2014/main" id="{53A7FBF0-9875-8947-B2E9-4F35DE760206}"/>
              </a:ext>
            </a:extLst>
          </p:cNvPr>
          <p:cNvSpPr>
            <a:spLocks noGrp="1"/>
          </p:cNvSpPr>
          <p:nvPr>
            <p:ph type="sldNum" sz="quarter" idx="12"/>
          </p:nvPr>
        </p:nvSpPr>
        <p:spPr/>
        <p:txBody>
          <a:bodyPr/>
          <a:lstStyle/>
          <a:p>
            <a:fld id="{611224AE-60B8-A04C-BAB5-7045A9C2B360}" type="slidenum">
              <a:rPr lang="fr-FR" smtClean="0"/>
              <a:t>9</a:t>
            </a:fld>
            <a:endParaRPr lang="fr-FR"/>
          </a:p>
        </p:txBody>
      </p:sp>
      <p:pic>
        <p:nvPicPr>
          <p:cNvPr id="41" name="Shape 82">
            <a:extLst>
              <a:ext uri="{FF2B5EF4-FFF2-40B4-BE49-F238E27FC236}">
                <a16:creationId xmlns:a16="http://schemas.microsoft.com/office/drawing/2014/main" id="{EA8DE0B7-B41F-994D-9424-542BE8EA4042}"/>
              </a:ext>
            </a:extLst>
          </p:cNvPr>
          <p:cNvPicPr preferRelativeResize="0"/>
          <p:nvPr/>
        </p:nvPicPr>
        <p:blipFill>
          <a:blip r:embed="rId9">
            <a:alphaModFix/>
          </a:blip>
          <a:stretch>
            <a:fillRect/>
          </a:stretch>
        </p:blipFill>
        <p:spPr>
          <a:xfrm>
            <a:off x="1384686" y="2842563"/>
            <a:ext cx="989589" cy="1900708"/>
          </a:xfrm>
          <a:prstGeom prst="rect">
            <a:avLst/>
          </a:prstGeom>
          <a:noFill/>
          <a:ln>
            <a:noFill/>
          </a:ln>
        </p:spPr>
      </p:pic>
      <p:pic>
        <p:nvPicPr>
          <p:cNvPr id="42" name="Shape 77">
            <a:extLst>
              <a:ext uri="{FF2B5EF4-FFF2-40B4-BE49-F238E27FC236}">
                <a16:creationId xmlns:a16="http://schemas.microsoft.com/office/drawing/2014/main" id="{45DF42A5-3EF5-C946-82FC-7FC65D182CFE}"/>
              </a:ext>
            </a:extLst>
          </p:cNvPr>
          <p:cNvPicPr preferRelativeResize="0"/>
          <p:nvPr/>
        </p:nvPicPr>
        <p:blipFill>
          <a:blip r:embed="rId10">
            <a:alphaModFix/>
          </a:blip>
          <a:stretch>
            <a:fillRect/>
          </a:stretch>
        </p:blipFill>
        <p:spPr>
          <a:xfrm>
            <a:off x="9103260" y="2668075"/>
            <a:ext cx="1429203" cy="1950792"/>
          </a:xfrm>
          <a:prstGeom prst="rect">
            <a:avLst/>
          </a:prstGeom>
          <a:noFill/>
          <a:ln>
            <a:noFill/>
          </a:ln>
        </p:spPr>
      </p:pic>
      <p:sp>
        <p:nvSpPr>
          <p:cNvPr id="45" name="Titre 1">
            <a:extLst>
              <a:ext uri="{FF2B5EF4-FFF2-40B4-BE49-F238E27FC236}">
                <a16:creationId xmlns:a16="http://schemas.microsoft.com/office/drawing/2014/main" id="{67B658AA-7C5B-0341-B75C-FEC60E09665E}"/>
              </a:ext>
            </a:extLst>
          </p:cNvPr>
          <p:cNvSpPr txBox="1">
            <a:spLocks/>
          </p:cNvSpPr>
          <p:nvPr/>
        </p:nvSpPr>
        <p:spPr>
          <a:xfrm>
            <a:off x="483142" y="261825"/>
            <a:ext cx="1250539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a:t>Auto-Encoder</a:t>
            </a:r>
          </a:p>
        </p:txBody>
      </p:sp>
      <p:sp>
        <p:nvSpPr>
          <p:cNvPr id="27" name="Rectangle 26">
            <a:extLst>
              <a:ext uri="{FF2B5EF4-FFF2-40B4-BE49-F238E27FC236}">
                <a16:creationId xmlns:a16="http://schemas.microsoft.com/office/drawing/2014/main" id="{119C1D0F-22B2-8340-96F9-8C49A71B3B83}"/>
              </a:ext>
            </a:extLst>
          </p:cNvPr>
          <p:cNvSpPr/>
          <p:nvPr/>
        </p:nvSpPr>
        <p:spPr>
          <a:xfrm flipV="1">
            <a:off x="4036382" y="1319148"/>
            <a:ext cx="4910890" cy="329971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3493086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9.1|9.5|28.5"/>
</p:tagLst>
</file>

<file path=ppt/tags/tag2.xml><?xml version="1.0" encoding="utf-8"?>
<p:tagLst xmlns:a="http://schemas.openxmlformats.org/drawingml/2006/main" xmlns:r="http://schemas.openxmlformats.org/officeDocument/2006/relationships" xmlns:p="http://schemas.openxmlformats.org/presentationml/2006/main">
  <p:tag name="TIMING" val="|59.1|9.5|28.5"/>
</p:tagLst>
</file>

<file path=ppt/tags/tag3.xml><?xml version="1.0" encoding="utf-8"?>
<p:tagLst xmlns:a="http://schemas.openxmlformats.org/drawingml/2006/main" xmlns:r="http://schemas.openxmlformats.org/officeDocument/2006/relationships" xmlns:p="http://schemas.openxmlformats.org/presentationml/2006/main">
  <p:tag name="TIMING" val="|59.1|9.5|28.5"/>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15386</TotalTime>
  <Words>3718</Words>
  <Application>Microsoft Macintosh PowerPoint</Application>
  <PresentationFormat>Grand écran</PresentationFormat>
  <Paragraphs>591</Paragraphs>
  <Slides>48</Slides>
  <Notes>40</Notes>
  <HiddenSlides>2</HiddenSlides>
  <MMClips>10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48</vt:i4>
      </vt:variant>
    </vt:vector>
  </HeadingPairs>
  <TitlesOfParts>
    <vt:vector size="58" baseType="lpstr">
      <vt:lpstr>Arial</vt:lpstr>
      <vt:lpstr>Calibri</vt:lpstr>
      <vt:lpstr>Calibri Light</vt:lpstr>
      <vt:lpstr>Cambria Math</vt:lpstr>
      <vt:lpstr>Helvetica</vt:lpstr>
      <vt:lpstr>Symbol</vt:lpstr>
      <vt:lpstr>Times</vt:lpstr>
      <vt:lpstr>Times New Roman</vt:lpstr>
      <vt:lpstr>Trebuchet MS</vt:lpstr>
      <vt:lpstr>Thème Office</vt:lpstr>
      <vt:lpstr>Parametric estimation of 3D surfaces and correspondences</vt:lpstr>
      <vt:lpstr>6D Object poses (rotation/translation) of a single object [Tan2017]</vt:lpstr>
      <vt:lpstr>6 degrees of freedom is not enough for non-rigid objects, spanned from a template object. </vt:lpstr>
      <vt:lpstr>6 degrees of freedom is not enough for non-rigid objects. </vt:lpstr>
      <vt:lpstr>Approach: 3D parametrizaton by template deformation</vt:lpstr>
      <vt:lpstr>Présentation PowerPoint</vt:lpstr>
      <vt:lpstr>Présentation PowerPoint</vt:lpstr>
      <vt:lpstr>Présentation PowerPoint</vt:lpstr>
      <vt:lpstr>Présentation PowerPoint</vt:lpstr>
      <vt:lpstr>x</vt:lpstr>
      <vt:lpstr>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Approach: 3D parametrizaton by template deformation</vt:lpstr>
      <vt:lpstr>Présentation PowerPoint</vt:lpstr>
      <vt:lpstr>Présentation PowerPoint</vt:lpstr>
      <vt:lpstr>x</vt:lpstr>
      <vt:lpstr>x</vt:lpstr>
      <vt:lpstr>x</vt:lpstr>
      <vt:lpstr>x</vt:lpstr>
      <vt:lpstr>Présentation PowerPoint</vt:lpstr>
      <vt:lpstr>Other application: mesh parametrization</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thibault groueix</dc:creator>
  <cp:lastModifiedBy>thibault groueix</cp:lastModifiedBy>
  <cp:revision>87</cp:revision>
  <cp:lastPrinted>2018-09-08T21:15:12Z</cp:lastPrinted>
  <dcterms:created xsi:type="dcterms:W3CDTF">2018-08-29T09:50:05Z</dcterms:created>
  <dcterms:modified xsi:type="dcterms:W3CDTF">2018-09-11T13:13:19Z</dcterms:modified>
</cp:coreProperties>
</file>