
<file path=[Content_Types].xml><?xml version="1.0" encoding="utf-8"?>
<Types xmlns="http://schemas.openxmlformats.org/package/2006/content-types">
  <Default Extension="png" ContentType="image/png"/>
  <Default Extension="m4a" ContentType="audio/mp4"/>
  <Default Extension="emf" ContentType="image/x-emf"/>
  <Default Extension="rels" ContentType="application/vnd.openxmlformats-package.relationships+xml"/>
  <Default Extension="xml" ContentType="application/xml"/>
  <Default Extension="gif" ContentType="image/gif"/>
  <Default Extension="m4v" ContentType="video/unknown"/>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notesSlides/notesSlide3.xml" ContentType="application/vnd.openxmlformats-officedocument.presentationml.notesSlide+xml"/>
  <Override PartName="/ppt/comments/comment3.xml" ContentType="application/vnd.openxmlformats-officedocument.presentationml.comments+xml"/>
  <Override PartName="/ppt/notesSlides/notesSlide4.xml" ContentType="application/vnd.openxmlformats-officedocument.presentationml.notesSlide+xml"/>
  <Override PartName="/ppt/comments/comment4.xml" ContentType="application/vnd.openxmlformats-officedocument.presentationml.comments+xml"/>
  <Override PartName="/ppt/notesSlides/notesSlide5.xml" ContentType="application/vnd.openxmlformats-officedocument.presentationml.notesSlide+xml"/>
  <Override PartName="/ppt/comments/comment5.xml" ContentType="application/vnd.openxmlformats-officedocument.presentationml.comments+xml"/>
  <Override PartName="/ppt/notesSlides/notesSlide6.xml" ContentType="application/vnd.openxmlformats-officedocument.presentationml.notesSlide+xml"/>
  <Override PartName="/ppt/comments/comment6.xml" ContentType="application/vnd.openxmlformats-officedocument.presentationml.comments+xml"/>
  <Override PartName="/ppt/notesSlides/notesSlide7.xml" ContentType="application/vnd.openxmlformats-officedocument.presentationml.notesSlide+xml"/>
  <Override PartName="/ppt/comments/comment7.xml" ContentType="application/vnd.openxmlformats-officedocument.presentationml.comments+xml"/>
  <Override PartName="/ppt/notesSlides/notesSlide8.xml" ContentType="application/vnd.openxmlformats-officedocument.presentationml.notesSlide+xml"/>
  <Override PartName="/ppt/comments/comment8.xml" ContentType="application/vnd.openxmlformats-officedocument.presentationml.comments+xml"/>
  <Override PartName="/ppt/tags/tag1.xml" ContentType="application/vnd.openxmlformats-officedocument.presentationml.tags+xml"/>
  <Override PartName="/ppt/notesSlides/notesSlide9.xml" ContentType="application/vnd.openxmlformats-officedocument.presentationml.notesSlide+xml"/>
  <Override PartName="/ppt/comments/comment9.xml" ContentType="application/vnd.openxmlformats-officedocument.presentationml.comments+xml"/>
  <Override PartName="/ppt/notesSlides/notesSlide10.xml" ContentType="application/vnd.openxmlformats-officedocument.presentationml.notesSlide+xml"/>
  <Override PartName="/ppt/comments/comment10.xml" ContentType="application/vnd.openxmlformats-officedocument.presentationml.comments+xml"/>
  <Override PartName="/ppt/notesSlides/notesSlide11.xml" ContentType="application/vnd.openxmlformats-officedocument.presentationml.notesSlide+xml"/>
  <Override PartName="/ppt/comments/comment11.xml" ContentType="application/vnd.openxmlformats-officedocument.presentationml.comments+xml"/>
  <Override PartName="/ppt/notesSlides/notesSlide12.xml" ContentType="application/vnd.openxmlformats-officedocument.presentationml.notesSlide+xml"/>
  <Override PartName="/ppt/comments/comment12.xml" ContentType="application/vnd.openxmlformats-officedocument.presentationml.comments+xml"/>
  <Override PartName="/ppt/notesSlides/notesSlide13.xml" ContentType="application/vnd.openxmlformats-officedocument.presentationml.notesSlide+xml"/>
  <Override PartName="/ppt/comments/comment13.xml" ContentType="application/vnd.openxmlformats-officedocument.presentationml.comments+xml"/>
  <Override PartName="/ppt/notesSlides/notesSlide14.xml" ContentType="application/vnd.openxmlformats-officedocument.presentationml.notesSlide+xml"/>
  <Override PartName="/ppt/comments/comment14.xml" ContentType="application/vnd.openxmlformats-officedocument.presentationml.comments+xml"/>
  <Override PartName="/ppt/notesSlides/notesSlide15.xml" ContentType="application/vnd.openxmlformats-officedocument.presentationml.notesSlide+xml"/>
  <Override PartName="/ppt/comments/comment15.xml" ContentType="application/vnd.openxmlformats-officedocument.presentationml.comments+xml"/>
  <Override PartName="/ppt/notesSlides/notesSlide16.xml" ContentType="application/vnd.openxmlformats-officedocument.presentationml.notesSlide+xml"/>
  <Override PartName="/ppt/comments/comment16.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8"/>
  </p:notesMasterIdLst>
  <p:sldIdLst>
    <p:sldId id="257" r:id="rId2"/>
    <p:sldId id="258" r:id="rId3"/>
    <p:sldId id="260" r:id="rId4"/>
    <p:sldId id="261" r:id="rId5"/>
    <p:sldId id="301" r:id="rId6"/>
    <p:sldId id="300" r:id="rId7"/>
    <p:sldId id="302" r:id="rId8"/>
    <p:sldId id="262" r:id="rId9"/>
    <p:sldId id="299" r:id="rId10"/>
    <p:sldId id="306" r:id="rId11"/>
    <p:sldId id="310" r:id="rId12"/>
    <p:sldId id="311" r:id="rId13"/>
    <p:sldId id="270" r:id="rId14"/>
    <p:sldId id="280" r:id="rId15"/>
    <p:sldId id="289" r:id="rId16"/>
    <p:sldId id="281" r:id="rId1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ibault groueix" initials="tg" lastIdx="19" clrIdx="0">
    <p:extLst>
      <p:ext uri="{19B8F6BF-5375-455C-9EA6-DF929625EA0E}">
        <p15:presenceInfo xmlns:p15="http://schemas.microsoft.com/office/powerpoint/2012/main" userId="94bc357087da4f3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06"/>
    <p:restoredTop sz="94595"/>
  </p:normalViewPr>
  <p:slideViewPr>
    <p:cSldViewPr snapToGrid="0" snapToObjects="1">
      <p:cViewPr varScale="1">
        <p:scale>
          <a:sx n="124" d="100"/>
          <a:sy n="124" d="100"/>
        </p:scale>
        <p:origin x="376" y="-352"/>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7-21T18:49:02.039" idx="19">
    <p:pos x="10" y="-340"/>
    <p:text>I am Thibault Groueix and I am presenting AtlasNet, a paper on 3D shape generation using a Papier Macher approach. It is joint work between Adobe Research, with Vova Kim, Mathew Fisher and Bryan Russel and the IMAGINE TEAM to which my PhD advisor Mathew Aubry, and I belong. 
</p:text>
    <p:extLst>
      <p:ext uri="{C676402C-5697-4E1C-873F-D02D1690AC5C}">
        <p15:threadingInfo xmlns:p15="http://schemas.microsoft.com/office/powerpoint/2012/main" timeZoneBias="-12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18-07-21T18:47:32.242" idx="8">
    <p:pos x="1" y="-311"/>
    <p:text>To solve this issue, instead of learning a single deformation, we learn K deformations
</p:text>
    <p:extLst>
      <p:ext uri="{C676402C-5697-4E1C-873F-D02D1690AC5C}">
        <p15:threadingInfo xmlns:p15="http://schemas.microsoft.com/office/powerpoint/2012/main" timeZoneBias="-12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18-07-21T18:47:24.329" idx="7">
    <p:pos x="1" y="-245"/>
    <p:text>to cover the generated object. 
</p:text>
    <p:extLst>
      <p:ext uri="{C676402C-5697-4E1C-873F-D02D1690AC5C}">
        <p15:threadingInfo xmlns:p15="http://schemas.microsoft.com/office/powerpoint/2012/main" timeZoneBias="-12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1" dt="2018-07-21T18:47:12.076" idx="6">
    <p:pos x="10" y="-320"/>
    <p:text>And this works much better in practice.
This actually goes back to the topological definition of a surface, as being everywhere similar to a 2D patch (homeomorphic to R2). We show in the paper that in fact the representation we learn is similar to an atlas. This is our final setup. 
We show that this simple representation leads to better shape generation, improved generalization and several free applications.</p:text>
    <p:extLst>
      <p:ext uri="{C676402C-5697-4E1C-873F-D02D1690AC5C}">
        <p15:threadingInfo xmlns:p15="http://schemas.microsoft.com/office/powerpoint/2012/main" timeZoneBias="-12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1" dt="2018-07-21T18:46:50.598" idx="5">
    <p:pos x="344" y="-364"/>
    <p:text>such as single view reconstruction here.
From an single image, from left to right, we compare with voxels, octrees and point cloud methods. Our results, on the right, outputs a surface representation. In the paper, we show many quantitative comparisons as well as experiments on surface reconstruction given an input 3D point cloud.
</p:text>
    <p:extLst>
      <p:ext uri="{C676402C-5697-4E1C-873F-D02D1690AC5C}">
        <p15:threadingInfo xmlns:p15="http://schemas.microsoft.com/office/powerpoint/2012/main" timeZoneBias="-12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1" dt="2018-07-21T18:46:41.892" idx="3">
    <p:pos x="-9" y="-330"/>
    <p:text>Obtaining an Atlas is also useful for many applications.
For example, atlases are natural texture coordinates, and can be optimized by existing methods to apply new textures on 3D objects.</p:text>
    <p:extLst>
      <p:ext uri="{C676402C-5697-4E1C-873F-D02D1690AC5C}">
        <p15:threadingInfo xmlns:p15="http://schemas.microsoft.com/office/powerpoint/2012/main" timeZoneBias="-120"/>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1" dt="2018-07-21T18:46:31.874" idx="2">
    <p:pos x="1" y="-330"/>
    <p:text>We observed that each patch naturally specializes in a part of the object. We explored this idea further in a follow up paper and obtained state of the art results on human correspondences.</p:text>
    <p:extLst>
      <p:ext uri="{C676402C-5697-4E1C-873F-D02D1690AC5C}">
        <p15:threadingInfo xmlns:p15="http://schemas.microsoft.com/office/powerpoint/2012/main" timeZoneBias="-120"/>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1" dt="2018-07-21T18:46:14.607" idx="1">
    <p:pos x="10" y="-330"/>
    <p:text>The code is available. Thank you for your attention and come visit us !!</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07-21T18:48:51.571" idx="18">
    <p:pos x="155" y="-336"/>
    <p:text>Recent work on image generation have shown impressive results in many tasks. One the reason for this is that it is now obvious how to represent 2D content : there’re 2D regular grids of pixel. For this particular type of structure, convolutions have proven to be a powerful kind of learnabe filters. We try to achieve similar results, but in 3D.
</p:text>
    <p:extLst>
      <p:ext uri="{C676402C-5697-4E1C-873F-D02D1690AC5C}">
        <p15:threadingInfo xmlns:p15="http://schemas.microsoft.com/office/powerpoint/2012/main" timeZoneBias="-1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8-07-21T18:48:40.778" idx="16">
    <p:pos x="212" y="-288"/>
    <p:text>The first challenge in 3D is to find an appropriate representation for data. Voxels are popular. They extend 2D regular grids to 3D. But They are typically memory intensive.
</p:text>
    <p:extLst>
      <p:ext uri="{C676402C-5697-4E1C-873F-D02D1690AC5C}">
        <p15:threadingInfo xmlns:p15="http://schemas.microsoft.com/office/powerpoint/2012/main" timeZoneBias="-1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8-07-21T18:48:32.047" idx="14">
    <p:pos x="19" y="-292"/>
    <p:text>Another approach is to sample points on the surface of the 3D shape and work with an unordered list of 3D points. PointSetGen, a work from Stanford group,  introduced such a network last year.
Obviously there are lots of other approaches such as Surfnet  but wouldn’t it be great if we could directly generate a mesh ?
</p:text>
    <p:extLst>
      <p:ext uri="{C676402C-5697-4E1C-873F-D02D1690AC5C}">
        <p15:threadingInfo xmlns:p15="http://schemas.microsoft.com/office/powerpoint/2012/main" timeZoneBias="-1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8-07-21T18:48:25.603" idx="13">
    <p:pos x="10" y="-405"/>
    <p:text>In fact, that’s our goal : generating a set of 3D points and the connectivity between those points.
</p:text>
    <p:extLst>
      <p:ext uri="{C676402C-5697-4E1C-873F-D02D1690AC5C}">
        <p15:threadingInfo xmlns:p15="http://schemas.microsoft.com/office/powerpoint/2012/main" timeZoneBias="-12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8-07-21T18:48:18.770" idx="12">
    <p:pos x="38" y="-311"/>
    <p:text>From an input object (on the left), we use existing methods to extract a latent vector, and try to design a decoder to generate a polygonal mesh. (on the right). The latent vector can be extracted from an image with a Resnet Encoder, or from a pointcloud with a pointnet encoder but we don’t really care about that for now. We focus on the decoder, that is to say how to recreate 3D content, in the form of a pointcloud, from the latent vector.
</p:text>
    <p:extLst>
      <p:ext uri="{C676402C-5697-4E1C-873F-D02D1690AC5C}">
        <p15:threadingInfo xmlns:p15="http://schemas.microsoft.com/office/powerpoint/2012/main" timeZoneBias="-12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18-07-21T18:48:09.603" idx="11">
    <p:pos x="48" y="-339"/>
    <p:text>Let’s try this on an arbitrary shape : me :)
</p:text>
    <p:extLst>
      <p:ext uri="{C676402C-5697-4E1C-873F-D02D1690AC5C}">
        <p15:threadingInfo xmlns:p15="http://schemas.microsoft.com/office/powerpoint/2012/main" timeZoneBias="-12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18-07-21T18:47:57.445" idx="10">
    <p:pos x="48" y="-481"/>
    <p:text>We build on PointSetGen, and its point cloud representation.
In its simplest form, the latent vector is fed to an Multi Layer Perceptron that outputs a fixed number of 3D points scattered in 3D (on me). 
It is optimized by minimizing a distance with the ground truth points, such as Chamfer or Earth Mover Distance. The chamfer distance is a nearest neighbors based loss. It is differentiable almost everywhere and it says something like : for every generated point, find the closest ground truth point and move towards it, for every ground truth point, find the closest generated point and attracts it. At the end of the optimisation, the generated point cloud aligns with the ground truth point cloud.
This works really well but there is a fundamental issue with this way of generating point clouds which is the fact that the generated points do not belong to an implicit surface. This comes from the fact that in the last layer of an MLP, the neurons are not correlated and there is no surface constraints on the generated points. 
</p:text>
    <p:extLst>
      <p:ext uri="{C676402C-5697-4E1C-873F-D02D1690AC5C}">
        <p15:threadingInfo xmlns:p15="http://schemas.microsoft.com/office/powerpoint/2012/main" timeZoneBias="-12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18-07-21T18:47:40.061" idx="9">
    <p:pos x="19" y="-283"/>
    <p:text>We observed that and build on this work by adding in the decoder architecture the prior that all points should belong to a surface. The simplest way to make sure we generate a surface is to deform one. To achieve this, we will learn a function that implicitly deform a surface, in a very simple way.
In addition to the latent shape representation, our MLP takes as input the coordinates of a single 2D point sampled from a 2D patch in R2, and outputs the 3D coordinates of a single point. And we’re mostly done.
Because, an MLP is a continuous function, it transforms the continuous input domain into another continuous domain, a deformed surface, while preserving manyfold properties.
Indeed, as we  repeat NEXT 16- 85 (more points appear) this process for other 2D points in the patch, and all the generated 3D points belong to a implicit surface.
Furthermore, if we define a connectivity between samples in the patch, such as a triangulation of the points,- it can naturally be propagated to the 3D generated points and aligns with the generated surface.This type of decoder generates a mesh without further post processing. 
Interestingly, at inference time, by sampling the 2D patch more or less densely, we can generate as many points as we want.
However, with this approach reconstructing objects with complex topology such as me is hard with a single deformed patch.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2809702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sz="1200" b="0" i="0" u="none" strike="noStrike" cap="none" dirty="0">
                <a:solidFill>
                  <a:schemeClr val="dk1"/>
                </a:solidFill>
                <a:effectLst/>
                <a:latin typeface="Calibri"/>
                <a:ea typeface="Calibri"/>
                <a:cs typeface="Calibri"/>
                <a:sym typeface="Calibri"/>
              </a:rPr>
              <a:t>I am Thibault </a:t>
            </a:r>
            <a:r>
              <a:rPr lang="en-GB" sz="1200" b="0" i="0" u="none" strike="noStrike" cap="none" dirty="0" err="1">
                <a:solidFill>
                  <a:schemeClr val="dk1"/>
                </a:solidFill>
                <a:effectLst/>
                <a:latin typeface="Calibri"/>
                <a:ea typeface="Calibri"/>
                <a:cs typeface="Calibri"/>
                <a:sym typeface="Calibri"/>
              </a:rPr>
              <a:t>Groueix</a:t>
            </a:r>
            <a:r>
              <a:rPr lang="en-GB" sz="1200" b="0" i="0" u="none" strike="noStrike" cap="none" dirty="0">
                <a:solidFill>
                  <a:schemeClr val="dk1"/>
                </a:solidFill>
                <a:effectLst/>
                <a:latin typeface="Calibri"/>
                <a:ea typeface="Calibri"/>
                <a:cs typeface="Calibri"/>
                <a:sym typeface="Calibri"/>
              </a:rPr>
              <a:t> and I am presenting </a:t>
            </a:r>
            <a:r>
              <a:rPr lang="en-GB" sz="1200" b="0" i="0" u="none" strike="noStrike" cap="none" dirty="0" err="1">
                <a:solidFill>
                  <a:schemeClr val="dk1"/>
                </a:solidFill>
                <a:effectLst/>
                <a:latin typeface="Calibri"/>
                <a:ea typeface="Calibri"/>
                <a:cs typeface="Calibri"/>
                <a:sym typeface="Calibri"/>
              </a:rPr>
              <a:t>AtlasNet</a:t>
            </a:r>
            <a:r>
              <a:rPr lang="en-GB" sz="1200" b="0" i="0" u="none" strike="noStrike" cap="none" dirty="0">
                <a:solidFill>
                  <a:schemeClr val="dk1"/>
                </a:solidFill>
                <a:effectLst/>
                <a:latin typeface="Calibri"/>
                <a:ea typeface="Calibri"/>
                <a:cs typeface="Calibri"/>
                <a:sym typeface="Calibri"/>
              </a:rPr>
              <a:t>, a paper on 3D shape generation using a Papier </a:t>
            </a:r>
            <a:r>
              <a:rPr lang="en-GB" sz="1200" b="0" i="0" u="none" strike="noStrike" cap="none" dirty="0" err="1">
                <a:solidFill>
                  <a:schemeClr val="dk1"/>
                </a:solidFill>
                <a:effectLst/>
                <a:latin typeface="Calibri"/>
                <a:ea typeface="Calibri"/>
                <a:cs typeface="Calibri"/>
                <a:sym typeface="Calibri"/>
              </a:rPr>
              <a:t>Macher</a:t>
            </a:r>
            <a:r>
              <a:rPr lang="en-GB" sz="1200" b="0" i="0" u="none" strike="noStrike" cap="none" dirty="0">
                <a:solidFill>
                  <a:schemeClr val="dk1"/>
                </a:solidFill>
                <a:effectLst/>
                <a:latin typeface="Calibri"/>
                <a:ea typeface="Calibri"/>
                <a:cs typeface="Calibri"/>
                <a:sym typeface="Calibri"/>
              </a:rPr>
              <a:t> approach. It is joint work between Adobe Research, with </a:t>
            </a:r>
            <a:r>
              <a:rPr lang="en-GB" sz="1200" b="0" i="0" u="none" strike="noStrike" cap="none" dirty="0" err="1">
                <a:solidFill>
                  <a:schemeClr val="dk1"/>
                </a:solidFill>
                <a:effectLst/>
                <a:latin typeface="Calibri"/>
                <a:ea typeface="Calibri"/>
                <a:cs typeface="Calibri"/>
                <a:sym typeface="Calibri"/>
              </a:rPr>
              <a:t>Vova</a:t>
            </a:r>
            <a:r>
              <a:rPr lang="en-GB" sz="1200" b="0" i="0" u="none" strike="noStrike" cap="none" dirty="0">
                <a:solidFill>
                  <a:schemeClr val="dk1"/>
                </a:solidFill>
                <a:effectLst/>
                <a:latin typeface="Calibri"/>
                <a:ea typeface="Calibri"/>
                <a:cs typeface="Calibri"/>
                <a:sym typeface="Calibri"/>
              </a:rPr>
              <a:t> Kim, Mathew Fisher and Bryan Russel and the IMAGINE TEAM to which my PhD advisor Mathew </a:t>
            </a:r>
            <a:r>
              <a:rPr lang="en-GB" sz="1200" b="0" i="0" u="none" strike="noStrike" cap="none" dirty="0" err="1">
                <a:solidFill>
                  <a:schemeClr val="dk1"/>
                </a:solidFill>
                <a:effectLst/>
                <a:latin typeface="Calibri"/>
                <a:ea typeface="Calibri"/>
                <a:cs typeface="Calibri"/>
                <a:sym typeface="Calibri"/>
              </a:rPr>
              <a:t>Aubry</a:t>
            </a:r>
            <a:r>
              <a:rPr lang="en-GB" sz="1200" b="0" i="0" u="none" strike="noStrike" cap="none" dirty="0">
                <a:solidFill>
                  <a:schemeClr val="dk1"/>
                </a:solidFill>
                <a:effectLst/>
                <a:latin typeface="Calibri"/>
                <a:ea typeface="Calibri"/>
                <a:cs typeface="Calibri"/>
                <a:sym typeface="Calibri"/>
              </a:rPr>
              <a:t>, and I belong. </a:t>
            </a:r>
            <a:endParaRPr dirty="0"/>
          </a:p>
        </p:txBody>
      </p:sp>
      <p:sp>
        <p:nvSpPr>
          <p:cNvPr id="92" name="Shape 9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3176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GB" sz="1200" b="0" i="0" u="none" strike="noStrike" cap="none" dirty="0">
                <a:solidFill>
                  <a:schemeClr val="dk1"/>
                </a:solidFill>
                <a:effectLst/>
                <a:latin typeface="Calibri"/>
                <a:ea typeface="Calibri"/>
                <a:cs typeface="Calibri"/>
                <a:sym typeface="Calibri"/>
              </a:rPr>
              <a:t>To solve this issue, instead of learning a single deformation, we learn K deformations</a:t>
            </a:r>
            <a:endParaRPr dirty="0"/>
          </a:p>
        </p:txBody>
      </p:sp>
      <p:sp>
        <p:nvSpPr>
          <p:cNvPr id="149" name="Shape 14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861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r>
              <a:rPr lang="en-GB" sz="1200" b="0" i="0" u="none" strike="noStrike" cap="none" dirty="0">
                <a:solidFill>
                  <a:schemeClr val="dk1"/>
                </a:solidFill>
                <a:effectLst/>
                <a:latin typeface="Calibri"/>
                <a:ea typeface="Calibri"/>
                <a:cs typeface="Calibri"/>
                <a:sym typeface="Calibri"/>
              </a:rPr>
              <a:t>to cover the generated object.</a:t>
            </a:r>
            <a:r>
              <a:rPr lang="en-GB" sz="1200" b="1" i="0" u="none" strike="noStrike" cap="none" dirty="0">
                <a:solidFill>
                  <a:schemeClr val="dk1"/>
                </a:solidFill>
                <a:effectLst/>
                <a:latin typeface="Calibri"/>
                <a:ea typeface="Calibri"/>
                <a:cs typeface="Calibri"/>
                <a:sym typeface="Calibri"/>
              </a:rPr>
              <a:t> </a:t>
            </a:r>
            <a:endParaRPr lang="en-GB" sz="1200" b="0" i="0" u="none" strike="noStrike" cap="none" dirty="0">
              <a:solidFill>
                <a:schemeClr val="dk1"/>
              </a:solidFill>
              <a:effectLst/>
              <a:latin typeface="Calibri"/>
              <a:ea typeface="Calibri"/>
              <a:cs typeface="Calibri"/>
              <a:sym typeface="Calibri"/>
            </a:endParaRPr>
          </a:p>
        </p:txBody>
      </p:sp>
      <p:sp>
        <p:nvSpPr>
          <p:cNvPr id="149" name="Shape 14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8534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r>
              <a:rPr lang="en-GB" sz="1200" b="0" i="0" u="none" strike="noStrike" cap="none" dirty="0">
                <a:solidFill>
                  <a:schemeClr val="dk1"/>
                </a:solidFill>
                <a:effectLst/>
                <a:latin typeface="Calibri"/>
                <a:ea typeface="Calibri"/>
                <a:cs typeface="Calibri"/>
                <a:sym typeface="Calibri"/>
              </a:rPr>
              <a:t>And this works much better in practice.</a:t>
            </a:r>
          </a:p>
          <a:p>
            <a:pPr rtl="0"/>
            <a:r>
              <a:rPr lang="en-GB" sz="1200" b="0" i="0" u="none" strike="noStrike" cap="none" dirty="0">
                <a:solidFill>
                  <a:schemeClr val="dk1"/>
                </a:solidFill>
                <a:effectLst/>
                <a:latin typeface="Calibri"/>
                <a:ea typeface="Calibri"/>
                <a:cs typeface="Calibri"/>
                <a:sym typeface="Calibri"/>
              </a:rPr>
              <a:t>This actually goes back to the topological definition of a surface, as being everywhere similar to a 2D patch (</a:t>
            </a:r>
            <a:r>
              <a:rPr lang="en-GB" sz="1200" b="0" i="0" u="none" strike="noStrike" cap="none" dirty="0" err="1">
                <a:solidFill>
                  <a:schemeClr val="dk1"/>
                </a:solidFill>
                <a:effectLst/>
                <a:latin typeface="Calibri"/>
                <a:ea typeface="Calibri"/>
                <a:cs typeface="Calibri"/>
                <a:sym typeface="Calibri"/>
              </a:rPr>
              <a:t>homeomorphic</a:t>
            </a:r>
            <a:r>
              <a:rPr lang="en-GB" sz="1200" b="0" i="0" u="none" strike="noStrike" cap="none" dirty="0">
                <a:solidFill>
                  <a:schemeClr val="dk1"/>
                </a:solidFill>
                <a:effectLst/>
                <a:latin typeface="Calibri"/>
                <a:ea typeface="Calibri"/>
                <a:cs typeface="Calibri"/>
                <a:sym typeface="Calibri"/>
              </a:rPr>
              <a:t> to R2). We show in the paper that in fact the representation we learn is similar to an atlas. </a:t>
            </a:r>
            <a:br>
              <a:rPr lang="en-GB" sz="1200" b="0" i="0" u="none" strike="noStrike" cap="none" dirty="0">
                <a:solidFill>
                  <a:schemeClr val="dk1"/>
                </a:solidFill>
                <a:effectLst/>
                <a:latin typeface="Calibri"/>
                <a:ea typeface="Calibri"/>
                <a:cs typeface="Calibri"/>
                <a:sym typeface="Calibri"/>
              </a:rPr>
            </a:br>
            <a:r>
              <a:rPr lang="en-GB" sz="1200" b="0" i="0" u="none" strike="noStrike" cap="none" dirty="0">
                <a:solidFill>
                  <a:schemeClr val="dk1"/>
                </a:solidFill>
                <a:effectLst/>
                <a:latin typeface="Calibri"/>
                <a:ea typeface="Calibri"/>
                <a:cs typeface="Calibri"/>
                <a:sym typeface="Calibri"/>
              </a:rPr>
              <a:t>This is our final setup. </a:t>
            </a:r>
          </a:p>
          <a:p>
            <a:pPr rtl="0"/>
            <a:r>
              <a:rPr lang="en-GB" sz="1200" b="0" i="0" u="none" strike="noStrike" cap="none" dirty="0">
                <a:solidFill>
                  <a:schemeClr val="dk1"/>
                </a:solidFill>
                <a:effectLst/>
                <a:latin typeface="Calibri"/>
                <a:ea typeface="Calibri"/>
                <a:cs typeface="Calibri"/>
                <a:sym typeface="Calibri"/>
              </a:rPr>
              <a:t>We show that this simple representation leads to better shape generation, improved generalization and several free applications.</a:t>
            </a:r>
          </a:p>
        </p:txBody>
      </p:sp>
      <p:sp>
        <p:nvSpPr>
          <p:cNvPr id="149" name="Shape 14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4457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Shape 225"/>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a:r>
              <a:rPr lang="en-GB" sz="1200" b="0" i="0" u="none" strike="noStrike" cap="none" dirty="0">
                <a:solidFill>
                  <a:schemeClr val="dk1"/>
                </a:solidFill>
                <a:effectLst/>
                <a:latin typeface="Calibri"/>
                <a:ea typeface="Calibri"/>
                <a:cs typeface="Calibri"/>
                <a:sym typeface="Calibri"/>
              </a:rPr>
              <a:t>such as single view reconstruction here.</a:t>
            </a:r>
          </a:p>
          <a:p>
            <a:pPr rtl="0"/>
            <a:r>
              <a:rPr lang="en-GB" sz="1200" b="0" i="0" u="none" strike="noStrike" cap="none" dirty="0">
                <a:solidFill>
                  <a:schemeClr val="dk1"/>
                </a:solidFill>
                <a:effectLst/>
                <a:latin typeface="Calibri"/>
                <a:ea typeface="Calibri"/>
                <a:cs typeface="Calibri"/>
                <a:sym typeface="Calibri"/>
              </a:rPr>
              <a:t>From an single image, from left to right, we compare with voxels, octrees and point cloud methods. Our results, on the right, outputs a surface representation. In the paper, we show many quantitative comparisons as well as experiments on surface reconstruction given an input 3D point cloud.</a:t>
            </a:r>
          </a:p>
        </p:txBody>
      </p:sp>
      <p:sp>
        <p:nvSpPr>
          <p:cNvPr id="226" name="Shape 226"/>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32028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rtl="0"/>
            <a:r>
              <a:rPr lang="en-GB" sz="1200" b="0" i="0" u="none" strike="noStrike" cap="none" dirty="0">
                <a:solidFill>
                  <a:schemeClr val="dk1"/>
                </a:solidFill>
                <a:effectLst/>
                <a:latin typeface="Calibri"/>
                <a:ea typeface="Calibri"/>
                <a:cs typeface="Calibri"/>
                <a:sym typeface="Calibri"/>
              </a:rPr>
              <a:t>Obtaining an Atlas is also useful for many applications.</a:t>
            </a:r>
          </a:p>
          <a:p>
            <a:pPr rtl="0"/>
            <a:r>
              <a:rPr lang="en-GB" sz="1200" b="0" i="0" u="none" strike="noStrike" cap="none" dirty="0">
                <a:solidFill>
                  <a:schemeClr val="dk1"/>
                </a:solidFill>
                <a:effectLst/>
                <a:latin typeface="Calibri"/>
                <a:ea typeface="Calibri"/>
                <a:cs typeface="Calibri"/>
                <a:sym typeface="Calibri"/>
              </a:rPr>
              <a:t>For example, atlases are natural texture coordinates, and can be optimized by existing methods to apply new textures on 3D objects.</a:t>
            </a:r>
          </a:p>
        </p:txBody>
      </p:sp>
      <p:sp>
        <p:nvSpPr>
          <p:cNvPr id="312" name="Shape 31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7938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Shape 304"/>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sz="1200" b="0" i="0" u="none" strike="noStrike" cap="none" dirty="0">
                <a:solidFill>
                  <a:schemeClr val="dk1"/>
                </a:solidFill>
                <a:effectLst/>
                <a:latin typeface="Calibri"/>
                <a:ea typeface="Calibri"/>
                <a:cs typeface="Calibri"/>
                <a:sym typeface="Calibri"/>
              </a:rPr>
              <a:t>We observed that each patch naturally specializes in a part of the object. We explored this idea further in a follow up paper and obtained state of the art results on human correspondences.</a:t>
            </a:r>
            <a:endParaRPr dirty="0"/>
          </a:p>
        </p:txBody>
      </p:sp>
      <p:sp>
        <p:nvSpPr>
          <p:cNvPr id="305" name="Shape 30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8134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rtl="0"/>
            <a:r>
              <a:rPr lang="en-GB" sz="1200" b="0" i="0" u="none" strike="noStrike" cap="none" dirty="0">
                <a:solidFill>
                  <a:schemeClr val="dk1"/>
                </a:solidFill>
                <a:effectLst/>
                <a:latin typeface="Calibri"/>
                <a:ea typeface="Calibri"/>
                <a:cs typeface="Calibri"/>
                <a:sym typeface="Calibri"/>
              </a:rPr>
              <a:t>The code is available. Thank you for your attention and come visit us !!</a:t>
            </a:r>
          </a:p>
        </p:txBody>
      </p:sp>
      <p:sp>
        <p:nvSpPr>
          <p:cNvPr id="319" name="Shape 31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9593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rtl="0"/>
            <a:r>
              <a:rPr lang="en-GB" sz="1200" b="0" i="0" u="none" strike="noStrike" cap="none" dirty="0">
                <a:solidFill>
                  <a:schemeClr val="dk1"/>
                </a:solidFill>
                <a:effectLst/>
                <a:latin typeface="Calibri"/>
                <a:ea typeface="Calibri"/>
                <a:cs typeface="Calibri"/>
                <a:sym typeface="Calibri"/>
              </a:rPr>
              <a:t>Recent work on image generation have shown impressive results in many tasks. One the reason for this is that it is now obvious how to represent 2D content : there’re 2D regular grids of pixel. For this particular type of structure, convolutions have proven to be a powerful kind of </a:t>
            </a:r>
            <a:r>
              <a:rPr lang="en-GB" sz="1200" b="0" i="0" u="none" strike="noStrike" cap="none" dirty="0" err="1">
                <a:solidFill>
                  <a:schemeClr val="dk1"/>
                </a:solidFill>
                <a:effectLst/>
                <a:latin typeface="Calibri"/>
                <a:ea typeface="Calibri"/>
                <a:cs typeface="Calibri"/>
                <a:sym typeface="Calibri"/>
              </a:rPr>
              <a:t>learnabe</a:t>
            </a:r>
            <a:r>
              <a:rPr lang="en-GB" sz="1200" b="0" i="0" u="none" strike="noStrike" cap="none" dirty="0">
                <a:solidFill>
                  <a:schemeClr val="dk1"/>
                </a:solidFill>
                <a:effectLst/>
                <a:latin typeface="Calibri"/>
                <a:ea typeface="Calibri"/>
                <a:cs typeface="Calibri"/>
                <a:sym typeface="Calibri"/>
              </a:rPr>
              <a:t> filters. We try to achieve similar results, but in 3D.</a:t>
            </a:r>
          </a:p>
        </p:txBody>
      </p:sp>
      <p:sp>
        <p:nvSpPr>
          <p:cNvPr id="104" name="Shape 10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7454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rtl="0"/>
            <a:r>
              <a:rPr lang="en-GB" sz="1200" b="0" i="0" u="none" strike="noStrike" cap="none" dirty="0">
                <a:solidFill>
                  <a:schemeClr val="dk1"/>
                </a:solidFill>
                <a:effectLst/>
                <a:latin typeface="Calibri"/>
                <a:ea typeface="Calibri"/>
                <a:cs typeface="Calibri"/>
                <a:sym typeface="Calibri"/>
              </a:rPr>
              <a:t>The first challenge in 3D is to find an appropriate representation for data. Voxels are popular. They extend 2D regular grids to 3D. But They are typically memory intensive.</a:t>
            </a:r>
          </a:p>
        </p:txBody>
      </p:sp>
      <p:sp>
        <p:nvSpPr>
          <p:cNvPr id="121" name="Shape 12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5810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rtl="0"/>
            <a:r>
              <a:rPr lang="en-GB" sz="1200" b="0" i="0" u="none" strike="noStrike" cap="none" dirty="0">
                <a:solidFill>
                  <a:schemeClr val="dk1"/>
                </a:solidFill>
                <a:effectLst/>
                <a:latin typeface="Calibri"/>
                <a:ea typeface="Calibri"/>
                <a:cs typeface="Calibri"/>
                <a:sym typeface="Calibri"/>
              </a:rPr>
              <a:t>Another approach is to sample points on the surface of the 3D shape and work with an unordered list of 3D points. </a:t>
            </a:r>
            <a:r>
              <a:rPr lang="en-GB" sz="1200" b="0" i="0" u="none" strike="noStrike" cap="none" dirty="0" err="1">
                <a:solidFill>
                  <a:schemeClr val="dk1"/>
                </a:solidFill>
                <a:effectLst/>
                <a:latin typeface="Calibri"/>
                <a:ea typeface="Calibri"/>
                <a:cs typeface="Calibri"/>
                <a:sym typeface="Calibri"/>
              </a:rPr>
              <a:t>PointSetGen</a:t>
            </a:r>
            <a:r>
              <a:rPr lang="en-GB" sz="1200" b="0" i="0" u="none" strike="noStrike" cap="none" dirty="0">
                <a:solidFill>
                  <a:schemeClr val="dk1"/>
                </a:solidFill>
                <a:effectLst/>
                <a:latin typeface="Calibri"/>
                <a:ea typeface="Calibri"/>
                <a:cs typeface="Calibri"/>
                <a:sym typeface="Calibri"/>
              </a:rPr>
              <a:t>, a work from Stanford group,  introduced such a network last year.</a:t>
            </a:r>
          </a:p>
          <a:p>
            <a:pPr rtl="0"/>
            <a:br>
              <a:rPr lang="en-GB" sz="1200" b="0" i="0" u="none" strike="noStrike" cap="none" dirty="0">
                <a:solidFill>
                  <a:schemeClr val="dk1"/>
                </a:solidFill>
                <a:effectLst/>
                <a:latin typeface="Calibri"/>
                <a:ea typeface="Calibri"/>
                <a:cs typeface="Calibri"/>
                <a:sym typeface="Calibri"/>
              </a:rPr>
            </a:br>
            <a:r>
              <a:rPr lang="en-GB" sz="1200" b="0" i="0" u="none" strike="noStrike" cap="none" dirty="0">
                <a:solidFill>
                  <a:schemeClr val="dk1"/>
                </a:solidFill>
                <a:effectLst/>
                <a:latin typeface="Calibri"/>
                <a:ea typeface="Calibri"/>
                <a:cs typeface="Calibri"/>
                <a:sym typeface="Calibri"/>
              </a:rPr>
              <a:t>Obviously there are lots of other approaches such as </a:t>
            </a:r>
            <a:r>
              <a:rPr lang="en-GB" sz="1200" b="0" i="0" u="none" strike="noStrike" cap="none" dirty="0" err="1">
                <a:solidFill>
                  <a:schemeClr val="dk1"/>
                </a:solidFill>
                <a:effectLst/>
                <a:latin typeface="Calibri"/>
                <a:ea typeface="Calibri"/>
                <a:cs typeface="Calibri"/>
                <a:sym typeface="Calibri"/>
              </a:rPr>
              <a:t>Surfnet</a:t>
            </a:r>
            <a:r>
              <a:rPr lang="en-GB" sz="1200" b="0" i="0" u="none" strike="noStrike" cap="none" dirty="0">
                <a:solidFill>
                  <a:schemeClr val="dk1"/>
                </a:solidFill>
                <a:effectLst/>
                <a:latin typeface="Calibri"/>
                <a:ea typeface="Calibri"/>
                <a:cs typeface="Calibri"/>
                <a:sym typeface="Calibri"/>
              </a:rPr>
              <a:t>  but wouldn’t it be great if we could directly generate a mesh ?</a:t>
            </a:r>
          </a:p>
        </p:txBody>
      </p:sp>
      <p:sp>
        <p:nvSpPr>
          <p:cNvPr id="136" name="Shape 13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6933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cap="none" dirty="0">
                <a:solidFill>
                  <a:schemeClr val="dk1"/>
                </a:solidFill>
                <a:effectLst/>
                <a:latin typeface="Calibri"/>
                <a:ea typeface="Calibri"/>
                <a:cs typeface="Calibri"/>
                <a:sym typeface="Calibri"/>
              </a:rPr>
              <a:t>In fact, that’s our goal : generating a set of 3D points and the connectivity between those points.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24358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0" u="none" strike="noStrike" cap="none" dirty="0">
                <a:solidFill>
                  <a:schemeClr val="dk1"/>
                </a:solidFill>
                <a:effectLst/>
                <a:latin typeface="Calibri"/>
                <a:ea typeface="Calibri"/>
                <a:cs typeface="Calibri"/>
                <a:sym typeface="Calibri"/>
              </a:rPr>
              <a:t>From an input object (on the left), we use existing methods to extract a latent vector, and try to design a decoder to generate a polygonal mesh. (on the right). The latent vector can be extracted from an image with a Resnet Encoder, or from a </a:t>
            </a:r>
            <a:r>
              <a:rPr lang="en-GB" sz="1200" b="0" i="0" u="none" strike="noStrike" cap="none" dirty="0" err="1">
                <a:solidFill>
                  <a:schemeClr val="dk1"/>
                </a:solidFill>
                <a:effectLst/>
                <a:latin typeface="Calibri"/>
                <a:ea typeface="Calibri"/>
                <a:cs typeface="Calibri"/>
                <a:sym typeface="Calibri"/>
              </a:rPr>
              <a:t>pointcloud</a:t>
            </a:r>
            <a:r>
              <a:rPr lang="en-GB" sz="1200" b="0" i="0" u="none" strike="noStrike" cap="none" dirty="0">
                <a:solidFill>
                  <a:schemeClr val="dk1"/>
                </a:solidFill>
                <a:effectLst/>
                <a:latin typeface="Calibri"/>
                <a:ea typeface="Calibri"/>
                <a:cs typeface="Calibri"/>
                <a:sym typeface="Calibri"/>
              </a:rPr>
              <a:t> with a </a:t>
            </a:r>
            <a:r>
              <a:rPr lang="en-GB" sz="1200" b="0" i="0" u="none" strike="noStrike" cap="none" dirty="0" err="1">
                <a:solidFill>
                  <a:schemeClr val="dk1"/>
                </a:solidFill>
                <a:effectLst/>
                <a:latin typeface="Calibri"/>
                <a:ea typeface="Calibri"/>
                <a:cs typeface="Calibri"/>
                <a:sym typeface="Calibri"/>
              </a:rPr>
              <a:t>pointnet</a:t>
            </a:r>
            <a:r>
              <a:rPr lang="en-GB" sz="1200" b="0" i="0" u="none" strike="noStrike" cap="none" dirty="0">
                <a:solidFill>
                  <a:schemeClr val="dk1"/>
                </a:solidFill>
                <a:effectLst/>
                <a:latin typeface="Calibri"/>
                <a:ea typeface="Calibri"/>
                <a:cs typeface="Calibri"/>
                <a:sym typeface="Calibri"/>
              </a:rPr>
              <a:t> encoder but we don’t really care about that for now. We focus on the decoder, that is to say how to recreate 3D content, in the form of a </a:t>
            </a:r>
            <a:r>
              <a:rPr lang="en-GB" sz="1200" b="0" i="0" u="none" strike="noStrike" cap="none" dirty="0" err="1">
                <a:solidFill>
                  <a:schemeClr val="dk1"/>
                </a:solidFill>
                <a:effectLst/>
                <a:latin typeface="Calibri"/>
                <a:ea typeface="Calibri"/>
                <a:cs typeface="Calibri"/>
                <a:sym typeface="Calibri"/>
              </a:rPr>
              <a:t>pointcloud</a:t>
            </a:r>
            <a:r>
              <a:rPr lang="en-GB" sz="1200" b="0" i="0" u="none" strike="noStrike" cap="none" dirty="0">
                <a:solidFill>
                  <a:schemeClr val="dk1"/>
                </a:solidFill>
                <a:effectLst/>
                <a:latin typeface="Calibri"/>
                <a:ea typeface="Calibri"/>
                <a:cs typeface="Calibri"/>
                <a:sym typeface="Calibri"/>
              </a:rPr>
              <a:t>, from the latent vector.</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6870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0" u="none" strike="noStrike" cap="none" dirty="0">
                <a:solidFill>
                  <a:schemeClr val="dk1"/>
                </a:solidFill>
                <a:effectLst/>
                <a:latin typeface="Calibri"/>
                <a:ea typeface="Calibri"/>
                <a:cs typeface="Calibri"/>
                <a:sym typeface="Calibri"/>
              </a:rPr>
              <a:t>Let’s try this on an arbitrary shape : me :)</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42813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rtl="0"/>
            <a:r>
              <a:rPr lang="en-GB" sz="1200" b="0" i="0" u="none" strike="noStrike" cap="none" dirty="0">
                <a:solidFill>
                  <a:schemeClr val="dk1"/>
                </a:solidFill>
                <a:effectLst/>
                <a:latin typeface="Calibri"/>
                <a:ea typeface="Calibri"/>
                <a:cs typeface="Calibri"/>
                <a:sym typeface="Calibri"/>
              </a:rPr>
              <a:t>We build on </a:t>
            </a:r>
            <a:r>
              <a:rPr lang="en-GB" sz="1200" b="0" i="0" u="none" strike="noStrike" cap="none" dirty="0" err="1">
                <a:solidFill>
                  <a:schemeClr val="dk1"/>
                </a:solidFill>
                <a:effectLst/>
                <a:latin typeface="Calibri"/>
                <a:ea typeface="Calibri"/>
                <a:cs typeface="Calibri"/>
                <a:sym typeface="Calibri"/>
              </a:rPr>
              <a:t>PointSetGen</a:t>
            </a:r>
            <a:r>
              <a:rPr lang="en-GB" sz="1200" b="0" i="0" u="none" strike="noStrike" cap="none" dirty="0">
                <a:solidFill>
                  <a:schemeClr val="dk1"/>
                </a:solidFill>
                <a:effectLst/>
                <a:latin typeface="Calibri"/>
                <a:ea typeface="Calibri"/>
                <a:cs typeface="Calibri"/>
                <a:sym typeface="Calibri"/>
              </a:rPr>
              <a:t>, and its point cloud representation.</a:t>
            </a:r>
          </a:p>
          <a:p>
            <a:pPr rtl="0"/>
            <a:br>
              <a:rPr lang="en-GB" sz="1200" b="0" i="0" u="none" strike="noStrike" cap="none" dirty="0">
                <a:solidFill>
                  <a:schemeClr val="dk1"/>
                </a:solidFill>
                <a:effectLst/>
                <a:latin typeface="Calibri"/>
                <a:ea typeface="Calibri"/>
                <a:cs typeface="Calibri"/>
                <a:sym typeface="Calibri"/>
              </a:rPr>
            </a:br>
            <a:r>
              <a:rPr lang="en-GB" sz="1200" b="0" i="0" u="none" strike="noStrike" cap="none" dirty="0">
                <a:solidFill>
                  <a:schemeClr val="dk1"/>
                </a:solidFill>
                <a:effectLst/>
                <a:latin typeface="Calibri"/>
                <a:ea typeface="Calibri"/>
                <a:cs typeface="Calibri"/>
                <a:sym typeface="Calibri"/>
              </a:rPr>
              <a:t>In its simplest form, the latent vector is fed to an Multi Layer Perceptron that outputs a fixed number of 3D points</a:t>
            </a:r>
            <a:r>
              <a:rPr lang="en-GB" sz="1200" b="1" i="0" u="none" strike="noStrike" cap="none"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scattered in 3D (on me). </a:t>
            </a:r>
          </a:p>
          <a:p>
            <a:pPr rtl="0"/>
            <a:br>
              <a:rPr lang="en-GB" sz="1200" b="0" i="0" u="none" strike="noStrike" cap="none" dirty="0">
                <a:solidFill>
                  <a:schemeClr val="dk1"/>
                </a:solidFill>
                <a:effectLst/>
                <a:latin typeface="Calibri"/>
                <a:ea typeface="Calibri"/>
                <a:cs typeface="Calibri"/>
                <a:sym typeface="Calibri"/>
              </a:rPr>
            </a:br>
            <a:r>
              <a:rPr lang="en-GB" sz="1200" b="0" i="0" u="none" strike="noStrike" cap="none" dirty="0">
                <a:solidFill>
                  <a:schemeClr val="dk1"/>
                </a:solidFill>
                <a:effectLst/>
                <a:latin typeface="Calibri"/>
                <a:ea typeface="Calibri"/>
                <a:cs typeface="Calibri"/>
                <a:sym typeface="Calibri"/>
              </a:rPr>
              <a:t>It is optimized by minimizing a distance with the ground truth points, such as Chamfer or Earth Mover Distance. The chamfer distance is a nearest </a:t>
            </a:r>
            <a:r>
              <a:rPr lang="en-GB" sz="1200" b="0" i="0" u="none" strike="noStrike" cap="none" dirty="0" err="1">
                <a:solidFill>
                  <a:schemeClr val="dk1"/>
                </a:solidFill>
                <a:effectLst/>
                <a:latin typeface="Calibri"/>
                <a:ea typeface="Calibri"/>
                <a:cs typeface="Calibri"/>
                <a:sym typeface="Calibri"/>
              </a:rPr>
              <a:t>neighbors</a:t>
            </a:r>
            <a:r>
              <a:rPr lang="en-GB" sz="1200" b="0" i="0" u="none" strike="noStrike" cap="none" dirty="0">
                <a:solidFill>
                  <a:schemeClr val="dk1"/>
                </a:solidFill>
                <a:effectLst/>
                <a:latin typeface="Calibri"/>
                <a:ea typeface="Calibri"/>
                <a:cs typeface="Calibri"/>
                <a:sym typeface="Calibri"/>
              </a:rPr>
              <a:t> based loss. It is differentiable almost everywhere and it says something like : for every generated point, find the closest ground truth point and move towards it, for every ground truth point, find the closest generated point and attracts it. At the end of the optimisation, the generated point cloud aligns with the ground truth point cloud.</a:t>
            </a:r>
          </a:p>
          <a:p>
            <a:pPr rtl="0"/>
            <a:br>
              <a:rPr lang="en-GB" sz="1200" b="0" i="0" u="none" strike="noStrike" cap="none" dirty="0">
                <a:solidFill>
                  <a:schemeClr val="dk1"/>
                </a:solidFill>
                <a:effectLst/>
                <a:latin typeface="Calibri"/>
                <a:ea typeface="Calibri"/>
                <a:cs typeface="Calibri"/>
                <a:sym typeface="Calibri"/>
              </a:rPr>
            </a:br>
            <a:r>
              <a:rPr lang="en-GB" sz="1200" b="0" i="0" u="none" strike="noStrike" cap="none" dirty="0">
                <a:solidFill>
                  <a:schemeClr val="dk1"/>
                </a:solidFill>
                <a:effectLst/>
                <a:latin typeface="Calibri"/>
                <a:ea typeface="Calibri"/>
                <a:cs typeface="Calibri"/>
                <a:sym typeface="Calibri"/>
              </a:rPr>
              <a:t>This works really well but there is a fundamental issue with this way of generating point clouds which is the fact that the generated points do not belong to an implicit surface. This comes from the fact that in the last layer of an MLP, the neurons are not correlated and there is no surface constraints on the generated points. </a:t>
            </a:r>
          </a:p>
        </p:txBody>
      </p:sp>
      <p:sp>
        <p:nvSpPr>
          <p:cNvPr id="148" name="Shape 14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0451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r>
              <a:rPr lang="en-GB" sz="1200" b="0" i="0" u="none" strike="noStrike" cap="none" dirty="0">
                <a:solidFill>
                  <a:schemeClr val="dk1"/>
                </a:solidFill>
                <a:effectLst/>
                <a:latin typeface="Calibri"/>
                <a:ea typeface="Calibri"/>
                <a:cs typeface="Calibri"/>
                <a:sym typeface="Calibri"/>
              </a:rPr>
              <a:t>We observed that and build on this work by adding in the decoder architecture the prior that all points should belong to a surface. The simplest way to make sure we generate a surface is to deform one. To achieve this, we will learn a function that implicitly deform a surface, in a very simple way.</a:t>
            </a:r>
          </a:p>
          <a:p>
            <a:pPr rtl="0"/>
            <a:br>
              <a:rPr lang="en-GB" sz="1200" b="0" i="0" u="none" strike="noStrike" cap="none" dirty="0">
                <a:solidFill>
                  <a:schemeClr val="dk1"/>
                </a:solidFill>
                <a:effectLst/>
                <a:latin typeface="Calibri"/>
                <a:ea typeface="Calibri"/>
                <a:cs typeface="Calibri"/>
                <a:sym typeface="Calibri"/>
              </a:rPr>
            </a:br>
            <a:r>
              <a:rPr lang="en-GB" sz="1200" b="0" i="0" u="none" strike="noStrike" cap="none" dirty="0">
                <a:solidFill>
                  <a:schemeClr val="dk1"/>
                </a:solidFill>
                <a:effectLst/>
                <a:latin typeface="Calibri"/>
                <a:ea typeface="Calibri"/>
                <a:cs typeface="Calibri"/>
                <a:sym typeface="Calibri"/>
              </a:rPr>
              <a:t>In addition to the latent shape representation, our MLP takes as input the coordinates of a single 2D point sampled from a 2D patch in R2, and outputs the 3D coordinates of a single point. And we’re mostly done.</a:t>
            </a:r>
          </a:p>
          <a:p>
            <a:pPr rtl="0"/>
            <a:br>
              <a:rPr lang="en-GB" sz="1200" b="0" i="0" u="none" strike="noStrike" cap="none" dirty="0">
                <a:solidFill>
                  <a:schemeClr val="dk1"/>
                </a:solidFill>
                <a:effectLst/>
                <a:latin typeface="Calibri"/>
                <a:ea typeface="Calibri"/>
                <a:cs typeface="Calibri"/>
                <a:sym typeface="Calibri"/>
              </a:rPr>
            </a:br>
            <a:r>
              <a:rPr lang="en-GB" sz="1200" b="0" i="0" u="none" strike="noStrike" cap="none" dirty="0">
                <a:solidFill>
                  <a:schemeClr val="dk1"/>
                </a:solidFill>
                <a:effectLst/>
                <a:latin typeface="Calibri"/>
                <a:ea typeface="Calibri"/>
                <a:cs typeface="Calibri"/>
                <a:sym typeface="Calibri"/>
              </a:rPr>
              <a:t>Because, an MLP is a continuous function, it transforms the continuous input domain into another continuous domain, a deformed surface, while preserving </a:t>
            </a:r>
            <a:r>
              <a:rPr lang="en-GB" sz="1200" b="0" i="0" u="none" strike="noStrike" cap="none" dirty="0" err="1">
                <a:solidFill>
                  <a:schemeClr val="dk1"/>
                </a:solidFill>
                <a:effectLst/>
                <a:latin typeface="Calibri"/>
                <a:ea typeface="Calibri"/>
                <a:cs typeface="Calibri"/>
                <a:sym typeface="Calibri"/>
              </a:rPr>
              <a:t>manyfold</a:t>
            </a:r>
            <a:r>
              <a:rPr lang="en-GB" sz="1200" b="0" i="0" u="none" strike="noStrike" cap="none" dirty="0">
                <a:solidFill>
                  <a:schemeClr val="dk1"/>
                </a:solidFill>
                <a:effectLst/>
                <a:latin typeface="Calibri"/>
                <a:ea typeface="Calibri"/>
                <a:cs typeface="Calibri"/>
                <a:sym typeface="Calibri"/>
              </a:rPr>
              <a:t> properties.</a:t>
            </a:r>
          </a:p>
          <a:p>
            <a:pPr rtl="0"/>
            <a:br>
              <a:rPr lang="en-GB" sz="1200" b="0" i="0" u="none" strike="noStrike" cap="none" dirty="0">
                <a:solidFill>
                  <a:schemeClr val="dk1"/>
                </a:solidFill>
                <a:effectLst/>
                <a:latin typeface="Calibri"/>
                <a:ea typeface="Calibri"/>
                <a:cs typeface="Calibri"/>
                <a:sym typeface="Calibri"/>
              </a:rPr>
            </a:br>
            <a:r>
              <a:rPr lang="en-GB" sz="1200" b="0" i="0" u="none" strike="noStrike" cap="none" dirty="0">
                <a:solidFill>
                  <a:schemeClr val="dk1"/>
                </a:solidFill>
                <a:effectLst/>
                <a:latin typeface="Calibri"/>
                <a:ea typeface="Calibri"/>
                <a:cs typeface="Calibri"/>
                <a:sym typeface="Calibri"/>
              </a:rPr>
              <a:t>Indeed, as we  repeat </a:t>
            </a:r>
            <a:r>
              <a:rPr lang="en-GB" sz="1200" b="1" i="0" u="none" strike="noStrike" cap="none" dirty="0">
                <a:solidFill>
                  <a:schemeClr val="dk1"/>
                </a:solidFill>
                <a:effectLst/>
                <a:latin typeface="Calibri"/>
                <a:ea typeface="Calibri"/>
                <a:cs typeface="Calibri"/>
                <a:sym typeface="Calibri"/>
              </a:rPr>
              <a:t>NEXT 16- 85 (more points appear)</a:t>
            </a:r>
            <a:r>
              <a:rPr lang="en-GB" sz="1200" b="0" i="0" u="none" strike="noStrike" cap="none" dirty="0">
                <a:solidFill>
                  <a:schemeClr val="dk1"/>
                </a:solidFill>
                <a:effectLst/>
                <a:latin typeface="Calibri"/>
                <a:ea typeface="Calibri"/>
                <a:cs typeface="Calibri"/>
                <a:sym typeface="Calibri"/>
              </a:rPr>
              <a:t> this process for other 2D points in the patch, and all the generated 3D points belong to a implicit surface.</a:t>
            </a:r>
          </a:p>
          <a:p>
            <a:pPr rtl="0"/>
            <a:r>
              <a:rPr lang="en-GB" sz="1200" b="0" i="0" u="none" strike="noStrike" cap="none" dirty="0">
                <a:solidFill>
                  <a:schemeClr val="dk1"/>
                </a:solidFill>
                <a:effectLst/>
                <a:latin typeface="Calibri"/>
                <a:ea typeface="Calibri"/>
                <a:cs typeface="Calibri"/>
                <a:sym typeface="Calibri"/>
              </a:rPr>
              <a:t>Furthermore, if we define a connectivity between samples in the patch, such as a triangulation of the points,- it can naturally be propagated to the 3D generated points and aligns with the generated </a:t>
            </a:r>
            <a:r>
              <a:rPr lang="en-GB" sz="1200" b="0" i="0" u="none" strike="noStrike" cap="none" dirty="0" err="1">
                <a:solidFill>
                  <a:schemeClr val="dk1"/>
                </a:solidFill>
                <a:effectLst/>
                <a:latin typeface="Calibri"/>
                <a:ea typeface="Calibri"/>
                <a:cs typeface="Calibri"/>
                <a:sym typeface="Calibri"/>
              </a:rPr>
              <a:t>surface.This</a:t>
            </a:r>
            <a:r>
              <a:rPr lang="en-GB" sz="1200" b="0" i="0" u="none" strike="noStrike" cap="none" dirty="0">
                <a:solidFill>
                  <a:schemeClr val="dk1"/>
                </a:solidFill>
                <a:effectLst/>
                <a:latin typeface="Calibri"/>
                <a:ea typeface="Calibri"/>
                <a:cs typeface="Calibri"/>
                <a:sym typeface="Calibri"/>
              </a:rPr>
              <a:t> type of decoder generates a mesh without further post processing. </a:t>
            </a:r>
          </a:p>
          <a:p>
            <a:pPr rtl="0"/>
            <a:br>
              <a:rPr lang="en-GB" sz="1200" b="0" i="0" u="none" strike="noStrike" cap="none" dirty="0">
                <a:solidFill>
                  <a:schemeClr val="dk1"/>
                </a:solidFill>
                <a:effectLst/>
                <a:latin typeface="Calibri"/>
                <a:ea typeface="Calibri"/>
                <a:cs typeface="Calibri"/>
                <a:sym typeface="Calibri"/>
              </a:rPr>
            </a:br>
            <a:r>
              <a:rPr lang="en-GB" sz="1200" b="0" i="0" u="none" strike="noStrike" cap="none" dirty="0">
                <a:solidFill>
                  <a:schemeClr val="dk1"/>
                </a:solidFill>
                <a:effectLst/>
                <a:latin typeface="Calibri"/>
                <a:ea typeface="Calibri"/>
                <a:cs typeface="Calibri"/>
                <a:sym typeface="Calibri"/>
              </a:rPr>
              <a:t>Interestingly, at inference time, by sampling the 2D patch more or less densely, we can generate as many points as we want.</a:t>
            </a:r>
          </a:p>
          <a:p>
            <a:pPr rtl="0"/>
            <a:r>
              <a:rPr lang="en-GB" sz="1200" b="0" i="0" u="none" strike="noStrike" cap="none" dirty="0">
                <a:solidFill>
                  <a:schemeClr val="dk1"/>
                </a:solidFill>
                <a:effectLst/>
                <a:latin typeface="Calibri"/>
                <a:ea typeface="Calibri"/>
                <a:cs typeface="Calibri"/>
                <a:sym typeface="Calibri"/>
              </a:rPr>
              <a:t>However, with this approach reconstructing objects with complex topology such as me is hard with a single deformed patch. </a:t>
            </a:r>
          </a:p>
        </p:txBody>
      </p:sp>
      <p:sp>
        <p:nvSpPr>
          <p:cNvPr id="149" name="Shape 14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6490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1524000" y="1122363"/>
            <a:ext cx="9144000" cy="2387600"/>
          </a:xfrm>
          <a:prstGeom prst="rect">
            <a:avLst/>
          </a:prstGeom>
          <a:noFill/>
          <a:ln>
            <a:noFill/>
          </a:ln>
        </p:spPr>
        <p:txBody>
          <a:bodyPr spcFirstLastPara="1" wrap="square" lIns="91425" tIns="91425" rIns="91425" bIns="91425" anchor="b" anchorCtr="0"/>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Shape 17"/>
          <p:cNvSpPr txBox="1">
            <a:spLocks noGrp="1"/>
          </p:cNvSpPr>
          <p:nvPr>
            <p:ph type="subTitle" idx="1"/>
          </p:nvPr>
        </p:nvSpPr>
        <p:spPr>
          <a:xfrm>
            <a:off x="1524000" y="3602038"/>
            <a:ext cx="9144000" cy="1655762"/>
          </a:xfrm>
          <a:prstGeom prst="rect">
            <a:avLst/>
          </a:prstGeom>
          <a:noFill/>
          <a:ln>
            <a:noFill/>
          </a:ln>
        </p:spPr>
        <p:txBody>
          <a:bodyPr spcFirstLastPara="1" wrap="square" lIns="91425" tIns="91425" rIns="91425" bIns="91425" anchor="t" anchorCtr="0"/>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fr-FR"/>
              <a:t>06/19/2018</a:t>
            </a:r>
            <a:endParaRPr/>
          </a:p>
        </p:txBody>
      </p:sp>
      <p:sp>
        <p:nvSpPr>
          <p:cNvPr id="19" name="Shape 19"/>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 name="Shape 7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fr-FR"/>
              <a:t>06/19/2018</a:t>
            </a:r>
            <a:endParaRPr/>
          </a:p>
        </p:txBody>
      </p:sp>
      <p:sp>
        <p:nvSpPr>
          <p:cNvPr id="76" name="Shape 76"/>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7133431" y="1956594"/>
            <a:ext cx="5811838" cy="26289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0" name="Shape 8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fr-FR"/>
              <a:t>06/19/2018</a:t>
            </a:r>
            <a:endParaRPr/>
          </a:p>
        </p:txBody>
      </p:sp>
      <p:sp>
        <p:nvSpPr>
          <p:cNvPr id="82" name="Shape 8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Shape 23"/>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fr-FR"/>
              <a:t>06/19/2018</a:t>
            </a:r>
            <a:endParaRPr/>
          </a:p>
        </p:txBody>
      </p:sp>
      <p:sp>
        <p:nvSpPr>
          <p:cNvPr id="25" name="Shape 25"/>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831850" y="1709738"/>
            <a:ext cx="10515600" cy="2852737"/>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Shape 29"/>
          <p:cNvSpPr txBox="1">
            <a:spLocks noGrp="1"/>
          </p:cNvSpPr>
          <p:nvPr>
            <p:ph type="body" idx="1"/>
          </p:nvPr>
        </p:nvSpPr>
        <p:spPr>
          <a:xfrm>
            <a:off x="831850" y="4589463"/>
            <a:ext cx="10515600" cy="1500187"/>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fr-FR"/>
              <a:t>06/19/2018</a:t>
            </a:r>
            <a:endParaRPr/>
          </a:p>
        </p:txBody>
      </p:sp>
      <p:sp>
        <p:nvSpPr>
          <p:cNvPr id="31" name="Shape 31"/>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Shape 35"/>
          <p:cNvSpPr txBox="1">
            <a:spLocks noGrp="1"/>
          </p:cNvSpPr>
          <p:nvPr>
            <p:ph type="body" idx="1"/>
          </p:nvPr>
        </p:nvSpPr>
        <p:spPr>
          <a:xfrm>
            <a:off x="838200" y="1825625"/>
            <a:ext cx="5181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6172200" y="1825625"/>
            <a:ext cx="5181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fr-FR"/>
              <a:t>06/19/2018</a:t>
            </a:r>
            <a:endParaRPr/>
          </a:p>
        </p:txBody>
      </p:sp>
      <p:sp>
        <p:nvSpPr>
          <p:cNvPr id="38" name="Shape 38"/>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839788"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 name="Shape 42"/>
          <p:cNvSpPr txBox="1">
            <a:spLocks noGrp="1"/>
          </p:cNvSpPr>
          <p:nvPr>
            <p:ph type="body" idx="1"/>
          </p:nvPr>
        </p:nvSpPr>
        <p:spPr>
          <a:xfrm>
            <a:off x="839788" y="1681163"/>
            <a:ext cx="5157787"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839788" y="2505075"/>
            <a:ext cx="5157787" cy="368458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3"/>
          </p:nvPr>
        </p:nvSpPr>
        <p:spPr>
          <a:xfrm>
            <a:off x="6172200" y="1681163"/>
            <a:ext cx="5183188"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4"/>
          </p:nvPr>
        </p:nvSpPr>
        <p:spPr>
          <a:xfrm>
            <a:off x="6172200" y="2505075"/>
            <a:ext cx="5183188" cy="368458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fr-FR"/>
              <a:t>06/19/2018</a:t>
            </a:r>
            <a:endParaRPr/>
          </a:p>
        </p:txBody>
      </p:sp>
      <p:sp>
        <p:nvSpPr>
          <p:cNvPr id="47" name="Shape 47"/>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Shape 51"/>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fr-FR"/>
              <a:t>06/19/2018</a:t>
            </a:r>
            <a:endParaRPr/>
          </a:p>
        </p:txBody>
      </p:sp>
      <p:sp>
        <p:nvSpPr>
          <p:cNvPr id="52" name="Shape 5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Shape 55"/>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fr-FR"/>
              <a:t>06/19/2018</a:t>
            </a:r>
            <a:endParaRPr/>
          </a:p>
        </p:txBody>
      </p:sp>
      <p:sp>
        <p:nvSpPr>
          <p:cNvPr id="56" name="Shape 56"/>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 name="Shape 60"/>
          <p:cNvSpPr txBox="1">
            <a:spLocks noGrp="1"/>
          </p:cNvSpPr>
          <p:nvPr>
            <p:ph type="body" idx="1"/>
          </p:nvPr>
        </p:nvSpPr>
        <p:spPr>
          <a:xfrm>
            <a:off x="5183188" y="987425"/>
            <a:ext cx="6172200" cy="4873625"/>
          </a:xfrm>
          <a:prstGeom prst="rect">
            <a:avLst/>
          </a:prstGeom>
          <a:noFill/>
          <a:ln>
            <a:noFill/>
          </a:ln>
        </p:spPr>
        <p:txBody>
          <a:bodyPr spcFirstLastPara="1" wrap="square" lIns="91425" tIns="91425" rIns="91425" bIns="91425"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839788" y="2057400"/>
            <a:ext cx="3932237"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fr-FR"/>
              <a:t>06/19/2018</a:t>
            </a:r>
            <a:endParaRPr/>
          </a:p>
        </p:txBody>
      </p:sp>
      <p:sp>
        <p:nvSpPr>
          <p:cNvPr id="63" name="Shape 63"/>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Shape 67"/>
          <p:cNvSpPr>
            <a:spLocks noGrp="1"/>
          </p:cNvSpPr>
          <p:nvPr>
            <p:ph type="pic" idx="2"/>
          </p:nvPr>
        </p:nvSpPr>
        <p:spPr>
          <a:xfrm>
            <a:off x="5183188" y="987425"/>
            <a:ext cx="6172200" cy="4873625"/>
          </a:xfrm>
          <a:prstGeom prst="rect">
            <a:avLst/>
          </a:prstGeom>
          <a:noFill/>
          <a:ln>
            <a:noFill/>
          </a:ln>
        </p:spPr>
        <p:txBody>
          <a:bodyPr spcFirstLastPara="1" wrap="square" lIns="91425" tIns="91425" rIns="91425" bIns="91425"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839788" y="2057400"/>
            <a:ext cx="3932237"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fr-FR"/>
              <a:t>06/19/2018</a:t>
            </a:r>
            <a:endParaRPr/>
          </a:p>
        </p:txBody>
      </p:sp>
      <p:sp>
        <p:nvSpPr>
          <p:cNvPr id="70" name="Shape 70"/>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Shape 11"/>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fr-FR"/>
              <a:t>06/19/2018</a:t>
            </a:r>
            <a:endParaRPr/>
          </a:p>
        </p:txBody>
      </p:sp>
      <p:sp>
        <p:nvSpPr>
          <p:cNvPr id="13" name="Shape 13"/>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comments" Target="../comments/comment1.xml"/><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comments" Target="../comments/comment10.xml"/><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6.JPG"/><Relationship Id="rId5" Type="http://schemas.openxmlformats.org/officeDocument/2006/relationships/image" Target="../media/image1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comments" Target="../comments/comment11.xml"/><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6.JPG"/><Relationship Id="rId5" Type="http://schemas.openxmlformats.org/officeDocument/2006/relationships/image" Target="../media/image1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1.JP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6.JPG"/><Relationship Id="rId5" Type="http://schemas.openxmlformats.org/officeDocument/2006/relationships/image" Target="../media/image17.png"/><Relationship Id="rId4" Type="http://schemas.openxmlformats.org/officeDocument/2006/relationships/notesSlide" Target="../notesSlides/notesSlide12.xml"/><Relationship Id="rId9" Type="http://schemas.openxmlformats.org/officeDocument/2006/relationships/comments" Target="../comments/comment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comments" Target="../comments/comment1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2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comments" Target="../comments/comment1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comments" Target="../comments/comment15.xml"/><Relationship Id="rId3" Type="http://schemas.openxmlformats.org/officeDocument/2006/relationships/slideLayout" Target="../slideLayouts/slideLayout2.xml"/><Relationship Id="rId7" Type="http://schemas.openxmlformats.org/officeDocument/2006/relationships/image" Target="../media/image26.gif"/><Relationship Id="rId12" Type="http://schemas.openxmlformats.org/officeDocument/2006/relationships/image" Target="../media/image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5.gif"/><Relationship Id="rId11" Type="http://schemas.openxmlformats.org/officeDocument/2006/relationships/image" Target="../media/image30.gif"/><Relationship Id="rId5" Type="http://schemas.openxmlformats.org/officeDocument/2006/relationships/image" Target="../media/image24.gif"/><Relationship Id="rId10" Type="http://schemas.openxmlformats.org/officeDocument/2006/relationships/image" Target="../media/image29.gif"/><Relationship Id="rId4" Type="http://schemas.openxmlformats.org/officeDocument/2006/relationships/notesSlide" Target="../notesSlides/notesSlide15.xml"/><Relationship Id="rId9" Type="http://schemas.openxmlformats.org/officeDocument/2006/relationships/image" Target="../media/image28.gif"/></Relationships>
</file>

<file path=ppt/slides/_rels/slide16.xml.rels><?xml version="1.0" encoding="UTF-8" standalone="yes"?>
<Relationships xmlns="http://schemas.openxmlformats.org/package/2006/relationships"><Relationship Id="rId8" Type="http://schemas.openxmlformats.org/officeDocument/2006/relationships/audio" Target="../media/media19.m4a"/><Relationship Id="rId13" Type="http://schemas.openxmlformats.org/officeDocument/2006/relationships/image" Target="../media/image33.png"/><Relationship Id="rId3" Type="http://schemas.microsoft.com/office/2007/relationships/media" Target="../media/media17.mp4"/><Relationship Id="rId7" Type="http://schemas.microsoft.com/office/2007/relationships/media" Target="../media/media19.m4a"/><Relationship Id="rId12" Type="http://schemas.openxmlformats.org/officeDocument/2006/relationships/image" Target="../media/image32.png"/><Relationship Id="rId2" Type="http://schemas.openxmlformats.org/officeDocument/2006/relationships/video" Target="../media/media16.mp4"/><Relationship Id="rId1" Type="http://schemas.microsoft.com/office/2007/relationships/media" Target="../media/media16.mp4"/><Relationship Id="rId6" Type="http://schemas.openxmlformats.org/officeDocument/2006/relationships/video" Target="../media/media18.m4v"/><Relationship Id="rId11" Type="http://schemas.openxmlformats.org/officeDocument/2006/relationships/image" Target="../media/image31.png"/><Relationship Id="rId5" Type="http://schemas.microsoft.com/office/2007/relationships/media" Target="../media/media18.m4v"/><Relationship Id="rId15" Type="http://schemas.openxmlformats.org/officeDocument/2006/relationships/comments" Target="../comments/comment16.xml"/><Relationship Id="rId10" Type="http://schemas.openxmlformats.org/officeDocument/2006/relationships/notesSlide" Target="../notesSlides/notesSlide16.xml"/><Relationship Id="rId4" Type="http://schemas.openxmlformats.org/officeDocument/2006/relationships/video" Target="../media/media17.mp4"/><Relationship Id="rId9" Type="http://schemas.openxmlformats.org/officeDocument/2006/relationships/slideLayout" Target="../slideLayouts/slideLayout2.xml"/><Relationship Id="rId1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11" Type="http://schemas.openxmlformats.org/officeDocument/2006/relationships/comments" Target="../comments/comment3.xml"/><Relationship Id="rId5" Type="http://schemas.openxmlformats.org/officeDocument/2006/relationships/image" Target="../media/image8.png"/><Relationship Id="rId10" Type="http://schemas.openxmlformats.org/officeDocument/2006/relationships/image" Target="../media/image5.png"/><Relationship Id="rId4" Type="http://schemas.openxmlformats.org/officeDocument/2006/relationships/notesSlide" Target="../notesSlides/notesSlide3.xml"/><Relationship Id="rId9" Type="http://schemas.openxmlformats.org/officeDocument/2006/relationships/image" Target="../media/image12.jp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2.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notesSlide" Target="../notesSlides/notesSlide4.xml"/><Relationship Id="rId9" Type="http://schemas.openxmlformats.org/officeDocument/2006/relationships/comments" Target="../comments/commen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comments" Target="../comments/comment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14.em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comments" Target="../comments/commen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15.em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comments" Target="../comments/comment7.xml"/><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slideLayout" Target="../slideLayouts/slideLayout2.xml"/><Relationship Id="rId7" Type="http://schemas.openxmlformats.org/officeDocument/2006/relationships/image" Target="../media/image16.JP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7.png"/><Relationship Id="rId5" Type="http://schemas.openxmlformats.org/officeDocument/2006/relationships/image" Target="../media/image18.png"/><Relationship Id="rId10" Type="http://schemas.openxmlformats.org/officeDocument/2006/relationships/comments" Target="../comments/comment8.xml"/><Relationship Id="rId4" Type="http://schemas.openxmlformats.org/officeDocument/2006/relationships/notesSlide" Target="../notesSlides/notesSlide8.xml"/><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audio" Target="../media/media9.m4a"/><Relationship Id="rId7" Type="http://schemas.openxmlformats.org/officeDocument/2006/relationships/image" Target="../media/image16.JPG"/><Relationship Id="rId2" Type="http://schemas.microsoft.com/office/2007/relationships/media" Target="../media/media9.m4a"/><Relationship Id="rId1" Type="http://schemas.openxmlformats.org/officeDocument/2006/relationships/tags" Target="../tags/tag1.xml"/><Relationship Id="rId6" Type="http://schemas.openxmlformats.org/officeDocument/2006/relationships/image" Target="../media/image17.png"/><Relationship Id="rId5" Type="http://schemas.openxmlformats.org/officeDocument/2006/relationships/notesSlide" Target="../notesSlides/notesSlide9.xml"/><Relationship Id="rId10" Type="http://schemas.openxmlformats.org/officeDocument/2006/relationships/comments" Target="../comments/comment9.xml"/><Relationship Id="rId4" Type="http://schemas.openxmlformats.org/officeDocument/2006/relationships/slideLayout" Target="../slideLayouts/slideLayout2.xml"/><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ctrTitle"/>
          </p:nvPr>
        </p:nvSpPr>
        <p:spPr>
          <a:xfrm>
            <a:off x="81023" y="-405117"/>
            <a:ext cx="12110978" cy="23876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6000"/>
              <a:buFont typeface="Calibri"/>
              <a:buNone/>
            </a:pPr>
            <a:r>
              <a:rPr lang="en-US" sz="6000" b="0" i="0" u="none" strike="noStrike" cap="none">
                <a:solidFill>
                  <a:schemeClr val="dk1"/>
                </a:solidFill>
                <a:latin typeface="Calibri"/>
                <a:ea typeface="Calibri"/>
                <a:cs typeface="Calibri"/>
                <a:sym typeface="Calibri"/>
              </a:rPr>
              <a:t>AtlasNet: A Papier-Mâché Approach to Learning 3D Surface Generation</a:t>
            </a:r>
            <a:endParaRPr sz="6000" b="0" i="0" u="none" strike="noStrike" cap="none">
              <a:solidFill>
                <a:schemeClr val="dk1"/>
              </a:solidFill>
              <a:latin typeface="Calibri"/>
              <a:ea typeface="Calibri"/>
              <a:cs typeface="Calibri"/>
              <a:sym typeface="Calibri"/>
            </a:endParaRPr>
          </a:p>
        </p:txBody>
      </p:sp>
      <p:sp>
        <p:nvSpPr>
          <p:cNvPr id="95" name="Shape 95"/>
          <p:cNvSpPr txBox="1">
            <a:spLocks noGrp="1"/>
          </p:cNvSpPr>
          <p:nvPr>
            <p:ph type="subTitle" idx="1"/>
          </p:nvPr>
        </p:nvSpPr>
        <p:spPr>
          <a:xfrm>
            <a:off x="1431403" y="2133541"/>
            <a:ext cx="9144000" cy="165576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400"/>
              <a:buFont typeface="Arial"/>
              <a:buNone/>
            </a:pPr>
            <a:r>
              <a:rPr lang="en-US" sz="4000" dirty="0"/>
              <a:t>Thibault</a:t>
            </a:r>
            <a:r>
              <a:rPr lang="en-US" sz="4000" b="0" i="0" u="none" strike="noStrike" cap="none" dirty="0">
                <a:solidFill>
                  <a:schemeClr val="dk1"/>
                </a:solidFill>
                <a:sym typeface="Calibri"/>
              </a:rPr>
              <a:t> </a:t>
            </a:r>
            <a:r>
              <a:rPr lang="en-US" sz="4000" dirty="0" err="1"/>
              <a:t>Groueix</a:t>
            </a:r>
            <a:endParaRPr sz="4000" b="0" i="0" u="none" strike="noStrike" cap="none" dirty="0">
              <a:solidFill>
                <a:schemeClr val="dk1"/>
              </a:solidFill>
              <a:sym typeface="Calibri"/>
            </a:endParaRPr>
          </a:p>
          <a:p>
            <a:pPr marL="0" marR="0" lvl="0" indent="0" algn="ctr" rtl="0">
              <a:lnSpc>
                <a:spcPct val="90000"/>
              </a:lnSpc>
              <a:spcBef>
                <a:spcPts val="1000"/>
              </a:spcBef>
              <a:spcAft>
                <a:spcPts val="0"/>
              </a:spcAft>
              <a:buClr>
                <a:schemeClr val="dk1"/>
              </a:buClr>
              <a:buSzPts val="2400"/>
              <a:buFont typeface="Arial"/>
              <a:buNone/>
            </a:pPr>
            <a:r>
              <a:rPr lang="en-US" sz="2400" b="0" i="0" u="none" strike="noStrike" cap="none" dirty="0" err="1">
                <a:solidFill>
                  <a:schemeClr val="dk1"/>
                </a:solidFill>
                <a:latin typeface="Calibri"/>
                <a:ea typeface="Calibri"/>
                <a:cs typeface="Calibri"/>
                <a:sym typeface="Calibri"/>
              </a:rPr>
              <a:t>École</a:t>
            </a:r>
            <a:r>
              <a:rPr lang="en-US" sz="2400" b="0" i="0" u="none" strike="noStrike" cap="none" dirty="0">
                <a:solidFill>
                  <a:schemeClr val="dk1"/>
                </a:solidFill>
                <a:latin typeface="Calibri"/>
                <a:ea typeface="Calibri"/>
                <a:cs typeface="Calibri"/>
                <a:sym typeface="Calibri"/>
              </a:rPr>
              <a:t> des </a:t>
            </a:r>
            <a:r>
              <a:rPr lang="en-US" sz="2400" b="0" i="0" u="none" strike="noStrike" cap="none" dirty="0" err="1">
                <a:solidFill>
                  <a:schemeClr val="dk1"/>
                </a:solidFill>
                <a:latin typeface="Calibri"/>
                <a:ea typeface="Calibri"/>
                <a:cs typeface="Calibri"/>
                <a:sym typeface="Calibri"/>
              </a:rPr>
              <a:t>Ponts</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ParisTech</a:t>
            </a:r>
            <a:endParaRPr sz="2400" b="0" i="0" u="none" strike="noStrike" cap="none" dirty="0">
              <a:solidFill>
                <a:schemeClr val="dk1"/>
              </a:solidFill>
              <a:latin typeface="Calibri"/>
              <a:ea typeface="Calibri"/>
              <a:cs typeface="Calibri"/>
              <a:sym typeface="Calibri"/>
            </a:endParaRPr>
          </a:p>
          <a:p>
            <a:pPr marL="0" marR="0" lvl="0" indent="0" algn="ctr" rtl="0">
              <a:lnSpc>
                <a:spcPct val="90000"/>
              </a:lnSpc>
              <a:spcBef>
                <a:spcPts val="100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p:txBody>
      </p:sp>
      <p:sp>
        <p:nvSpPr>
          <p:cNvPr id="96" name="Shape 96"/>
          <p:cNvSpPr txBox="1"/>
          <p:nvPr/>
        </p:nvSpPr>
        <p:spPr>
          <a:xfrm>
            <a:off x="12" y="5919208"/>
            <a:ext cx="9144000" cy="1655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400"/>
              <a:buFont typeface="Arial"/>
              <a:buNone/>
            </a:pPr>
            <a:r>
              <a:rPr lang="en-US" sz="2400" b="0" i="0" u="none" strike="noStrike" cap="none">
                <a:solidFill>
                  <a:schemeClr val="dk1"/>
                </a:solidFill>
                <a:latin typeface="Calibri"/>
                <a:ea typeface="Calibri"/>
                <a:cs typeface="Calibri"/>
                <a:sym typeface="Calibri"/>
              </a:rPr>
              <a:t>Matthew Fisher	Vladimir Kim		Bryan Russell</a:t>
            </a:r>
            <a:endParaRPr/>
          </a:p>
          <a:p>
            <a:pPr marL="0" marR="0" lvl="0" indent="0" algn="ctr" rtl="0">
              <a:lnSpc>
                <a:spcPct val="90000"/>
              </a:lnSpc>
              <a:spcBef>
                <a:spcPts val="1000"/>
              </a:spcBef>
              <a:spcAft>
                <a:spcPts val="0"/>
              </a:spcAft>
              <a:buClr>
                <a:schemeClr val="dk1"/>
              </a:buClr>
              <a:buSzPts val="2400"/>
              <a:buFont typeface="Arial"/>
              <a:buNone/>
            </a:pPr>
            <a:r>
              <a:rPr lang="en-US" sz="2400" b="0" i="0" u="none" strike="noStrike" cap="none">
                <a:solidFill>
                  <a:schemeClr val="dk1"/>
                </a:solidFill>
                <a:latin typeface="Calibri"/>
                <a:ea typeface="Calibri"/>
                <a:cs typeface="Calibri"/>
                <a:sym typeface="Calibri"/>
              </a:rPr>
              <a:t>Adobe Research</a:t>
            </a:r>
            <a:endParaRPr sz="2400" b="0" i="0" u="none" strike="noStrike" cap="none">
              <a:solidFill>
                <a:schemeClr val="dk1"/>
              </a:solidFill>
              <a:latin typeface="Calibri"/>
              <a:ea typeface="Calibri"/>
              <a:cs typeface="Calibri"/>
              <a:sym typeface="Calibri"/>
            </a:endParaRPr>
          </a:p>
        </p:txBody>
      </p:sp>
      <p:pic>
        <p:nvPicPr>
          <p:cNvPr id="97" name="Shape 97"/>
          <p:cNvPicPr preferRelativeResize="0"/>
          <p:nvPr/>
        </p:nvPicPr>
        <p:blipFill rotWithShape="1">
          <a:blip r:embed="rId5">
            <a:alphaModFix/>
          </a:blip>
          <a:srcRect/>
          <a:stretch/>
        </p:blipFill>
        <p:spPr>
          <a:xfrm>
            <a:off x="481932" y="3376540"/>
            <a:ext cx="2526720" cy="2367335"/>
          </a:xfrm>
          <a:prstGeom prst="rect">
            <a:avLst/>
          </a:prstGeom>
          <a:noFill/>
          <a:ln>
            <a:noFill/>
          </a:ln>
        </p:spPr>
      </p:pic>
      <p:pic>
        <p:nvPicPr>
          <p:cNvPr id="98" name="Shape 98"/>
          <p:cNvPicPr preferRelativeResize="0"/>
          <p:nvPr/>
        </p:nvPicPr>
        <p:blipFill rotWithShape="1">
          <a:blip r:embed="rId6">
            <a:alphaModFix/>
          </a:blip>
          <a:srcRect/>
          <a:stretch/>
        </p:blipFill>
        <p:spPr>
          <a:xfrm>
            <a:off x="3552002" y="3430920"/>
            <a:ext cx="2425419" cy="2258591"/>
          </a:xfrm>
          <a:prstGeom prst="rect">
            <a:avLst/>
          </a:prstGeom>
          <a:noFill/>
          <a:ln>
            <a:noFill/>
          </a:ln>
        </p:spPr>
      </p:pic>
      <p:pic>
        <p:nvPicPr>
          <p:cNvPr id="99" name="Shape 99"/>
          <p:cNvPicPr preferRelativeResize="0"/>
          <p:nvPr/>
        </p:nvPicPr>
        <p:blipFill rotWithShape="1">
          <a:blip r:embed="rId7">
            <a:alphaModFix/>
          </a:blip>
          <a:srcRect/>
          <a:stretch/>
        </p:blipFill>
        <p:spPr>
          <a:xfrm>
            <a:off x="6441699" y="3430907"/>
            <a:ext cx="2330400" cy="2330400"/>
          </a:xfrm>
          <a:prstGeom prst="ellipse">
            <a:avLst/>
          </a:prstGeom>
          <a:noFill/>
          <a:ln>
            <a:noFill/>
          </a:ln>
        </p:spPr>
      </p:pic>
      <p:sp>
        <p:nvSpPr>
          <p:cNvPr id="100" name="Shape 100"/>
          <p:cNvSpPr txBox="1"/>
          <p:nvPr/>
        </p:nvSpPr>
        <p:spPr>
          <a:xfrm>
            <a:off x="5782106" y="5805833"/>
            <a:ext cx="9144000" cy="1655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400"/>
              <a:buFont typeface="Arial"/>
              <a:buNone/>
            </a:pPr>
            <a:r>
              <a:rPr lang="en-US" sz="2400">
                <a:solidFill>
                  <a:schemeClr val="dk1"/>
                </a:solidFill>
                <a:latin typeface="Calibri"/>
                <a:ea typeface="Calibri"/>
                <a:cs typeface="Calibri"/>
                <a:sym typeface="Calibri"/>
              </a:rPr>
              <a:t>Mathieu</a:t>
            </a:r>
            <a:r>
              <a:rPr lang="en-US" sz="2400" b="0" i="0" u="none" strike="noStrike" cap="none">
                <a:solidFill>
                  <a:schemeClr val="dk1"/>
                </a:solidFill>
                <a:latin typeface="Calibri"/>
                <a:ea typeface="Calibri"/>
                <a:cs typeface="Calibri"/>
                <a:sym typeface="Calibri"/>
              </a:rPr>
              <a:t> </a:t>
            </a:r>
            <a:r>
              <a:rPr lang="en-US" sz="2400">
                <a:solidFill>
                  <a:schemeClr val="dk1"/>
                </a:solidFill>
                <a:latin typeface="Calibri"/>
                <a:ea typeface="Calibri"/>
                <a:cs typeface="Calibri"/>
                <a:sym typeface="Calibri"/>
              </a:rPr>
              <a:t>Aubry</a:t>
            </a:r>
            <a:endParaRPr sz="2400" b="0" i="0" u="none" strike="noStrike" cap="none">
              <a:solidFill>
                <a:schemeClr val="dk1"/>
              </a:solidFill>
              <a:latin typeface="Calibri"/>
              <a:ea typeface="Calibri"/>
              <a:cs typeface="Calibri"/>
              <a:sym typeface="Calibri"/>
            </a:endParaRPr>
          </a:p>
          <a:p>
            <a:pPr marL="0" marR="0" lvl="0" indent="0" algn="ctr" rtl="0">
              <a:lnSpc>
                <a:spcPct val="90000"/>
              </a:lnSpc>
              <a:spcBef>
                <a:spcPts val="1000"/>
              </a:spcBef>
              <a:spcAft>
                <a:spcPts val="0"/>
              </a:spcAft>
              <a:buClr>
                <a:schemeClr val="dk1"/>
              </a:buClr>
              <a:buSzPts val="2400"/>
              <a:buFont typeface="Arial"/>
              <a:buNone/>
            </a:pPr>
            <a:r>
              <a:rPr lang="en-US" sz="2400" b="0" i="0" u="none" strike="noStrike" cap="none">
                <a:solidFill>
                  <a:schemeClr val="dk1"/>
                </a:solidFill>
                <a:latin typeface="Calibri"/>
                <a:ea typeface="Calibri"/>
                <a:cs typeface="Calibri"/>
                <a:sym typeface="Calibri"/>
              </a:rPr>
              <a:t>École des Ponts ParisTech</a:t>
            </a:r>
            <a:endParaRPr sz="2400" b="0" i="0" u="none" strike="noStrike" cap="none">
              <a:solidFill>
                <a:schemeClr val="dk1"/>
              </a:solidFill>
              <a:latin typeface="Calibri"/>
              <a:ea typeface="Calibri"/>
              <a:cs typeface="Calibri"/>
              <a:sym typeface="Calibri"/>
            </a:endParaRPr>
          </a:p>
        </p:txBody>
      </p:sp>
      <p:pic>
        <p:nvPicPr>
          <p:cNvPr id="101" name="Shape 101"/>
          <p:cNvPicPr preferRelativeResize="0"/>
          <p:nvPr/>
        </p:nvPicPr>
        <p:blipFill>
          <a:blip r:embed="rId8">
            <a:alphaModFix/>
          </a:blip>
          <a:stretch>
            <a:fillRect/>
          </a:stretch>
        </p:blipFill>
        <p:spPr>
          <a:xfrm>
            <a:off x="9491022" y="3430907"/>
            <a:ext cx="2168762" cy="2258602"/>
          </a:xfrm>
          <a:prstGeom prst="rect">
            <a:avLst/>
          </a:prstGeom>
          <a:noFill/>
          <a:ln>
            <a:noFill/>
          </a:ln>
        </p:spPr>
      </p:pic>
      <p:pic>
        <p:nvPicPr>
          <p:cNvPr id="5" name="Audio 4">
            <a:hlinkClick r:id="" action="ppaction://media"/>
            <a:extLst>
              <a:ext uri="{FF2B5EF4-FFF2-40B4-BE49-F238E27FC236}">
                <a16:creationId xmlns:a16="http://schemas.microsoft.com/office/drawing/2014/main" id="{EBDCD3EB-C99A-A546-AA04-033A9A93745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26911" y="6045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935"/>
    </mc:Choice>
    <mc:Fallback xmlns="">
      <p:transition spd="slow" advTm="20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cxnSp>
        <p:nvCxnSpPr>
          <p:cNvPr id="93" name="Shape 187"/>
          <p:cNvCxnSpPr>
            <a:stCxn id="175" idx="7"/>
          </p:cNvCxnSpPr>
          <p:nvPr/>
        </p:nvCxnSpPr>
        <p:spPr>
          <a:xfrm flipH="1">
            <a:off x="3756509" y="4469554"/>
            <a:ext cx="130116" cy="280865"/>
          </a:xfrm>
          <a:prstGeom prst="straightConnector1">
            <a:avLst/>
          </a:prstGeom>
          <a:noFill/>
          <a:ln w="9525" cap="flat" cmpd="sng">
            <a:solidFill>
              <a:schemeClr val="dk2"/>
            </a:solidFill>
            <a:prstDash val="solid"/>
            <a:round/>
            <a:headEnd type="none" w="med" len="med"/>
            <a:tailEnd type="none" w="med" len="med"/>
          </a:ln>
        </p:spPr>
      </p:cxnSp>
      <p:cxnSp>
        <p:nvCxnSpPr>
          <p:cNvPr id="192" name="Shape 192"/>
          <p:cNvCxnSpPr/>
          <p:nvPr/>
        </p:nvCxnSpPr>
        <p:spPr>
          <a:xfrm>
            <a:off x="3543129" y="4530604"/>
            <a:ext cx="301041" cy="6274"/>
          </a:xfrm>
          <a:prstGeom prst="straightConnector1">
            <a:avLst/>
          </a:prstGeom>
          <a:noFill/>
          <a:ln w="9525" cap="flat" cmpd="sng">
            <a:solidFill>
              <a:schemeClr val="dk2"/>
            </a:solidFill>
            <a:prstDash val="solid"/>
            <a:round/>
            <a:headEnd type="none" w="med" len="med"/>
            <a:tailEnd type="none" w="med" len="med"/>
          </a:ln>
        </p:spPr>
      </p:cxnSp>
      <p:cxnSp>
        <p:nvCxnSpPr>
          <p:cNvPr id="195" name="Shape 195"/>
          <p:cNvCxnSpPr>
            <a:endCxn id="179" idx="5"/>
          </p:cNvCxnSpPr>
          <p:nvPr/>
        </p:nvCxnSpPr>
        <p:spPr>
          <a:xfrm>
            <a:off x="3553262" y="4529909"/>
            <a:ext cx="241392" cy="234994"/>
          </a:xfrm>
          <a:prstGeom prst="straightConnector1">
            <a:avLst/>
          </a:prstGeom>
          <a:noFill/>
          <a:ln w="9525" cap="flat" cmpd="sng">
            <a:solidFill>
              <a:schemeClr val="dk2"/>
            </a:solidFill>
            <a:prstDash val="solid"/>
            <a:round/>
            <a:headEnd type="none" w="med" len="med"/>
            <a:tailEnd type="none" w="med" len="med"/>
          </a:ln>
        </p:spPr>
      </p:cxnSp>
      <p:sp>
        <p:nvSpPr>
          <p:cNvPr id="157" name="Shape 157"/>
          <p:cNvSpPr txBox="1"/>
          <p:nvPr/>
        </p:nvSpPr>
        <p:spPr>
          <a:xfrm>
            <a:off x="2313389" y="3962826"/>
            <a:ext cx="1459742" cy="9654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Sampled </a:t>
            </a:r>
            <a:endParaRPr dirty="0"/>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2D point</a:t>
            </a:r>
            <a:endParaRPr sz="1800" dirty="0">
              <a:solidFill>
                <a:schemeClr val="dk1"/>
              </a:solidFill>
              <a:latin typeface="Calibri"/>
              <a:ea typeface="Calibri"/>
              <a:cs typeface="Calibri"/>
              <a:sym typeface="Calibri"/>
            </a:endParaRPr>
          </a:p>
        </p:txBody>
      </p:sp>
      <p:grpSp>
        <p:nvGrpSpPr>
          <p:cNvPr id="158" name="Shape 158"/>
          <p:cNvGrpSpPr/>
          <p:nvPr/>
        </p:nvGrpSpPr>
        <p:grpSpPr>
          <a:xfrm>
            <a:off x="3024561" y="4305108"/>
            <a:ext cx="1581496" cy="580654"/>
            <a:chOff x="157051" y="5050334"/>
            <a:chExt cx="1137890" cy="388720"/>
          </a:xfrm>
        </p:grpSpPr>
        <p:sp>
          <p:nvSpPr>
            <p:cNvPr id="159" name="Shape 159"/>
            <p:cNvSpPr/>
            <p:nvPr/>
          </p:nvSpPr>
          <p:spPr>
            <a:xfrm>
              <a:off x="157051" y="5050334"/>
              <a:ext cx="1137890" cy="388720"/>
            </a:xfrm>
            <a:prstGeom prst="parallelogram">
              <a:avLst>
                <a:gd name="adj" fmla="val 63398"/>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0" name="Shape 160"/>
            <p:cNvSpPr/>
            <p:nvPr/>
          </p:nvSpPr>
          <p:spPr>
            <a:xfrm>
              <a:off x="505378" y="5158742"/>
              <a:ext cx="78575" cy="8595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cxnSp>
        <p:nvCxnSpPr>
          <p:cNvPr id="186" name="Shape 186"/>
          <p:cNvCxnSpPr/>
          <p:nvPr/>
        </p:nvCxnSpPr>
        <p:spPr>
          <a:xfrm>
            <a:off x="3461707" y="4716373"/>
            <a:ext cx="301041" cy="6274"/>
          </a:xfrm>
          <a:prstGeom prst="straightConnector1">
            <a:avLst/>
          </a:prstGeom>
          <a:noFill/>
          <a:ln w="9525" cap="flat" cmpd="sng">
            <a:solidFill>
              <a:schemeClr val="dk2"/>
            </a:solidFill>
            <a:prstDash val="solid"/>
            <a:round/>
            <a:headEnd type="none" w="med" len="med"/>
            <a:tailEnd type="none" w="med" len="med"/>
          </a:ln>
        </p:spPr>
      </p:cxnSp>
      <p:cxnSp>
        <p:nvCxnSpPr>
          <p:cNvPr id="187" name="Shape 187"/>
          <p:cNvCxnSpPr>
            <a:endCxn id="178" idx="4"/>
          </p:cNvCxnSpPr>
          <p:nvPr/>
        </p:nvCxnSpPr>
        <p:spPr>
          <a:xfrm flipH="1">
            <a:off x="4104917" y="4505697"/>
            <a:ext cx="77448" cy="274501"/>
          </a:xfrm>
          <a:prstGeom prst="straightConnector1">
            <a:avLst/>
          </a:prstGeom>
          <a:noFill/>
          <a:ln w="9525" cap="flat" cmpd="sng">
            <a:solidFill>
              <a:schemeClr val="dk2"/>
            </a:solidFill>
            <a:prstDash val="solid"/>
            <a:round/>
            <a:headEnd type="none" w="med" len="med"/>
            <a:tailEnd type="none" w="med" len="med"/>
          </a:ln>
        </p:spPr>
      </p:cxnSp>
      <p:cxnSp>
        <p:nvCxnSpPr>
          <p:cNvPr id="191" name="Shape 191"/>
          <p:cNvCxnSpPr>
            <a:stCxn id="160" idx="3"/>
          </p:cNvCxnSpPr>
          <p:nvPr/>
        </p:nvCxnSpPr>
        <p:spPr>
          <a:xfrm flipH="1">
            <a:off x="3425316" y="4576632"/>
            <a:ext cx="99360" cy="135843"/>
          </a:xfrm>
          <a:prstGeom prst="straightConnector1">
            <a:avLst/>
          </a:prstGeom>
          <a:noFill/>
          <a:ln w="9525" cap="flat" cmpd="sng">
            <a:solidFill>
              <a:schemeClr val="dk2"/>
            </a:solidFill>
            <a:prstDash val="solid"/>
            <a:round/>
            <a:headEnd type="none" w="med" len="med"/>
            <a:tailEnd type="none" w="med" len="med"/>
          </a:ln>
        </p:spPr>
      </p:cxnSp>
      <p:cxnSp>
        <p:nvCxnSpPr>
          <p:cNvPr id="193" name="Shape 193"/>
          <p:cNvCxnSpPr/>
          <p:nvPr/>
        </p:nvCxnSpPr>
        <p:spPr>
          <a:xfrm>
            <a:off x="3863815" y="4518722"/>
            <a:ext cx="301041" cy="6274"/>
          </a:xfrm>
          <a:prstGeom prst="straightConnector1">
            <a:avLst/>
          </a:prstGeom>
          <a:noFill/>
          <a:ln w="9525" cap="flat" cmpd="sng">
            <a:solidFill>
              <a:schemeClr val="dk2"/>
            </a:solidFill>
            <a:prstDash val="solid"/>
            <a:round/>
            <a:headEnd type="none" w="med" len="med"/>
            <a:tailEnd type="none" w="med" len="med"/>
          </a:ln>
        </p:spPr>
      </p:cxnSp>
      <p:cxnSp>
        <p:nvCxnSpPr>
          <p:cNvPr id="194" name="Shape 194"/>
          <p:cNvCxnSpPr/>
          <p:nvPr/>
        </p:nvCxnSpPr>
        <p:spPr>
          <a:xfrm>
            <a:off x="3789070" y="4721462"/>
            <a:ext cx="301041" cy="6274"/>
          </a:xfrm>
          <a:prstGeom prst="straightConnector1">
            <a:avLst/>
          </a:prstGeom>
          <a:noFill/>
          <a:ln w="9525" cap="flat" cmpd="sng">
            <a:solidFill>
              <a:schemeClr val="dk2"/>
            </a:solidFill>
            <a:prstDash val="solid"/>
            <a:round/>
            <a:headEnd type="none" w="med" len="med"/>
            <a:tailEnd type="none" w="med" len="med"/>
          </a:ln>
        </p:spPr>
      </p:cxnSp>
      <p:cxnSp>
        <p:nvCxnSpPr>
          <p:cNvPr id="196" name="Shape 196"/>
          <p:cNvCxnSpPr>
            <a:endCxn id="178" idx="1"/>
          </p:cNvCxnSpPr>
          <p:nvPr/>
        </p:nvCxnSpPr>
        <p:spPr>
          <a:xfrm>
            <a:off x="3866965" y="4538001"/>
            <a:ext cx="199341" cy="132608"/>
          </a:xfrm>
          <a:prstGeom prst="straightConnector1">
            <a:avLst/>
          </a:prstGeom>
          <a:noFill/>
          <a:ln w="9525" cap="flat" cmpd="sng">
            <a:solidFill>
              <a:schemeClr val="dk2"/>
            </a:solidFill>
            <a:prstDash val="solid"/>
            <a:round/>
            <a:headEnd type="none" w="med" len="med"/>
            <a:tailEnd type="none" w="med" len="med"/>
          </a:ln>
        </p:spPr>
      </p:cxnSp>
      <p:sp>
        <p:nvSpPr>
          <p:cNvPr id="151" name="Shape 151"/>
          <p:cNvSpPr/>
          <p:nvPr/>
        </p:nvSpPr>
        <p:spPr>
          <a:xfrm>
            <a:off x="5129116" y="1471294"/>
            <a:ext cx="1889969" cy="912138"/>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dirty="0">
                <a:solidFill>
                  <a:schemeClr val="dk1"/>
                </a:solidFill>
                <a:latin typeface="Calibri"/>
                <a:ea typeface="Calibri"/>
                <a:cs typeface="Calibri"/>
                <a:sym typeface="Calibri"/>
              </a:rPr>
              <a:t>MLP 1</a:t>
            </a:r>
            <a:endParaRPr sz="2800" dirty="0">
              <a:solidFill>
                <a:schemeClr val="dk1"/>
              </a:solidFill>
              <a:latin typeface="Calibri"/>
              <a:ea typeface="Calibri"/>
              <a:cs typeface="Calibri"/>
              <a:sym typeface="Calibri"/>
            </a:endParaRPr>
          </a:p>
        </p:txBody>
      </p:sp>
      <p:sp>
        <p:nvSpPr>
          <p:cNvPr id="155" name="Shape 155"/>
          <p:cNvSpPr txBox="1"/>
          <p:nvPr/>
        </p:nvSpPr>
        <p:spPr>
          <a:xfrm>
            <a:off x="7294671" y="748549"/>
            <a:ext cx="2228853" cy="9654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Generated</a:t>
            </a:r>
            <a:endParaRPr/>
          </a:p>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3D point</a:t>
            </a:r>
            <a:endParaRPr sz="1800" dirty="0">
              <a:solidFill>
                <a:schemeClr val="dk1"/>
              </a:solidFill>
              <a:latin typeface="Calibri"/>
              <a:ea typeface="Calibri"/>
              <a:cs typeface="Calibri"/>
              <a:sym typeface="Calibri"/>
            </a:endParaRPr>
          </a:p>
        </p:txBody>
      </p:sp>
      <p:sp>
        <p:nvSpPr>
          <p:cNvPr id="156" name="Shape 156"/>
          <p:cNvSpPr txBox="1"/>
          <p:nvPr/>
        </p:nvSpPr>
        <p:spPr>
          <a:xfrm>
            <a:off x="1796116" y="2270135"/>
            <a:ext cx="2429968" cy="9654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Latent shape representation</a:t>
            </a:r>
            <a:endParaRPr sz="1800" dirty="0">
              <a:solidFill>
                <a:schemeClr val="dk1"/>
              </a:solidFill>
              <a:latin typeface="Calibri"/>
              <a:ea typeface="Calibri"/>
              <a:cs typeface="Calibri"/>
              <a:sym typeface="Calibri"/>
            </a:endParaRPr>
          </a:p>
        </p:txBody>
      </p:sp>
      <p:sp>
        <p:nvSpPr>
          <p:cNvPr id="161" name="Shape 161"/>
          <p:cNvSpPr/>
          <p:nvPr/>
        </p:nvSpPr>
        <p:spPr>
          <a:xfrm>
            <a:off x="3842292" y="1768459"/>
            <a:ext cx="210932" cy="1469912"/>
          </a:xfrm>
          <a:prstGeom prst="rect">
            <a:avLst/>
          </a:prstGeom>
          <a:solidFill>
            <a:schemeClr val="accent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2" name="Shape 162"/>
          <p:cNvSpPr/>
          <p:nvPr/>
        </p:nvSpPr>
        <p:spPr>
          <a:xfrm>
            <a:off x="3842433" y="3283548"/>
            <a:ext cx="212077" cy="242764"/>
          </a:xfrm>
          <a:prstGeom prst="rect">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163" name="Shape 163"/>
          <p:cNvSpPr/>
          <p:nvPr/>
        </p:nvSpPr>
        <p:spPr>
          <a:xfrm>
            <a:off x="3842433" y="3447631"/>
            <a:ext cx="212077" cy="242764"/>
          </a:xfrm>
          <a:prstGeom prst="rect">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164" name="Shape 164"/>
          <p:cNvSpPr txBox="1">
            <a:spLocks noGrp="1"/>
          </p:cNvSpPr>
          <p:nvPr>
            <p:ph type="title"/>
          </p:nvPr>
        </p:nvSpPr>
        <p:spPr>
          <a:xfrm>
            <a:off x="3815309" y="3196190"/>
            <a:ext cx="323770" cy="34147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600"/>
              <a:buFont typeface="Calibri"/>
              <a:buNone/>
            </a:pPr>
            <a:r>
              <a:rPr lang="en-US" sz="1600" b="1" i="0" u="none" strike="noStrike" cap="none">
                <a:solidFill>
                  <a:schemeClr val="dk1"/>
                </a:solidFill>
                <a:latin typeface="Calibri"/>
                <a:ea typeface="Calibri"/>
                <a:cs typeface="Calibri"/>
                <a:sym typeface="Calibri"/>
              </a:rPr>
              <a:t>x</a:t>
            </a:r>
            <a:endParaRPr sz="1600" b="1" i="0" u="none" strike="noStrike" cap="none">
              <a:solidFill>
                <a:schemeClr val="dk1"/>
              </a:solidFill>
              <a:latin typeface="Calibri"/>
              <a:ea typeface="Calibri"/>
              <a:cs typeface="Calibri"/>
              <a:sym typeface="Calibri"/>
            </a:endParaRPr>
          </a:p>
        </p:txBody>
      </p:sp>
      <p:sp>
        <p:nvSpPr>
          <p:cNvPr id="165" name="Shape 165"/>
          <p:cNvSpPr txBox="1"/>
          <p:nvPr/>
        </p:nvSpPr>
        <p:spPr>
          <a:xfrm>
            <a:off x="3815309" y="3386275"/>
            <a:ext cx="323770" cy="34147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600"/>
              <a:buFont typeface="Calibri"/>
              <a:buNone/>
            </a:pPr>
            <a:r>
              <a:rPr lang="en-US" sz="1600" b="1">
                <a:solidFill>
                  <a:schemeClr val="dk1"/>
                </a:solidFill>
                <a:latin typeface="Calibri"/>
                <a:ea typeface="Calibri"/>
                <a:cs typeface="Calibri"/>
                <a:sym typeface="Calibri"/>
              </a:rPr>
              <a:t>y</a:t>
            </a:r>
            <a:endParaRPr sz="1600" b="1">
              <a:solidFill>
                <a:schemeClr val="dk1"/>
              </a:solidFill>
              <a:latin typeface="Calibri"/>
              <a:ea typeface="Calibri"/>
              <a:cs typeface="Calibri"/>
              <a:sym typeface="Calibri"/>
            </a:endParaRPr>
          </a:p>
        </p:txBody>
      </p:sp>
      <p:cxnSp>
        <p:nvCxnSpPr>
          <p:cNvPr id="166" name="Shape 166"/>
          <p:cNvCxnSpPr>
            <a:endCxn id="165" idx="1"/>
          </p:cNvCxnSpPr>
          <p:nvPr/>
        </p:nvCxnSpPr>
        <p:spPr>
          <a:xfrm rot="5400000" flipH="1" flipV="1">
            <a:off x="3264260" y="3852456"/>
            <a:ext cx="846492" cy="255605"/>
          </a:xfrm>
          <a:prstGeom prst="bentConnector2">
            <a:avLst/>
          </a:prstGeom>
          <a:noFill/>
          <a:ln w="9525" cap="flat" cmpd="sng">
            <a:solidFill>
              <a:schemeClr val="accent1"/>
            </a:solidFill>
            <a:prstDash val="solid"/>
            <a:miter lim="800000"/>
            <a:headEnd type="none" w="sm" len="sm"/>
            <a:tailEnd type="triangle" w="med" len="med"/>
          </a:ln>
        </p:spPr>
      </p:cxnSp>
      <p:sp>
        <p:nvSpPr>
          <p:cNvPr id="175" name="Shape 175"/>
          <p:cNvSpPr/>
          <p:nvPr/>
        </p:nvSpPr>
        <p:spPr>
          <a:xfrm>
            <a:off x="3793411" y="4450751"/>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6" name="Shape 176"/>
          <p:cNvSpPr/>
          <p:nvPr/>
        </p:nvSpPr>
        <p:spPr>
          <a:xfrm>
            <a:off x="3385831" y="4651781"/>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7" name="Shape 177"/>
          <p:cNvSpPr/>
          <p:nvPr/>
        </p:nvSpPr>
        <p:spPr>
          <a:xfrm>
            <a:off x="4143237" y="4447697"/>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8" name="Shape 178"/>
          <p:cNvSpPr/>
          <p:nvPr/>
        </p:nvSpPr>
        <p:spPr>
          <a:xfrm>
            <a:off x="4050313" y="4651806"/>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9" name="Shape 179"/>
          <p:cNvSpPr/>
          <p:nvPr/>
        </p:nvSpPr>
        <p:spPr>
          <a:xfrm>
            <a:off x="3701440" y="4655314"/>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2" name="Image 101"/>
          <p:cNvPicPr>
            <a:picLocks noChangeAspect="1"/>
          </p:cNvPicPr>
          <p:nvPr/>
        </p:nvPicPr>
        <p:blipFill>
          <a:blip r:embed="rId5"/>
          <a:stretch>
            <a:fillRect/>
          </a:stretch>
        </p:blipFill>
        <p:spPr>
          <a:xfrm>
            <a:off x="4287080" y="1795908"/>
            <a:ext cx="800100" cy="330200"/>
          </a:xfrm>
          <a:prstGeom prst="rect">
            <a:avLst/>
          </a:prstGeom>
        </p:spPr>
      </p:pic>
      <p:pic>
        <p:nvPicPr>
          <p:cNvPr id="103" name="Image 102"/>
          <p:cNvPicPr>
            <a:picLocks noChangeAspect="1"/>
          </p:cNvPicPr>
          <p:nvPr/>
        </p:nvPicPr>
        <p:blipFill>
          <a:blip r:embed="rId5"/>
          <a:stretch>
            <a:fillRect/>
          </a:stretch>
        </p:blipFill>
        <p:spPr>
          <a:xfrm>
            <a:off x="7032008" y="1777648"/>
            <a:ext cx="800100" cy="330200"/>
          </a:xfrm>
          <a:prstGeom prst="rect">
            <a:avLst/>
          </a:prstGeom>
        </p:spPr>
      </p:pic>
      <p:pic>
        <p:nvPicPr>
          <p:cNvPr id="118" name="Image 117"/>
          <p:cNvPicPr>
            <a:picLocks noChangeAspect="1"/>
          </p:cNvPicPr>
          <p:nvPr/>
        </p:nvPicPr>
        <p:blipFill>
          <a:blip r:embed="rId5"/>
          <a:stretch>
            <a:fillRect/>
          </a:stretch>
        </p:blipFill>
        <p:spPr>
          <a:xfrm>
            <a:off x="1834993" y="3256097"/>
            <a:ext cx="800100" cy="330200"/>
          </a:xfrm>
          <a:prstGeom prst="rect">
            <a:avLst/>
          </a:prstGeom>
        </p:spPr>
      </p:pic>
      <p:sp>
        <p:nvSpPr>
          <p:cNvPr id="213" name="Shape 181"/>
          <p:cNvSpPr txBox="1">
            <a:spLocks/>
          </p:cNvSpPr>
          <p:nvPr/>
        </p:nvSpPr>
        <p:spPr>
          <a:xfrm>
            <a:off x="305493" y="-25220"/>
            <a:ext cx="10515600" cy="13255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t>Key idea 2: learn an atlas</a:t>
            </a:r>
          </a:p>
        </p:txBody>
      </p:sp>
      <p:sp>
        <p:nvSpPr>
          <p:cNvPr id="214" name="Shape 182"/>
          <p:cNvSpPr txBox="1">
            <a:spLocks noGrp="1"/>
          </p:cNvSpPr>
          <p:nvPr>
            <p:ph type="body" idx="1"/>
          </p:nvPr>
        </p:nvSpPr>
        <p:spPr>
          <a:xfrm>
            <a:off x="838200" y="6183313"/>
            <a:ext cx="11320462" cy="435133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2800" b="0" i="0" u="none" strike="noStrike" cap="none" dirty="0">
                <a:solidFill>
                  <a:schemeClr val="dk1"/>
                </a:solidFill>
                <a:latin typeface="Calibri"/>
                <a:ea typeface="Calibri"/>
                <a:cs typeface="Calibri"/>
                <a:sym typeface="Calibri"/>
              </a:rPr>
              <a:t>Learnt simply by sampling many points and minimizing Chamfer distance</a:t>
            </a:r>
            <a:endParaRPr sz="2800" b="0" i="0" u="none" strike="noStrike" cap="none" dirty="0">
              <a:solidFill>
                <a:schemeClr val="dk1"/>
              </a:solidFill>
              <a:latin typeface="Calibri"/>
              <a:ea typeface="Calibri"/>
              <a:cs typeface="Calibri"/>
              <a:sym typeface="Calibri"/>
            </a:endParaRPr>
          </a:p>
        </p:txBody>
      </p:sp>
      <p:sp>
        <p:nvSpPr>
          <p:cNvPr id="72" name="Rectangle 71"/>
          <p:cNvSpPr/>
          <p:nvPr/>
        </p:nvSpPr>
        <p:spPr>
          <a:xfrm>
            <a:off x="5753970" y="3275112"/>
            <a:ext cx="234360" cy="307777"/>
          </a:xfrm>
          <a:prstGeom prst="rect">
            <a:avLst/>
          </a:prstGeom>
        </p:spPr>
        <p:txBody>
          <a:bodyPr wrap="none">
            <a:spAutoFit/>
          </a:bodyPr>
          <a:lstStyle/>
          <a:p>
            <a:r>
              <a:rPr lang="sk-SK" dirty="0"/>
              <a:t> </a:t>
            </a:r>
            <a:endParaRPr lang="fr-FR" dirty="0"/>
          </a:p>
        </p:txBody>
      </p:sp>
      <p:grpSp>
        <p:nvGrpSpPr>
          <p:cNvPr id="3" name="Grouper 2"/>
          <p:cNvGrpSpPr/>
          <p:nvPr/>
        </p:nvGrpSpPr>
        <p:grpSpPr>
          <a:xfrm>
            <a:off x="7999967" y="1670227"/>
            <a:ext cx="1523557" cy="911762"/>
            <a:chOff x="8567165" y="2831520"/>
            <a:chExt cx="1523557" cy="911762"/>
          </a:xfrm>
        </p:grpSpPr>
        <p:sp>
          <p:nvSpPr>
            <p:cNvPr id="2" name="Données stockées 1"/>
            <p:cNvSpPr/>
            <p:nvPr/>
          </p:nvSpPr>
          <p:spPr>
            <a:xfrm rot="11934490">
              <a:off x="8567165" y="2831520"/>
              <a:ext cx="1523557" cy="911762"/>
            </a:xfrm>
            <a:prstGeom prst="flowChartOnlineStorage">
              <a:avLst/>
            </a:prstGeom>
            <a:solidFill>
              <a:schemeClr val="accent6">
                <a:lumMod val="60000"/>
                <a:lumOff val="40000"/>
              </a:schemeClr>
            </a:solid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88" name="Shape 188"/>
            <p:cNvCxnSpPr>
              <a:stCxn id="183" idx="5"/>
            </p:cNvCxnSpPr>
            <p:nvPr/>
          </p:nvCxnSpPr>
          <p:spPr>
            <a:xfrm rot="19764131" flipH="1" flipV="1">
              <a:off x="9057409" y="3330366"/>
              <a:ext cx="266878" cy="264394"/>
            </a:xfrm>
            <a:prstGeom prst="straightConnector1">
              <a:avLst/>
            </a:prstGeom>
            <a:noFill/>
            <a:ln w="9525" cap="flat" cmpd="sng">
              <a:solidFill>
                <a:schemeClr val="dk2"/>
              </a:solidFill>
              <a:prstDash val="solid"/>
              <a:round/>
              <a:headEnd type="none" w="med" len="med"/>
              <a:tailEnd type="none" w="med" len="med"/>
            </a:ln>
          </p:spPr>
        </p:cxnSp>
        <p:cxnSp>
          <p:nvCxnSpPr>
            <p:cNvPr id="189" name="Shape 189"/>
            <p:cNvCxnSpPr>
              <a:stCxn id="182" idx="1"/>
              <a:endCxn id="180" idx="5"/>
            </p:cNvCxnSpPr>
            <p:nvPr/>
          </p:nvCxnSpPr>
          <p:spPr>
            <a:xfrm rot="19764131" flipH="1" flipV="1">
              <a:off x="9512314" y="3096541"/>
              <a:ext cx="124120" cy="218949"/>
            </a:xfrm>
            <a:prstGeom prst="straightConnector1">
              <a:avLst/>
            </a:prstGeom>
            <a:noFill/>
            <a:ln w="9525" cap="flat" cmpd="sng">
              <a:solidFill>
                <a:schemeClr val="dk2"/>
              </a:solidFill>
              <a:prstDash val="solid"/>
              <a:round/>
              <a:headEnd type="none" w="med" len="med"/>
              <a:tailEnd type="none" w="med" len="med"/>
            </a:ln>
          </p:spPr>
        </p:cxnSp>
        <p:cxnSp>
          <p:nvCxnSpPr>
            <p:cNvPr id="190" name="Shape 190"/>
            <p:cNvCxnSpPr>
              <a:endCxn id="184" idx="2"/>
            </p:cNvCxnSpPr>
            <p:nvPr/>
          </p:nvCxnSpPr>
          <p:spPr>
            <a:xfrm rot="19764131" flipV="1">
              <a:off x="8942697" y="3151754"/>
              <a:ext cx="232746" cy="165501"/>
            </a:xfrm>
            <a:prstGeom prst="straightConnector1">
              <a:avLst/>
            </a:prstGeom>
            <a:noFill/>
            <a:ln w="9525" cap="flat" cmpd="sng">
              <a:solidFill>
                <a:schemeClr val="dk2"/>
              </a:solidFill>
              <a:prstDash val="solid"/>
              <a:round/>
              <a:headEnd type="none" w="med" len="med"/>
              <a:tailEnd type="none" w="med" len="med"/>
            </a:ln>
          </p:spPr>
        </p:cxnSp>
        <p:cxnSp>
          <p:nvCxnSpPr>
            <p:cNvPr id="197" name="Shape 197"/>
            <p:cNvCxnSpPr>
              <a:endCxn id="180" idx="5"/>
            </p:cNvCxnSpPr>
            <p:nvPr/>
          </p:nvCxnSpPr>
          <p:spPr>
            <a:xfrm rot="19764131">
              <a:off x="9209493" y="2998243"/>
              <a:ext cx="216038" cy="215087"/>
            </a:xfrm>
            <a:prstGeom prst="straightConnector1">
              <a:avLst/>
            </a:prstGeom>
            <a:noFill/>
            <a:ln w="9525" cap="flat" cmpd="sng">
              <a:solidFill>
                <a:schemeClr val="dk2"/>
              </a:solidFill>
              <a:prstDash val="solid"/>
              <a:round/>
              <a:headEnd type="none" w="med" len="med"/>
              <a:tailEnd type="none" w="med" len="med"/>
            </a:ln>
          </p:spPr>
        </p:cxnSp>
        <p:cxnSp>
          <p:nvCxnSpPr>
            <p:cNvPr id="198" name="Shape 198"/>
            <p:cNvCxnSpPr>
              <a:stCxn id="181" idx="7"/>
              <a:endCxn id="182" idx="2"/>
            </p:cNvCxnSpPr>
            <p:nvPr/>
          </p:nvCxnSpPr>
          <p:spPr>
            <a:xfrm flipV="1">
              <a:off x="9598752" y="3315941"/>
              <a:ext cx="94140" cy="199999"/>
            </a:xfrm>
            <a:prstGeom prst="straightConnector1">
              <a:avLst/>
            </a:prstGeom>
            <a:noFill/>
            <a:ln w="9525" cap="flat" cmpd="sng">
              <a:solidFill>
                <a:schemeClr val="dk2"/>
              </a:solidFill>
              <a:prstDash val="solid"/>
              <a:round/>
              <a:headEnd type="none" w="med" len="med"/>
              <a:tailEnd type="none" w="med" len="med"/>
            </a:ln>
          </p:spPr>
        </p:cxnSp>
        <p:cxnSp>
          <p:nvCxnSpPr>
            <p:cNvPr id="199" name="Shape 199"/>
            <p:cNvCxnSpPr>
              <a:endCxn id="180" idx="6"/>
            </p:cNvCxnSpPr>
            <p:nvPr/>
          </p:nvCxnSpPr>
          <p:spPr>
            <a:xfrm rot="19764131" flipV="1">
              <a:off x="8993285" y="3222626"/>
              <a:ext cx="499399" cy="8091"/>
            </a:xfrm>
            <a:prstGeom prst="straightConnector1">
              <a:avLst/>
            </a:prstGeom>
            <a:noFill/>
            <a:ln w="9525" cap="flat" cmpd="sng">
              <a:solidFill>
                <a:schemeClr val="dk2"/>
              </a:solidFill>
              <a:prstDash val="solid"/>
              <a:round/>
              <a:headEnd type="none" w="med" len="med"/>
              <a:tailEnd type="none" w="med" len="med"/>
            </a:ln>
          </p:spPr>
        </p:cxnSp>
        <p:cxnSp>
          <p:nvCxnSpPr>
            <p:cNvPr id="201" name="Shape 201"/>
            <p:cNvCxnSpPr>
              <a:stCxn id="183" idx="5"/>
              <a:endCxn id="181" idx="5"/>
            </p:cNvCxnSpPr>
            <p:nvPr/>
          </p:nvCxnSpPr>
          <p:spPr>
            <a:xfrm>
              <a:off x="9372997" y="3508431"/>
              <a:ext cx="272046" cy="85789"/>
            </a:xfrm>
            <a:prstGeom prst="straightConnector1">
              <a:avLst/>
            </a:prstGeom>
            <a:noFill/>
            <a:ln w="9525" cap="flat" cmpd="sng">
              <a:solidFill>
                <a:schemeClr val="dk2"/>
              </a:solidFill>
              <a:prstDash val="solid"/>
              <a:round/>
              <a:headEnd type="none" w="med" len="med"/>
              <a:tailEnd type="none" w="med" len="med"/>
            </a:ln>
          </p:spPr>
        </p:cxnSp>
        <p:cxnSp>
          <p:nvCxnSpPr>
            <p:cNvPr id="202" name="Shape 202"/>
            <p:cNvCxnSpPr>
              <a:endCxn id="182" idx="2"/>
            </p:cNvCxnSpPr>
            <p:nvPr/>
          </p:nvCxnSpPr>
          <p:spPr>
            <a:xfrm rot="19764131">
              <a:off x="9323985" y="3350869"/>
              <a:ext cx="378461" cy="65986"/>
            </a:xfrm>
            <a:prstGeom prst="straightConnector1">
              <a:avLst/>
            </a:prstGeom>
            <a:noFill/>
            <a:ln w="9525" cap="flat" cmpd="sng">
              <a:solidFill>
                <a:schemeClr val="dk2"/>
              </a:solidFill>
              <a:prstDash val="solid"/>
              <a:round/>
              <a:headEnd type="none" w="med" len="med"/>
              <a:tailEnd type="none" w="med" len="med"/>
            </a:ln>
          </p:spPr>
        </p:cxnSp>
        <p:sp>
          <p:nvSpPr>
            <p:cNvPr id="180" name="Shape 180"/>
            <p:cNvSpPr/>
            <p:nvPr/>
          </p:nvSpPr>
          <p:spPr>
            <a:xfrm rot="19764131">
              <a:off x="9354220" y="3059586"/>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1" name="Shape 181"/>
            <p:cNvSpPr/>
            <p:nvPr/>
          </p:nvSpPr>
          <p:spPr>
            <a:xfrm rot="19764131">
              <a:off x="9534031" y="3510433"/>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2" name="Shape 182"/>
            <p:cNvSpPr/>
            <p:nvPr/>
          </p:nvSpPr>
          <p:spPr>
            <a:xfrm rot="19764131">
              <a:off x="9685286" y="3223832"/>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3" name="Shape 183"/>
            <p:cNvSpPr/>
            <p:nvPr/>
          </p:nvSpPr>
          <p:spPr>
            <a:xfrm rot="19764131">
              <a:off x="9261985" y="3424644"/>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4" name="Shape 184"/>
            <p:cNvSpPr/>
            <p:nvPr/>
          </p:nvSpPr>
          <p:spPr>
            <a:xfrm rot="19764131">
              <a:off x="9109513" y="3011931"/>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05" name="Shape 190"/>
            <p:cNvCxnSpPr>
              <a:stCxn id="183" idx="7"/>
              <a:endCxn id="180" idx="3"/>
            </p:cNvCxnSpPr>
            <p:nvPr/>
          </p:nvCxnSpPr>
          <p:spPr>
            <a:xfrm flipV="1">
              <a:off x="9326706" y="3182692"/>
              <a:ext cx="72035" cy="247459"/>
            </a:xfrm>
            <a:prstGeom prst="straightConnector1">
              <a:avLst/>
            </a:prstGeom>
            <a:noFill/>
            <a:ln w="9525" cap="flat" cmpd="sng">
              <a:solidFill>
                <a:schemeClr val="dk2"/>
              </a:solidFill>
              <a:prstDash val="solid"/>
              <a:round/>
              <a:headEnd type="none" w="med" len="med"/>
              <a:tailEnd type="none" w="med" len="med"/>
            </a:ln>
          </p:spPr>
        </p:cxnSp>
        <p:sp>
          <p:nvSpPr>
            <p:cNvPr id="101" name="Shape 184"/>
            <p:cNvSpPr/>
            <p:nvPr/>
          </p:nvSpPr>
          <p:spPr>
            <a:xfrm rot="19764131">
              <a:off x="8961566" y="3307716"/>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209" name="Image 20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38" y="1105726"/>
            <a:ext cx="2210445" cy="4805409"/>
          </a:xfrm>
          <a:prstGeom prst="rect">
            <a:avLst/>
          </a:prstGeom>
        </p:spPr>
      </p:pic>
      <p:pic>
        <p:nvPicPr>
          <p:cNvPr id="7" name="Audio 6">
            <a:hlinkClick r:id="" action="ppaction://media"/>
            <a:extLst>
              <a:ext uri="{FF2B5EF4-FFF2-40B4-BE49-F238E27FC236}">
                <a16:creationId xmlns:a16="http://schemas.microsoft.com/office/drawing/2014/main" id="{0DA1989D-FF8A-734C-AECB-763D4E45543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45862" y="6858000"/>
            <a:ext cx="812800" cy="812800"/>
          </a:xfrm>
          <a:prstGeom prst="rect">
            <a:avLst/>
          </a:prstGeom>
        </p:spPr>
      </p:pic>
    </p:spTree>
    <p:extLst>
      <p:ext uri="{BB962C8B-B14F-4D97-AF65-F5344CB8AC3E}">
        <p14:creationId xmlns:p14="http://schemas.microsoft.com/office/powerpoint/2010/main" val="1852846268"/>
      </p:ext>
    </p:extLst>
  </p:cSld>
  <p:clrMapOvr>
    <a:masterClrMapping/>
  </p:clrMapOvr>
  <mc:AlternateContent xmlns:mc="http://schemas.openxmlformats.org/markup-compatibility/2006" xmlns:p14="http://schemas.microsoft.com/office/powerpoint/2010/main">
    <mc:Choice Requires="p14">
      <p:transition spd="slow" p14:dur="2000" advTm="1014"/>
    </mc:Choice>
    <mc:Fallback xmlns="">
      <p:transition spd="slow" advTm="1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cxnSp>
        <p:nvCxnSpPr>
          <p:cNvPr id="93" name="Shape 187"/>
          <p:cNvCxnSpPr>
            <a:stCxn id="175" idx="7"/>
          </p:cNvCxnSpPr>
          <p:nvPr/>
        </p:nvCxnSpPr>
        <p:spPr>
          <a:xfrm flipH="1">
            <a:off x="3756509" y="4469554"/>
            <a:ext cx="130116" cy="280865"/>
          </a:xfrm>
          <a:prstGeom prst="straightConnector1">
            <a:avLst/>
          </a:prstGeom>
          <a:noFill/>
          <a:ln w="9525" cap="flat" cmpd="sng">
            <a:solidFill>
              <a:schemeClr val="dk2"/>
            </a:solidFill>
            <a:prstDash val="solid"/>
            <a:round/>
            <a:headEnd type="none" w="med" len="med"/>
            <a:tailEnd type="none" w="med" len="med"/>
          </a:ln>
        </p:spPr>
      </p:cxnSp>
      <p:cxnSp>
        <p:nvCxnSpPr>
          <p:cNvPr id="192" name="Shape 192"/>
          <p:cNvCxnSpPr/>
          <p:nvPr/>
        </p:nvCxnSpPr>
        <p:spPr>
          <a:xfrm>
            <a:off x="3543129" y="4530604"/>
            <a:ext cx="301041" cy="6274"/>
          </a:xfrm>
          <a:prstGeom prst="straightConnector1">
            <a:avLst/>
          </a:prstGeom>
          <a:noFill/>
          <a:ln w="9525" cap="flat" cmpd="sng">
            <a:solidFill>
              <a:schemeClr val="dk2"/>
            </a:solidFill>
            <a:prstDash val="solid"/>
            <a:round/>
            <a:headEnd type="none" w="med" len="med"/>
            <a:tailEnd type="none" w="med" len="med"/>
          </a:ln>
        </p:spPr>
      </p:cxnSp>
      <p:cxnSp>
        <p:nvCxnSpPr>
          <p:cNvPr id="195" name="Shape 195"/>
          <p:cNvCxnSpPr>
            <a:endCxn id="179" idx="5"/>
          </p:cNvCxnSpPr>
          <p:nvPr/>
        </p:nvCxnSpPr>
        <p:spPr>
          <a:xfrm>
            <a:off x="3553262" y="4529909"/>
            <a:ext cx="241392" cy="234994"/>
          </a:xfrm>
          <a:prstGeom prst="straightConnector1">
            <a:avLst/>
          </a:prstGeom>
          <a:noFill/>
          <a:ln w="9525" cap="flat" cmpd="sng">
            <a:solidFill>
              <a:schemeClr val="dk2"/>
            </a:solidFill>
            <a:prstDash val="solid"/>
            <a:round/>
            <a:headEnd type="none" w="med" len="med"/>
            <a:tailEnd type="none" w="med" len="med"/>
          </a:ln>
        </p:spPr>
      </p:cxnSp>
      <p:sp>
        <p:nvSpPr>
          <p:cNvPr id="157" name="Shape 157"/>
          <p:cNvSpPr txBox="1"/>
          <p:nvPr/>
        </p:nvSpPr>
        <p:spPr>
          <a:xfrm>
            <a:off x="2313389" y="3962826"/>
            <a:ext cx="1459742" cy="9654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Sampled </a:t>
            </a:r>
            <a:endParaRPr dirty="0"/>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2D point</a:t>
            </a:r>
            <a:endParaRPr sz="1800" dirty="0">
              <a:solidFill>
                <a:schemeClr val="dk1"/>
              </a:solidFill>
              <a:latin typeface="Calibri"/>
              <a:ea typeface="Calibri"/>
              <a:cs typeface="Calibri"/>
              <a:sym typeface="Calibri"/>
            </a:endParaRPr>
          </a:p>
        </p:txBody>
      </p:sp>
      <p:grpSp>
        <p:nvGrpSpPr>
          <p:cNvPr id="158" name="Shape 158"/>
          <p:cNvGrpSpPr/>
          <p:nvPr/>
        </p:nvGrpSpPr>
        <p:grpSpPr>
          <a:xfrm>
            <a:off x="3024561" y="4305108"/>
            <a:ext cx="1581496" cy="580654"/>
            <a:chOff x="157051" y="5050334"/>
            <a:chExt cx="1137890" cy="388720"/>
          </a:xfrm>
        </p:grpSpPr>
        <p:sp>
          <p:nvSpPr>
            <p:cNvPr id="159" name="Shape 159"/>
            <p:cNvSpPr/>
            <p:nvPr/>
          </p:nvSpPr>
          <p:spPr>
            <a:xfrm>
              <a:off x="157051" y="5050334"/>
              <a:ext cx="1137890" cy="388720"/>
            </a:xfrm>
            <a:prstGeom prst="parallelogram">
              <a:avLst>
                <a:gd name="adj" fmla="val 63398"/>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0" name="Shape 160"/>
            <p:cNvSpPr/>
            <p:nvPr/>
          </p:nvSpPr>
          <p:spPr>
            <a:xfrm>
              <a:off x="505378" y="5158742"/>
              <a:ext cx="78575" cy="8595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cxnSp>
        <p:nvCxnSpPr>
          <p:cNvPr id="186" name="Shape 186"/>
          <p:cNvCxnSpPr/>
          <p:nvPr/>
        </p:nvCxnSpPr>
        <p:spPr>
          <a:xfrm>
            <a:off x="3461707" y="4716373"/>
            <a:ext cx="301041" cy="6274"/>
          </a:xfrm>
          <a:prstGeom prst="straightConnector1">
            <a:avLst/>
          </a:prstGeom>
          <a:noFill/>
          <a:ln w="9525" cap="flat" cmpd="sng">
            <a:solidFill>
              <a:schemeClr val="dk2"/>
            </a:solidFill>
            <a:prstDash val="solid"/>
            <a:round/>
            <a:headEnd type="none" w="med" len="med"/>
            <a:tailEnd type="none" w="med" len="med"/>
          </a:ln>
        </p:spPr>
      </p:cxnSp>
      <p:cxnSp>
        <p:nvCxnSpPr>
          <p:cNvPr id="187" name="Shape 187"/>
          <p:cNvCxnSpPr>
            <a:endCxn id="178" idx="4"/>
          </p:cNvCxnSpPr>
          <p:nvPr/>
        </p:nvCxnSpPr>
        <p:spPr>
          <a:xfrm flipH="1">
            <a:off x="4104917" y="4505697"/>
            <a:ext cx="77448" cy="274501"/>
          </a:xfrm>
          <a:prstGeom prst="straightConnector1">
            <a:avLst/>
          </a:prstGeom>
          <a:noFill/>
          <a:ln w="9525" cap="flat" cmpd="sng">
            <a:solidFill>
              <a:schemeClr val="dk2"/>
            </a:solidFill>
            <a:prstDash val="solid"/>
            <a:round/>
            <a:headEnd type="none" w="med" len="med"/>
            <a:tailEnd type="none" w="med" len="med"/>
          </a:ln>
        </p:spPr>
      </p:cxnSp>
      <p:cxnSp>
        <p:nvCxnSpPr>
          <p:cNvPr id="191" name="Shape 191"/>
          <p:cNvCxnSpPr>
            <a:stCxn id="160" idx="3"/>
          </p:cNvCxnSpPr>
          <p:nvPr/>
        </p:nvCxnSpPr>
        <p:spPr>
          <a:xfrm flipH="1">
            <a:off x="3425316" y="4576632"/>
            <a:ext cx="99360" cy="135843"/>
          </a:xfrm>
          <a:prstGeom prst="straightConnector1">
            <a:avLst/>
          </a:prstGeom>
          <a:noFill/>
          <a:ln w="9525" cap="flat" cmpd="sng">
            <a:solidFill>
              <a:schemeClr val="dk2"/>
            </a:solidFill>
            <a:prstDash val="solid"/>
            <a:round/>
            <a:headEnd type="none" w="med" len="med"/>
            <a:tailEnd type="none" w="med" len="med"/>
          </a:ln>
        </p:spPr>
      </p:cxnSp>
      <p:cxnSp>
        <p:nvCxnSpPr>
          <p:cNvPr id="193" name="Shape 193"/>
          <p:cNvCxnSpPr/>
          <p:nvPr/>
        </p:nvCxnSpPr>
        <p:spPr>
          <a:xfrm>
            <a:off x="3863815" y="4518722"/>
            <a:ext cx="301041" cy="6274"/>
          </a:xfrm>
          <a:prstGeom prst="straightConnector1">
            <a:avLst/>
          </a:prstGeom>
          <a:noFill/>
          <a:ln w="9525" cap="flat" cmpd="sng">
            <a:solidFill>
              <a:schemeClr val="dk2"/>
            </a:solidFill>
            <a:prstDash val="solid"/>
            <a:round/>
            <a:headEnd type="none" w="med" len="med"/>
            <a:tailEnd type="none" w="med" len="med"/>
          </a:ln>
        </p:spPr>
      </p:cxnSp>
      <p:cxnSp>
        <p:nvCxnSpPr>
          <p:cNvPr id="194" name="Shape 194"/>
          <p:cNvCxnSpPr/>
          <p:nvPr/>
        </p:nvCxnSpPr>
        <p:spPr>
          <a:xfrm>
            <a:off x="3789070" y="4721462"/>
            <a:ext cx="301041" cy="6274"/>
          </a:xfrm>
          <a:prstGeom prst="straightConnector1">
            <a:avLst/>
          </a:prstGeom>
          <a:noFill/>
          <a:ln w="9525" cap="flat" cmpd="sng">
            <a:solidFill>
              <a:schemeClr val="dk2"/>
            </a:solidFill>
            <a:prstDash val="solid"/>
            <a:round/>
            <a:headEnd type="none" w="med" len="med"/>
            <a:tailEnd type="none" w="med" len="med"/>
          </a:ln>
        </p:spPr>
      </p:cxnSp>
      <p:cxnSp>
        <p:nvCxnSpPr>
          <p:cNvPr id="196" name="Shape 196"/>
          <p:cNvCxnSpPr>
            <a:endCxn id="178" idx="1"/>
          </p:cNvCxnSpPr>
          <p:nvPr/>
        </p:nvCxnSpPr>
        <p:spPr>
          <a:xfrm>
            <a:off x="3866965" y="4538001"/>
            <a:ext cx="199341" cy="132608"/>
          </a:xfrm>
          <a:prstGeom prst="straightConnector1">
            <a:avLst/>
          </a:prstGeom>
          <a:noFill/>
          <a:ln w="9525" cap="flat" cmpd="sng">
            <a:solidFill>
              <a:schemeClr val="dk2"/>
            </a:solidFill>
            <a:prstDash val="solid"/>
            <a:round/>
            <a:headEnd type="none" w="med" len="med"/>
            <a:tailEnd type="none" w="med" len="med"/>
          </a:ln>
        </p:spPr>
      </p:cxnSp>
      <p:sp>
        <p:nvSpPr>
          <p:cNvPr id="151" name="Shape 151"/>
          <p:cNvSpPr/>
          <p:nvPr/>
        </p:nvSpPr>
        <p:spPr>
          <a:xfrm>
            <a:off x="5129116" y="1471294"/>
            <a:ext cx="1889969" cy="912138"/>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dirty="0">
                <a:solidFill>
                  <a:schemeClr val="dk1"/>
                </a:solidFill>
                <a:latin typeface="Calibri"/>
                <a:ea typeface="Calibri"/>
                <a:cs typeface="Calibri"/>
                <a:sym typeface="Calibri"/>
              </a:rPr>
              <a:t>MLP 1</a:t>
            </a:r>
            <a:endParaRPr sz="2800" dirty="0">
              <a:solidFill>
                <a:schemeClr val="dk1"/>
              </a:solidFill>
              <a:latin typeface="Calibri"/>
              <a:ea typeface="Calibri"/>
              <a:cs typeface="Calibri"/>
              <a:sym typeface="Calibri"/>
            </a:endParaRPr>
          </a:p>
        </p:txBody>
      </p:sp>
      <p:sp>
        <p:nvSpPr>
          <p:cNvPr id="155" name="Shape 155"/>
          <p:cNvSpPr txBox="1"/>
          <p:nvPr/>
        </p:nvSpPr>
        <p:spPr>
          <a:xfrm>
            <a:off x="7294671" y="748549"/>
            <a:ext cx="2228853" cy="9654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Generated</a:t>
            </a:r>
            <a:endParaRPr/>
          </a:p>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3D point</a:t>
            </a:r>
            <a:endParaRPr sz="1800" dirty="0">
              <a:solidFill>
                <a:schemeClr val="dk1"/>
              </a:solidFill>
              <a:latin typeface="Calibri"/>
              <a:ea typeface="Calibri"/>
              <a:cs typeface="Calibri"/>
              <a:sym typeface="Calibri"/>
            </a:endParaRPr>
          </a:p>
        </p:txBody>
      </p:sp>
      <p:sp>
        <p:nvSpPr>
          <p:cNvPr id="156" name="Shape 156"/>
          <p:cNvSpPr txBox="1"/>
          <p:nvPr/>
        </p:nvSpPr>
        <p:spPr>
          <a:xfrm>
            <a:off x="1796116" y="2270135"/>
            <a:ext cx="2429968" cy="9654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Latent shape representation</a:t>
            </a:r>
            <a:endParaRPr sz="1800" dirty="0">
              <a:solidFill>
                <a:schemeClr val="dk1"/>
              </a:solidFill>
              <a:latin typeface="Calibri"/>
              <a:ea typeface="Calibri"/>
              <a:cs typeface="Calibri"/>
              <a:sym typeface="Calibri"/>
            </a:endParaRPr>
          </a:p>
        </p:txBody>
      </p:sp>
      <p:sp>
        <p:nvSpPr>
          <p:cNvPr id="161" name="Shape 161"/>
          <p:cNvSpPr/>
          <p:nvPr/>
        </p:nvSpPr>
        <p:spPr>
          <a:xfrm>
            <a:off x="3842292" y="1768459"/>
            <a:ext cx="210932" cy="1469912"/>
          </a:xfrm>
          <a:prstGeom prst="rect">
            <a:avLst/>
          </a:prstGeom>
          <a:solidFill>
            <a:schemeClr val="accent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2" name="Shape 162"/>
          <p:cNvSpPr/>
          <p:nvPr/>
        </p:nvSpPr>
        <p:spPr>
          <a:xfrm>
            <a:off x="3842433" y="3283548"/>
            <a:ext cx="212077" cy="242764"/>
          </a:xfrm>
          <a:prstGeom prst="rect">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163" name="Shape 163"/>
          <p:cNvSpPr/>
          <p:nvPr/>
        </p:nvSpPr>
        <p:spPr>
          <a:xfrm>
            <a:off x="3842433" y="3447631"/>
            <a:ext cx="212077" cy="242764"/>
          </a:xfrm>
          <a:prstGeom prst="rect">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164" name="Shape 164"/>
          <p:cNvSpPr txBox="1">
            <a:spLocks noGrp="1"/>
          </p:cNvSpPr>
          <p:nvPr>
            <p:ph type="title"/>
          </p:nvPr>
        </p:nvSpPr>
        <p:spPr>
          <a:xfrm>
            <a:off x="3815309" y="3196190"/>
            <a:ext cx="323770" cy="34147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600"/>
              <a:buFont typeface="Calibri"/>
              <a:buNone/>
            </a:pPr>
            <a:r>
              <a:rPr lang="en-US" sz="1600" b="1" i="0" u="none" strike="noStrike" cap="none">
                <a:solidFill>
                  <a:schemeClr val="dk1"/>
                </a:solidFill>
                <a:latin typeface="Calibri"/>
                <a:ea typeface="Calibri"/>
                <a:cs typeface="Calibri"/>
                <a:sym typeface="Calibri"/>
              </a:rPr>
              <a:t>x</a:t>
            </a:r>
            <a:endParaRPr sz="1600" b="1" i="0" u="none" strike="noStrike" cap="none">
              <a:solidFill>
                <a:schemeClr val="dk1"/>
              </a:solidFill>
              <a:latin typeface="Calibri"/>
              <a:ea typeface="Calibri"/>
              <a:cs typeface="Calibri"/>
              <a:sym typeface="Calibri"/>
            </a:endParaRPr>
          </a:p>
        </p:txBody>
      </p:sp>
      <p:sp>
        <p:nvSpPr>
          <p:cNvPr id="165" name="Shape 165"/>
          <p:cNvSpPr txBox="1"/>
          <p:nvPr/>
        </p:nvSpPr>
        <p:spPr>
          <a:xfrm>
            <a:off x="3815309" y="3386275"/>
            <a:ext cx="323770" cy="34147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600"/>
              <a:buFont typeface="Calibri"/>
              <a:buNone/>
            </a:pPr>
            <a:r>
              <a:rPr lang="en-US" sz="1600" b="1">
                <a:solidFill>
                  <a:schemeClr val="dk1"/>
                </a:solidFill>
                <a:latin typeface="Calibri"/>
                <a:ea typeface="Calibri"/>
                <a:cs typeface="Calibri"/>
                <a:sym typeface="Calibri"/>
              </a:rPr>
              <a:t>y</a:t>
            </a:r>
            <a:endParaRPr sz="1600" b="1">
              <a:solidFill>
                <a:schemeClr val="dk1"/>
              </a:solidFill>
              <a:latin typeface="Calibri"/>
              <a:ea typeface="Calibri"/>
              <a:cs typeface="Calibri"/>
              <a:sym typeface="Calibri"/>
            </a:endParaRPr>
          </a:p>
        </p:txBody>
      </p:sp>
      <p:cxnSp>
        <p:nvCxnSpPr>
          <p:cNvPr id="166" name="Shape 166"/>
          <p:cNvCxnSpPr>
            <a:endCxn id="165" idx="1"/>
          </p:cNvCxnSpPr>
          <p:nvPr/>
        </p:nvCxnSpPr>
        <p:spPr>
          <a:xfrm rot="5400000" flipH="1" flipV="1">
            <a:off x="3264260" y="3852456"/>
            <a:ext cx="846492" cy="255605"/>
          </a:xfrm>
          <a:prstGeom prst="bentConnector2">
            <a:avLst/>
          </a:prstGeom>
          <a:noFill/>
          <a:ln w="9525" cap="flat" cmpd="sng">
            <a:solidFill>
              <a:schemeClr val="accent1"/>
            </a:solidFill>
            <a:prstDash val="solid"/>
            <a:miter lim="800000"/>
            <a:headEnd type="none" w="sm" len="sm"/>
            <a:tailEnd type="triangle" w="med" len="med"/>
          </a:ln>
        </p:spPr>
      </p:cxnSp>
      <p:sp>
        <p:nvSpPr>
          <p:cNvPr id="175" name="Shape 175"/>
          <p:cNvSpPr/>
          <p:nvPr/>
        </p:nvSpPr>
        <p:spPr>
          <a:xfrm>
            <a:off x="3793411" y="4450751"/>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6" name="Shape 176"/>
          <p:cNvSpPr/>
          <p:nvPr/>
        </p:nvSpPr>
        <p:spPr>
          <a:xfrm>
            <a:off x="3385831" y="4651781"/>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7" name="Shape 177"/>
          <p:cNvSpPr/>
          <p:nvPr/>
        </p:nvSpPr>
        <p:spPr>
          <a:xfrm>
            <a:off x="4143237" y="4447697"/>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8" name="Shape 178"/>
          <p:cNvSpPr/>
          <p:nvPr/>
        </p:nvSpPr>
        <p:spPr>
          <a:xfrm>
            <a:off x="4050313" y="4651806"/>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9" name="Shape 179"/>
          <p:cNvSpPr/>
          <p:nvPr/>
        </p:nvSpPr>
        <p:spPr>
          <a:xfrm>
            <a:off x="3701440" y="4655314"/>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2" name="Image 101"/>
          <p:cNvPicPr>
            <a:picLocks noChangeAspect="1"/>
          </p:cNvPicPr>
          <p:nvPr/>
        </p:nvPicPr>
        <p:blipFill>
          <a:blip r:embed="rId5"/>
          <a:stretch>
            <a:fillRect/>
          </a:stretch>
        </p:blipFill>
        <p:spPr>
          <a:xfrm>
            <a:off x="4287080" y="1795908"/>
            <a:ext cx="800100" cy="330200"/>
          </a:xfrm>
          <a:prstGeom prst="rect">
            <a:avLst/>
          </a:prstGeom>
        </p:spPr>
      </p:pic>
      <p:pic>
        <p:nvPicPr>
          <p:cNvPr id="103" name="Image 102"/>
          <p:cNvPicPr>
            <a:picLocks noChangeAspect="1"/>
          </p:cNvPicPr>
          <p:nvPr/>
        </p:nvPicPr>
        <p:blipFill>
          <a:blip r:embed="rId5"/>
          <a:stretch>
            <a:fillRect/>
          </a:stretch>
        </p:blipFill>
        <p:spPr>
          <a:xfrm>
            <a:off x="7032008" y="1777648"/>
            <a:ext cx="800100" cy="330200"/>
          </a:xfrm>
          <a:prstGeom prst="rect">
            <a:avLst/>
          </a:prstGeom>
        </p:spPr>
      </p:pic>
      <p:pic>
        <p:nvPicPr>
          <p:cNvPr id="118" name="Image 117"/>
          <p:cNvPicPr>
            <a:picLocks noChangeAspect="1"/>
          </p:cNvPicPr>
          <p:nvPr/>
        </p:nvPicPr>
        <p:blipFill>
          <a:blip r:embed="rId5"/>
          <a:stretch>
            <a:fillRect/>
          </a:stretch>
        </p:blipFill>
        <p:spPr>
          <a:xfrm>
            <a:off x="1834993" y="3256097"/>
            <a:ext cx="800100" cy="330200"/>
          </a:xfrm>
          <a:prstGeom prst="rect">
            <a:avLst/>
          </a:prstGeom>
        </p:spPr>
      </p:pic>
      <p:sp>
        <p:nvSpPr>
          <p:cNvPr id="213" name="Shape 181"/>
          <p:cNvSpPr txBox="1">
            <a:spLocks/>
          </p:cNvSpPr>
          <p:nvPr/>
        </p:nvSpPr>
        <p:spPr>
          <a:xfrm>
            <a:off x="305493" y="-25220"/>
            <a:ext cx="10515600" cy="13255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t>Key idea 2: learn an atlas</a:t>
            </a:r>
          </a:p>
        </p:txBody>
      </p:sp>
      <p:sp>
        <p:nvSpPr>
          <p:cNvPr id="214" name="Shape 182"/>
          <p:cNvSpPr txBox="1">
            <a:spLocks noGrp="1"/>
          </p:cNvSpPr>
          <p:nvPr>
            <p:ph type="body" idx="1"/>
          </p:nvPr>
        </p:nvSpPr>
        <p:spPr>
          <a:xfrm>
            <a:off x="838200" y="6183313"/>
            <a:ext cx="11320462" cy="435133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2800" b="0" i="0" u="none" strike="noStrike" cap="none" dirty="0">
                <a:solidFill>
                  <a:schemeClr val="dk1"/>
                </a:solidFill>
                <a:latin typeface="Calibri"/>
                <a:ea typeface="Calibri"/>
                <a:cs typeface="Calibri"/>
                <a:sym typeface="Calibri"/>
              </a:rPr>
              <a:t>Learnt simply by sampling many points and minimizing Chamfer distance</a:t>
            </a:r>
            <a:endParaRPr sz="2800" b="0" i="0" u="none" strike="noStrike" cap="none" dirty="0">
              <a:solidFill>
                <a:schemeClr val="dk1"/>
              </a:solidFill>
              <a:latin typeface="Calibri"/>
              <a:ea typeface="Calibri"/>
              <a:cs typeface="Calibri"/>
              <a:sym typeface="Calibri"/>
            </a:endParaRPr>
          </a:p>
        </p:txBody>
      </p:sp>
      <p:sp>
        <p:nvSpPr>
          <p:cNvPr id="72" name="Rectangle 71"/>
          <p:cNvSpPr/>
          <p:nvPr/>
        </p:nvSpPr>
        <p:spPr>
          <a:xfrm>
            <a:off x="5753970" y="3275112"/>
            <a:ext cx="234360" cy="307777"/>
          </a:xfrm>
          <a:prstGeom prst="rect">
            <a:avLst/>
          </a:prstGeom>
        </p:spPr>
        <p:txBody>
          <a:bodyPr wrap="none">
            <a:spAutoFit/>
          </a:bodyPr>
          <a:lstStyle/>
          <a:p>
            <a:r>
              <a:rPr lang="sk-SK" dirty="0"/>
              <a:t> </a:t>
            </a:r>
            <a:endParaRPr lang="fr-FR" dirty="0"/>
          </a:p>
        </p:txBody>
      </p:sp>
      <p:grpSp>
        <p:nvGrpSpPr>
          <p:cNvPr id="3" name="Grouper 2"/>
          <p:cNvGrpSpPr/>
          <p:nvPr/>
        </p:nvGrpSpPr>
        <p:grpSpPr>
          <a:xfrm>
            <a:off x="7999967" y="1670227"/>
            <a:ext cx="1523557" cy="911762"/>
            <a:chOff x="8567165" y="2831520"/>
            <a:chExt cx="1523557" cy="911762"/>
          </a:xfrm>
        </p:grpSpPr>
        <p:sp>
          <p:nvSpPr>
            <p:cNvPr id="2" name="Données stockées 1"/>
            <p:cNvSpPr/>
            <p:nvPr/>
          </p:nvSpPr>
          <p:spPr>
            <a:xfrm rot="11934490">
              <a:off x="8567165" y="2831520"/>
              <a:ext cx="1523557" cy="911762"/>
            </a:xfrm>
            <a:prstGeom prst="flowChartOnlineStorage">
              <a:avLst/>
            </a:prstGeom>
            <a:solidFill>
              <a:schemeClr val="accent6">
                <a:lumMod val="60000"/>
                <a:lumOff val="40000"/>
              </a:schemeClr>
            </a:solid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88" name="Shape 188"/>
            <p:cNvCxnSpPr>
              <a:stCxn id="183" idx="5"/>
            </p:cNvCxnSpPr>
            <p:nvPr/>
          </p:nvCxnSpPr>
          <p:spPr>
            <a:xfrm rot="19764131" flipH="1" flipV="1">
              <a:off x="9057409" y="3330366"/>
              <a:ext cx="266878" cy="264394"/>
            </a:xfrm>
            <a:prstGeom prst="straightConnector1">
              <a:avLst/>
            </a:prstGeom>
            <a:noFill/>
            <a:ln w="9525" cap="flat" cmpd="sng">
              <a:solidFill>
                <a:schemeClr val="dk2"/>
              </a:solidFill>
              <a:prstDash val="solid"/>
              <a:round/>
              <a:headEnd type="none" w="med" len="med"/>
              <a:tailEnd type="none" w="med" len="med"/>
            </a:ln>
          </p:spPr>
        </p:cxnSp>
        <p:cxnSp>
          <p:nvCxnSpPr>
            <p:cNvPr id="189" name="Shape 189"/>
            <p:cNvCxnSpPr>
              <a:stCxn id="182" idx="1"/>
              <a:endCxn id="180" idx="5"/>
            </p:cNvCxnSpPr>
            <p:nvPr/>
          </p:nvCxnSpPr>
          <p:spPr>
            <a:xfrm rot="19764131" flipH="1" flipV="1">
              <a:off x="9512314" y="3096541"/>
              <a:ext cx="124120" cy="218949"/>
            </a:xfrm>
            <a:prstGeom prst="straightConnector1">
              <a:avLst/>
            </a:prstGeom>
            <a:noFill/>
            <a:ln w="9525" cap="flat" cmpd="sng">
              <a:solidFill>
                <a:schemeClr val="dk2"/>
              </a:solidFill>
              <a:prstDash val="solid"/>
              <a:round/>
              <a:headEnd type="none" w="med" len="med"/>
              <a:tailEnd type="none" w="med" len="med"/>
            </a:ln>
          </p:spPr>
        </p:cxnSp>
        <p:cxnSp>
          <p:nvCxnSpPr>
            <p:cNvPr id="190" name="Shape 190"/>
            <p:cNvCxnSpPr>
              <a:endCxn id="184" idx="2"/>
            </p:cNvCxnSpPr>
            <p:nvPr/>
          </p:nvCxnSpPr>
          <p:spPr>
            <a:xfrm rot="19764131" flipV="1">
              <a:off x="8942697" y="3151754"/>
              <a:ext cx="232746" cy="165501"/>
            </a:xfrm>
            <a:prstGeom prst="straightConnector1">
              <a:avLst/>
            </a:prstGeom>
            <a:noFill/>
            <a:ln w="9525" cap="flat" cmpd="sng">
              <a:solidFill>
                <a:schemeClr val="dk2"/>
              </a:solidFill>
              <a:prstDash val="solid"/>
              <a:round/>
              <a:headEnd type="none" w="med" len="med"/>
              <a:tailEnd type="none" w="med" len="med"/>
            </a:ln>
          </p:spPr>
        </p:cxnSp>
        <p:cxnSp>
          <p:nvCxnSpPr>
            <p:cNvPr id="197" name="Shape 197"/>
            <p:cNvCxnSpPr>
              <a:endCxn id="180" idx="5"/>
            </p:cNvCxnSpPr>
            <p:nvPr/>
          </p:nvCxnSpPr>
          <p:spPr>
            <a:xfrm rot="19764131">
              <a:off x="9209493" y="2998243"/>
              <a:ext cx="216038" cy="215087"/>
            </a:xfrm>
            <a:prstGeom prst="straightConnector1">
              <a:avLst/>
            </a:prstGeom>
            <a:noFill/>
            <a:ln w="9525" cap="flat" cmpd="sng">
              <a:solidFill>
                <a:schemeClr val="dk2"/>
              </a:solidFill>
              <a:prstDash val="solid"/>
              <a:round/>
              <a:headEnd type="none" w="med" len="med"/>
              <a:tailEnd type="none" w="med" len="med"/>
            </a:ln>
          </p:spPr>
        </p:cxnSp>
        <p:cxnSp>
          <p:nvCxnSpPr>
            <p:cNvPr id="198" name="Shape 198"/>
            <p:cNvCxnSpPr>
              <a:stCxn id="181" idx="7"/>
              <a:endCxn id="182" idx="2"/>
            </p:cNvCxnSpPr>
            <p:nvPr/>
          </p:nvCxnSpPr>
          <p:spPr>
            <a:xfrm flipV="1">
              <a:off x="9598752" y="3315941"/>
              <a:ext cx="94140" cy="199999"/>
            </a:xfrm>
            <a:prstGeom prst="straightConnector1">
              <a:avLst/>
            </a:prstGeom>
            <a:noFill/>
            <a:ln w="9525" cap="flat" cmpd="sng">
              <a:solidFill>
                <a:schemeClr val="dk2"/>
              </a:solidFill>
              <a:prstDash val="solid"/>
              <a:round/>
              <a:headEnd type="none" w="med" len="med"/>
              <a:tailEnd type="none" w="med" len="med"/>
            </a:ln>
          </p:spPr>
        </p:cxnSp>
        <p:cxnSp>
          <p:nvCxnSpPr>
            <p:cNvPr id="199" name="Shape 199"/>
            <p:cNvCxnSpPr>
              <a:endCxn id="180" idx="6"/>
            </p:cNvCxnSpPr>
            <p:nvPr/>
          </p:nvCxnSpPr>
          <p:spPr>
            <a:xfrm rot="19764131" flipV="1">
              <a:off x="8993285" y="3222626"/>
              <a:ext cx="499399" cy="8091"/>
            </a:xfrm>
            <a:prstGeom prst="straightConnector1">
              <a:avLst/>
            </a:prstGeom>
            <a:noFill/>
            <a:ln w="9525" cap="flat" cmpd="sng">
              <a:solidFill>
                <a:schemeClr val="dk2"/>
              </a:solidFill>
              <a:prstDash val="solid"/>
              <a:round/>
              <a:headEnd type="none" w="med" len="med"/>
              <a:tailEnd type="none" w="med" len="med"/>
            </a:ln>
          </p:spPr>
        </p:cxnSp>
        <p:cxnSp>
          <p:nvCxnSpPr>
            <p:cNvPr id="201" name="Shape 201"/>
            <p:cNvCxnSpPr>
              <a:stCxn id="183" idx="5"/>
              <a:endCxn id="181" idx="5"/>
            </p:cNvCxnSpPr>
            <p:nvPr/>
          </p:nvCxnSpPr>
          <p:spPr>
            <a:xfrm>
              <a:off x="9372997" y="3508431"/>
              <a:ext cx="272046" cy="85789"/>
            </a:xfrm>
            <a:prstGeom prst="straightConnector1">
              <a:avLst/>
            </a:prstGeom>
            <a:noFill/>
            <a:ln w="9525" cap="flat" cmpd="sng">
              <a:solidFill>
                <a:schemeClr val="dk2"/>
              </a:solidFill>
              <a:prstDash val="solid"/>
              <a:round/>
              <a:headEnd type="none" w="med" len="med"/>
              <a:tailEnd type="none" w="med" len="med"/>
            </a:ln>
          </p:spPr>
        </p:cxnSp>
        <p:cxnSp>
          <p:nvCxnSpPr>
            <p:cNvPr id="202" name="Shape 202"/>
            <p:cNvCxnSpPr>
              <a:endCxn id="182" idx="2"/>
            </p:cNvCxnSpPr>
            <p:nvPr/>
          </p:nvCxnSpPr>
          <p:spPr>
            <a:xfrm rot="19764131">
              <a:off x="9323985" y="3350869"/>
              <a:ext cx="378461" cy="65986"/>
            </a:xfrm>
            <a:prstGeom prst="straightConnector1">
              <a:avLst/>
            </a:prstGeom>
            <a:noFill/>
            <a:ln w="9525" cap="flat" cmpd="sng">
              <a:solidFill>
                <a:schemeClr val="dk2"/>
              </a:solidFill>
              <a:prstDash val="solid"/>
              <a:round/>
              <a:headEnd type="none" w="med" len="med"/>
              <a:tailEnd type="none" w="med" len="med"/>
            </a:ln>
          </p:spPr>
        </p:cxnSp>
        <p:sp>
          <p:nvSpPr>
            <p:cNvPr id="180" name="Shape 180"/>
            <p:cNvSpPr/>
            <p:nvPr/>
          </p:nvSpPr>
          <p:spPr>
            <a:xfrm rot="19764131">
              <a:off x="9354220" y="3059586"/>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1" name="Shape 181"/>
            <p:cNvSpPr/>
            <p:nvPr/>
          </p:nvSpPr>
          <p:spPr>
            <a:xfrm rot="19764131">
              <a:off x="9534031" y="3510433"/>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2" name="Shape 182"/>
            <p:cNvSpPr/>
            <p:nvPr/>
          </p:nvSpPr>
          <p:spPr>
            <a:xfrm rot="19764131">
              <a:off x="9685286" y="3223832"/>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3" name="Shape 183"/>
            <p:cNvSpPr/>
            <p:nvPr/>
          </p:nvSpPr>
          <p:spPr>
            <a:xfrm rot="19764131">
              <a:off x="9261985" y="3424644"/>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4" name="Shape 184"/>
            <p:cNvSpPr/>
            <p:nvPr/>
          </p:nvSpPr>
          <p:spPr>
            <a:xfrm rot="19764131">
              <a:off x="9109513" y="3011931"/>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05" name="Shape 190"/>
            <p:cNvCxnSpPr>
              <a:stCxn id="183" idx="7"/>
              <a:endCxn id="180" idx="3"/>
            </p:cNvCxnSpPr>
            <p:nvPr/>
          </p:nvCxnSpPr>
          <p:spPr>
            <a:xfrm flipV="1">
              <a:off x="9326706" y="3182692"/>
              <a:ext cx="72035" cy="247459"/>
            </a:xfrm>
            <a:prstGeom prst="straightConnector1">
              <a:avLst/>
            </a:prstGeom>
            <a:noFill/>
            <a:ln w="9525" cap="flat" cmpd="sng">
              <a:solidFill>
                <a:schemeClr val="dk2"/>
              </a:solidFill>
              <a:prstDash val="solid"/>
              <a:round/>
              <a:headEnd type="none" w="med" len="med"/>
              <a:tailEnd type="none" w="med" len="med"/>
            </a:ln>
          </p:spPr>
        </p:cxnSp>
        <p:sp>
          <p:nvSpPr>
            <p:cNvPr id="101" name="Shape 184"/>
            <p:cNvSpPr/>
            <p:nvPr/>
          </p:nvSpPr>
          <p:spPr>
            <a:xfrm rot="19764131">
              <a:off x="8961566" y="3307716"/>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69" name="Shape 151"/>
          <p:cNvSpPr/>
          <p:nvPr/>
        </p:nvSpPr>
        <p:spPr>
          <a:xfrm>
            <a:off x="5134461" y="2428831"/>
            <a:ext cx="1889969" cy="912138"/>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dirty="0">
                <a:solidFill>
                  <a:schemeClr val="dk1"/>
                </a:solidFill>
                <a:latin typeface="Calibri"/>
                <a:ea typeface="Calibri"/>
                <a:cs typeface="Calibri"/>
                <a:sym typeface="Calibri"/>
              </a:rPr>
              <a:t>MLP 2</a:t>
            </a:r>
            <a:endParaRPr sz="2800" dirty="0">
              <a:solidFill>
                <a:schemeClr val="dk1"/>
              </a:solidFill>
              <a:latin typeface="Calibri"/>
              <a:ea typeface="Calibri"/>
              <a:cs typeface="Calibri"/>
              <a:sym typeface="Calibri"/>
            </a:endParaRPr>
          </a:p>
        </p:txBody>
      </p:sp>
      <p:pic>
        <p:nvPicPr>
          <p:cNvPr id="70" name="Image 69"/>
          <p:cNvPicPr>
            <a:picLocks noChangeAspect="1"/>
          </p:cNvPicPr>
          <p:nvPr/>
        </p:nvPicPr>
        <p:blipFill>
          <a:blip r:embed="rId5"/>
          <a:stretch>
            <a:fillRect/>
          </a:stretch>
        </p:blipFill>
        <p:spPr>
          <a:xfrm>
            <a:off x="4292425" y="2744301"/>
            <a:ext cx="800100" cy="330200"/>
          </a:xfrm>
          <a:prstGeom prst="rect">
            <a:avLst/>
          </a:prstGeom>
        </p:spPr>
      </p:pic>
      <p:pic>
        <p:nvPicPr>
          <p:cNvPr id="73" name="Image 72"/>
          <p:cNvPicPr>
            <a:picLocks noChangeAspect="1"/>
          </p:cNvPicPr>
          <p:nvPr/>
        </p:nvPicPr>
        <p:blipFill>
          <a:blip r:embed="rId5"/>
          <a:stretch>
            <a:fillRect/>
          </a:stretch>
        </p:blipFill>
        <p:spPr>
          <a:xfrm>
            <a:off x="7032008" y="2799830"/>
            <a:ext cx="800100" cy="330200"/>
          </a:xfrm>
          <a:prstGeom prst="rect">
            <a:avLst/>
          </a:prstGeom>
        </p:spPr>
      </p:pic>
      <p:grpSp>
        <p:nvGrpSpPr>
          <p:cNvPr id="74" name="Grouper 73"/>
          <p:cNvGrpSpPr/>
          <p:nvPr/>
        </p:nvGrpSpPr>
        <p:grpSpPr>
          <a:xfrm rot="10800000">
            <a:off x="7860116" y="2682216"/>
            <a:ext cx="1523557" cy="911762"/>
            <a:chOff x="8567165" y="2831520"/>
            <a:chExt cx="1523557" cy="911762"/>
          </a:xfrm>
        </p:grpSpPr>
        <p:sp>
          <p:nvSpPr>
            <p:cNvPr id="75" name="Données stockées 74"/>
            <p:cNvSpPr/>
            <p:nvPr/>
          </p:nvSpPr>
          <p:spPr>
            <a:xfrm rot="11934490">
              <a:off x="8567165" y="2831520"/>
              <a:ext cx="1523557" cy="911762"/>
            </a:xfrm>
            <a:prstGeom prst="flowChartOnlineStorage">
              <a:avLst/>
            </a:prstGeom>
            <a:solidFill>
              <a:schemeClr val="accent6">
                <a:lumMod val="60000"/>
                <a:lumOff val="40000"/>
              </a:schemeClr>
            </a:solid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76" name="Shape 188"/>
            <p:cNvCxnSpPr/>
            <p:nvPr/>
          </p:nvCxnSpPr>
          <p:spPr>
            <a:xfrm rot="19764131" flipH="1" flipV="1">
              <a:off x="9057409" y="3330366"/>
              <a:ext cx="266878" cy="264394"/>
            </a:xfrm>
            <a:prstGeom prst="straightConnector1">
              <a:avLst/>
            </a:prstGeom>
            <a:noFill/>
            <a:ln w="9525" cap="flat" cmpd="sng">
              <a:solidFill>
                <a:schemeClr val="dk2"/>
              </a:solidFill>
              <a:prstDash val="solid"/>
              <a:round/>
              <a:headEnd type="none" w="med" len="med"/>
              <a:tailEnd type="none" w="med" len="med"/>
            </a:ln>
          </p:spPr>
        </p:cxnSp>
        <p:cxnSp>
          <p:nvCxnSpPr>
            <p:cNvPr id="77" name="Shape 189"/>
            <p:cNvCxnSpPr/>
            <p:nvPr/>
          </p:nvCxnSpPr>
          <p:spPr>
            <a:xfrm rot="19764131" flipH="1" flipV="1">
              <a:off x="9512314" y="3096541"/>
              <a:ext cx="124120" cy="218949"/>
            </a:xfrm>
            <a:prstGeom prst="straightConnector1">
              <a:avLst/>
            </a:prstGeom>
            <a:noFill/>
            <a:ln w="9525" cap="flat" cmpd="sng">
              <a:solidFill>
                <a:schemeClr val="dk2"/>
              </a:solidFill>
              <a:prstDash val="solid"/>
              <a:round/>
              <a:headEnd type="none" w="med" len="med"/>
              <a:tailEnd type="none" w="med" len="med"/>
            </a:ln>
          </p:spPr>
        </p:cxnSp>
        <p:cxnSp>
          <p:nvCxnSpPr>
            <p:cNvPr id="78" name="Shape 190"/>
            <p:cNvCxnSpPr/>
            <p:nvPr/>
          </p:nvCxnSpPr>
          <p:spPr>
            <a:xfrm rot="19764131" flipV="1">
              <a:off x="8942697" y="3151754"/>
              <a:ext cx="232746" cy="165501"/>
            </a:xfrm>
            <a:prstGeom prst="straightConnector1">
              <a:avLst/>
            </a:prstGeom>
            <a:noFill/>
            <a:ln w="9525" cap="flat" cmpd="sng">
              <a:solidFill>
                <a:schemeClr val="dk2"/>
              </a:solidFill>
              <a:prstDash val="solid"/>
              <a:round/>
              <a:headEnd type="none" w="med" len="med"/>
              <a:tailEnd type="none" w="med" len="med"/>
            </a:ln>
          </p:spPr>
        </p:cxnSp>
        <p:cxnSp>
          <p:nvCxnSpPr>
            <p:cNvPr id="79" name="Shape 197"/>
            <p:cNvCxnSpPr/>
            <p:nvPr/>
          </p:nvCxnSpPr>
          <p:spPr>
            <a:xfrm rot="19764131">
              <a:off x="9209493" y="2998243"/>
              <a:ext cx="216038" cy="215087"/>
            </a:xfrm>
            <a:prstGeom prst="straightConnector1">
              <a:avLst/>
            </a:prstGeom>
            <a:noFill/>
            <a:ln w="9525" cap="flat" cmpd="sng">
              <a:solidFill>
                <a:schemeClr val="dk2"/>
              </a:solidFill>
              <a:prstDash val="solid"/>
              <a:round/>
              <a:headEnd type="none" w="med" len="med"/>
              <a:tailEnd type="none" w="med" len="med"/>
            </a:ln>
          </p:spPr>
        </p:cxnSp>
        <p:cxnSp>
          <p:nvCxnSpPr>
            <p:cNvPr id="80" name="Shape 198"/>
            <p:cNvCxnSpPr/>
            <p:nvPr/>
          </p:nvCxnSpPr>
          <p:spPr>
            <a:xfrm flipV="1">
              <a:off x="9598752" y="3315941"/>
              <a:ext cx="94140" cy="199999"/>
            </a:xfrm>
            <a:prstGeom prst="straightConnector1">
              <a:avLst/>
            </a:prstGeom>
            <a:noFill/>
            <a:ln w="9525" cap="flat" cmpd="sng">
              <a:solidFill>
                <a:schemeClr val="dk2"/>
              </a:solidFill>
              <a:prstDash val="solid"/>
              <a:round/>
              <a:headEnd type="none" w="med" len="med"/>
              <a:tailEnd type="none" w="med" len="med"/>
            </a:ln>
          </p:spPr>
        </p:cxnSp>
        <p:cxnSp>
          <p:nvCxnSpPr>
            <p:cNvPr id="81" name="Shape 199"/>
            <p:cNvCxnSpPr/>
            <p:nvPr/>
          </p:nvCxnSpPr>
          <p:spPr>
            <a:xfrm rot="19764131" flipV="1">
              <a:off x="8993285" y="3222626"/>
              <a:ext cx="499399" cy="8091"/>
            </a:xfrm>
            <a:prstGeom prst="straightConnector1">
              <a:avLst/>
            </a:prstGeom>
            <a:noFill/>
            <a:ln w="9525" cap="flat" cmpd="sng">
              <a:solidFill>
                <a:schemeClr val="dk2"/>
              </a:solidFill>
              <a:prstDash val="solid"/>
              <a:round/>
              <a:headEnd type="none" w="med" len="med"/>
              <a:tailEnd type="none" w="med" len="med"/>
            </a:ln>
          </p:spPr>
        </p:cxnSp>
        <p:cxnSp>
          <p:nvCxnSpPr>
            <p:cNvPr id="82" name="Shape 201"/>
            <p:cNvCxnSpPr/>
            <p:nvPr/>
          </p:nvCxnSpPr>
          <p:spPr>
            <a:xfrm>
              <a:off x="9372997" y="3508431"/>
              <a:ext cx="272046" cy="85789"/>
            </a:xfrm>
            <a:prstGeom prst="straightConnector1">
              <a:avLst/>
            </a:prstGeom>
            <a:noFill/>
            <a:ln w="9525" cap="flat" cmpd="sng">
              <a:solidFill>
                <a:schemeClr val="dk2"/>
              </a:solidFill>
              <a:prstDash val="solid"/>
              <a:round/>
              <a:headEnd type="none" w="med" len="med"/>
              <a:tailEnd type="none" w="med" len="med"/>
            </a:ln>
          </p:spPr>
        </p:cxnSp>
        <p:cxnSp>
          <p:nvCxnSpPr>
            <p:cNvPr id="83" name="Shape 202"/>
            <p:cNvCxnSpPr/>
            <p:nvPr/>
          </p:nvCxnSpPr>
          <p:spPr>
            <a:xfrm rot="19764131">
              <a:off x="9323985" y="3350869"/>
              <a:ext cx="378461" cy="65986"/>
            </a:xfrm>
            <a:prstGeom prst="straightConnector1">
              <a:avLst/>
            </a:prstGeom>
            <a:noFill/>
            <a:ln w="9525" cap="flat" cmpd="sng">
              <a:solidFill>
                <a:schemeClr val="dk2"/>
              </a:solidFill>
              <a:prstDash val="solid"/>
              <a:round/>
              <a:headEnd type="none" w="med" len="med"/>
              <a:tailEnd type="none" w="med" len="med"/>
            </a:ln>
          </p:spPr>
        </p:cxnSp>
        <p:sp>
          <p:nvSpPr>
            <p:cNvPr id="84" name="Shape 180"/>
            <p:cNvSpPr/>
            <p:nvPr/>
          </p:nvSpPr>
          <p:spPr>
            <a:xfrm rot="19764131">
              <a:off x="9354220" y="3059586"/>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 name="Shape 181"/>
            <p:cNvSpPr/>
            <p:nvPr/>
          </p:nvSpPr>
          <p:spPr>
            <a:xfrm rot="19764131">
              <a:off x="9534031" y="3510433"/>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6" name="Shape 182"/>
            <p:cNvSpPr/>
            <p:nvPr/>
          </p:nvSpPr>
          <p:spPr>
            <a:xfrm rot="19764131">
              <a:off x="9685286" y="3223832"/>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 name="Shape 183"/>
            <p:cNvSpPr/>
            <p:nvPr/>
          </p:nvSpPr>
          <p:spPr>
            <a:xfrm rot="19764131">
              <a:off x="9261985" y="3424644"/>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8" name="Shape 184"/>
            <p:cNvSpPr/>
            <p:nvPr/>
          </p:nvSpPr>
          <p:spPr>
            <a:xfrm rot="19764131">
              <a:off x="9109513" y="3011931"/>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89" name="Shape 190"/>
            <p:cNvCxnSpPr/>
            <p:nvPr/>
          </p:nvCxnSpPr>
          <p:spPr>
            <a:xfrm flipV="1">
              <a:off x="9326706" y="3182692"/>
              <a:ext cx="72035" cy="247459"/>
            </a:xfrm>
            <a:prstGeom prst="straightConnector1">
              <a:avLst/>
            </a:prstGeom>
            <a:noFill/>
            <a:ln w="9525" cap="flat" cmpd="sng">
              <a:solidFill>
                <a:schemeClr val="dk2"/>
              </a:solidFill>
              <a:prstDash val="solid"/>
              <a:round/>
              <a:headEnd type="none" w="med" len="med"/>
              <a:tailEnd type="none" w="med" len="med"/>
            </a:ln>
          </p:spPr>
        </p:cxnSp>
        <p:sp>
          <p:nvSpPr>
            <p:cNvPr id="90" name="Shape 184"/>
            <p:cNvSpPr/>
            <p:nvPr/>
          </p:nvSpPr>
          <p:spPr>
            <a:xfrm rot="19764131">
              <a:off x="8961566" y="3307716"/>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92" name="Shape 151"/>
          <p:cNvSpPr/>
          <p:nvPr/>
        </p:nvSpPr>
        <p:spPr>
          <a:xfrm>
            <a:off x="5131413" y="3404191"/>
            <a:ext cx="1889969" cy="912138"/>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dirty="0">
                <a:solidFill>
                  <a:schemeClr val="dk1"/>
                </a:solidFill>
                <a:latin typeface="Calibri"/>
                <a:ea typeface="Calibri"/>
                <a:cs typeface="Calibri"/>
                <a:sym typeface="Calibri"/>
              </a:rPr>
              <a:t>MLP 3</a:t>
            </a:r>
            <a:endParaRPr sz="2800" dirty="0">
              <a:solidFill>
                <a:schemeClr val="dk1"/>
              </a:solidFill>
              <a:latin typeface="Calibri"/>
              <a:ea typeface="Calibri"/>
              <a:cs typeface="Calibri"/>
              <a:sym typeface="Calibri"/>
            </a:endParaRPr>
          </a:p>
        </p:txBody>
      </p:sp>
      <p:pic>
        <p:nvPicPr>
          <p:cNvPr id="94" name="Image 93"/>
          <p:cNvPicPr>
            <a:picLocks noChangeAspect="1"/>
          </p:cNvPicPr>
          <p:nvPr/>
        </p:nvPicPr>
        <p:blipFill>
          <a:blip r:embed="rId5"/>
          <a:stretch>
            <a:fillRect/>
          </a:stretch>
        </p:blipFill>
        <p:spPr>
          <a:xfrm>
            <a:off x="4289377" y="3728805"/>
            <a:ext cx="800100" cy="330200"/>
          </a:xfrm>
          <a:prstGeom prst="rect">
            <a:avLst/>
          </a:prstGeom>
        </p:spPr>
      </p:pic>
      <p:pic>
        <p:nvPicPr>
          <p:cNvPr id="95" name="Image 94"/>
          <p:cNvPicPr>
            <a:picLocks noChangeAspect="1"/>
          </p:cNvPicPr>
          <p:nvPr/>
        </p:nvPicPr>
        <p:blipFill>
          <a:blip r:embed="rId5"/>
          <a:stretch>
            <a:fillRect/>
          </a:stretch>
        </p:blipFill>
        <p:spPr>
          <a:xfrm>
            <a:off x="7062974" y="3719039"/>
            <a:ext cx="800100" cy="330200"/>
          </a:xfrm>
          <a:prstGeom prst="rect">
            <a:avLst/>
          </a:prstGeom>
        </p:spPr>
      </p:pic>
      <p:grpSp>
        <p:nvGrpSpPr>
          <p:cNvPr id="96" name="Grouper 95"/>
          <p:cNvGrpSpPr/>
          <p:nvPr/>
        </p:nvGrpSpPr>
        <p:grpSpPr>
          <a:xfrm rot="18024205">
            <a:off x="7628467" y="3975195"/>
            <a:ext cx="1523557" cy="911762"/>
            <a:chOff x="8567165" y="2831520"/>
            <a:chExt cx="1523557" cy="911762"/>
          </a:xfrm>
        </p:grpSpPr>
        <p:sp>
          <p:nvSpPr>
            <p:cNvPr id="97" name="Données stockées 96"/>
            <p:cNvSpPr/>
            <p:nvPr/>
          </p:nvSpPr>
          <p:spPr>
            <a:xfrm rot="11934490">
              <a:off x="8567165" y="2831520"/>
              <a:ext cx="1523557" cy="911762"/>
            </a:xfrm>
            <a:prstGeom prst="flowChartOnlineStorage">
              <a:avLst/>
            </a:prstGeom>
            <a:solidFill>
              <a:schemeClr val="accent6">
                <a:lumMod val="60000"/>
                <a:lumOff val="40000"/>
              </a:schemeClr>
            </a:solid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98" name="Shape 188"/>
            <p:cNvCxnSpPr/>
            <p:nvPr/>
          </p:nvCxnSpPr>
          <p:spPr>
            <a:xfrm rot="19764131" flipH="1" flipV="1">
              <a:off x="9057409" y="3330366"/>
              <a:ext cx="266878" cy="264394"/>
            </a:xfrm>
            <a:prstGeom prst="straightConnector1">
              <a:avLst/>
            </a:prstGeom>
            <a:noFill/>
            <a:ln w="9525" cap="flat" cmpd="sng">
              <a:solidFill>
                <a:schemeClr val="dk2"/>
              </a:solidFill>
              <a:prstDash val="solid"/>
              <a:round/>
              <a:headEnd type="none" w="med" len="med"/>
              <a:tailEnd type="none" w="med" len="med"/>
            </a:ln>
          </p:spPr>
        </p:cxnSp>
        <p:cxnSp>
          <p:nvCxnSpPr>
            <p:cNvPr id="99" name="Shape 189"/>
            <p:cNvCxnSpPr/>
            <p:nvPr/>
          </p:nvCxnSpPr>
          <p:spPr>
            <a:xfrm rot="19764131" flipH="1" flipV="1">
              <a:off x="9512314" y="3096541"/>
              <a:ext cx="124120" cy="218949"/>
            </a:xfrm>
            <a:prstGeom prst="straightConnector1">
              <a:avLst/>
            </a:prstGeom>
            <a:noFill/>
            <a:ln w="9525" cap="flat" cmpd="sng">
              <a:solidFill>
                <a:schemeClr val="dk2"/>
              </a:solidFill>
              <a:prstDash val="solid"/>
              <a:round/>
              <a:headEnd type="none" w="med" len="med"/>
              <a:tailEnd type="none" w="med" len="med"/>
            </a:ln>
          </p:spPr>
        </p:cxnSp>
        <p:cxnSp>
          <p:nvCxnSpPr>
            <p:cNvPr id="100" name="Shape 190"/>
            <p:cNvCxnSpPr/>
            <p:nvPr/>
          </p:nvCxnSpPr>
          <p:spPr>
            <a:xfrm rot="19764131" flipV="1">
              <a:off x="8942697" y="3151754"/>
              <a:ext cx="232746" cy="165501"/>
            </a:xfrm>
            <a:prstGeom prst="straightConnector1">
              <a:avLst/>
            </a:prstGeom>
            <a:noFill/>
            <a:ln w="9525" cap="flat" cmpd="sng">
              <a:solidFill>
                <a:schemeClr val="dk2"/>
              </a:solidFill>
              <a:prstDash val="solid"/>
              <a:round/>
              <a:headEnd type="none" w="med" len="med"/>
              <a:tailEnd type="none" w="med" len="med"/>
            </a:ln>
          </p:spPr>
        </p:cxnSp>
        <p:cxnSp>
          <p:nvCxnSpPr>
            <p:cNvPr id="104" name="Shape 197"/>
            <p:cNvCxnSpPr/>
            <p:nvPr/>
          </p:nvCxnSpPr>
          <p:spPr>
            <a:xfrm rot="19764131">
              <a:off x="9209493" y="2998243"/>
              <a:ext cx="216038" cy="215087"/>
            </a:xfrm>
            <a:prstGeom prst="straightConnector1">
              <a:avLst/>
            </a:prstGeom>
            <a:noFill/>
            <a:ln w="9525" cap="flat" cmpd="sng">
              <a:solidFill>
                <a:schemeClr val="dk2"/>
              </a:solidFill>
              <a:prstDash val="solid"/>
              <a:round/>
              <a:headEnd type="none" w="med" len="med"/>
              <a:tailEnd type="none" w="med" len="med"/>
            </a:ln>
          </p:spPr>
        </p:cxnSp>
        <p:cxnSp>
          <p:nvCxnSpPr>
            <p:cNvPr id="120" name="Shape 198"/>
            <p:cNvCxnSpPr/>
            <p:nvPr/>
          </p:nvCxnSpPr>
          <p:spPr>
            <a:xfrm flipV="1">
              <a:off x="9598752" y="3315941"/>
              <a:ext cx="94140" cy="199999"/>
            </a:xfrm>
            <a:prstGeom prst="straightConnector1">
              <a:avLst/>
            </a:prstGeom>
            <a:noFill/>
            <a:ln w="9525" cap="flat" cmpd="sng">
              <a:solidFill>
                <a:schemeClr val="dk2"/>
              </a:solidFill>
              <a:prstDash val="solid"/>
              <a:round/>
              <a:headEnd type="none" w="med" len="med"/>
              <a:tailEnd type="none" w="med" len="med"/>
            </a:ln>
          </p:spPr>
        </p:cxnSp>
        <p:cxnSp>
          <p:nvCxnSpPr>
            <p:cNvPr id="121" name="Shape 199"/>
            <p:cNvCxnSpPr/>
            <p:nvPr/>
          </p:nvCxnSpPr>
          <p:spPr>
            <a:xfrm rot="19764131" flipV="1">
              <a:off x="8993285" y="3222626"/>
              <a:ext cx="499399" cy="8091"/>
            </a:xfrm>
            <a:prstGeom prst="straightConnector1">
              <a:avLst/>
            </a:prstGeom>
            <a:noFill/>
            <a:ln w="9525" cap="flat" cmpd="sng">
              <a:solidFill>
                <a:schemeClr val="dk2"/>
              </a:solidFill>
              <a:prstDash val="solid"/>
              <a:round/>
              <a:headEnd type="none" w="med" len="med"/>
              <a:tailEnd type="none" w="med" len="med"/>
            </a:ln>
          </p:spPr>
        </p:cxnSp>
        <p:cxnSp>
          <p:nvCxnSpPr>
            <p:cNvPr id="122" name="Shape 201"/>
            <p:cNvCxnSpPr/>
            <p:nvPr/>
          </p:nvCxnSpPr>
          <p:spPr>
            <a:xfrm>
              <a:off x="9372997" y="3508431"/>
              <a:ext cx="272046" cy="85789"/>
            </a:xfrm>
            <a:prstGeom prst="straightConnector1">
              <a:avLst/>
            </a:prstGeom>
            <a:noFill/>
            <a:ln w="9525" cap="flat" cmpd="sng">
              <a:solidFill>
                <a:schemeClr val="dk2"/>
              </a:solidFill>
              <a:prstDash val="solid"/>
              <a:round/>
              <a:headEnd type="none" w="med" len="med"/>
              <a:tailEnd type="none" w="med" len="med"/>
            </a:ln>
          </p:spPr>
        </p:cxnSp>
        <p:cxnSp>
          <p:nvCxnSpPr>
            <p:cNvPr id="123" name="Shape 202"/>
            <p:cNvCxnSpPr/>
            <p:nvPr/>
          </p:nvCxnSpPr>
          <p:spPr>
            <a:xfrm rot="19764131">
              <a:off x="9323985" y="3350869"/>
              <a:ext cx="378461" cy="65986"/>
            </a:xfrm>
            <a:prstGeom prst="straightConnector1">
              <a:avLst/>
            </a:prstGeom>
            <a:noFill/>
            <a:ln w="9525" cap="flat" cmpd="sng">
              <a:solidFill>
                <a:schemeClr val="dk2"/>
              </a:solidFill>
              <a:prstDash val="solid"/>
              <a:round/>
              <a:headEnd type="none" w="med" len="med"/>
              <a:tailEnd type="none" w="med" len="med"/>
            </a:ln>
          </p:spPr>
        </p:cxnSp>
        <p:sp>
          <p:nvSpPr>
            <p:cNvPr id="124" name="Shape 180"/>
            <p:cNvSpPr/>
            <p:nvPr/>
          </p:nvSpPr>
          <p:spPr>
            <a:xfrm rot="19764131">
              <a:off x="9354220" y="3059586"/>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5" name="Shape 181"/>
            <p:cNvSpPr/>
            <p:nvPr/>
          </p:nvSpPr>
          <p:spPr>
            <a:xfrm rot="19764131">
              <a:off x="9534031" y="3510433"/>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6" name="Shape 182"/>
            <p:cNvSpPr/>
            <p:nvPr/>
          </p:nvSpPr>
          <p:spPr>
            <a:xfrm rot="19764131">
              <a:off x="9685286" y="3223832"/>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7" name="Shape 183"/>
            <p:cNvSpPr/>
            <p:nvPr/>
          </p:nvSpPr>
          <p:spPr>
            <a:xfrm rot="19764131">
              <a:off x="9261985" y="3424644"/>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 name="Shape 184"/>
            <p:cNvSpPr/>
            <p:nvPr/>
          </p:nvSpPr>
          <p:spPr>
            <a:xfrm rot="19764131">
              <a:off x="9109513" y="3011931"/>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34" name="Shape 190"/>
            <p:cNvCxnSpPr/>
            <p:nvPr/>
          </p:nvCxnSpPr>
          <p:spPr>
            <a:xfrm flipV="1">
              <a:off x="9326706" y="3182692"/>
              <a:ext cx="72035" cy="247459"/>
            </a:xfrm>
            <a:prstGeom prst="straightConnector1">
              <a:avLst/>
            </a:prstGeom>
            <a:noFill/>
            <a:ln w="9525" cap="flat" cmpd="sng">
              <a:solidFill>
                <a:schemeClr val="dk2"/>
              </a:solidFill>
              <a:prstDash val="solid"/>
              <a:round/>
              <a:headEnd type="none" w="med" len="med"/>
              <a:tailEnd type="none" w="med" len="med"/>
            </a:ln>
          </p:spPr>
        </p:cxnSp>
        <p:sp>
          <p:nvSpPr>
            <p:cNvPr id="135" name="Shape 184"/>
            <p:cNvSpPr/>
            <p:nvPr/>
          </p:nvSpPr>
          <p:spPr>
            <a:xfrm rot="19764131">
              <a:off x="8961566" y="3307716"/>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cxnSp>
        <p:nvCxnSpPr>
          <p:cNvPr id="6" name="Connecteur droit 5"/>
          <p:cNvCxnSpPr/>
          <p:nvPr/>
        </p:nvCxnSpPr>
        <p:spPr>
          <a:xfrm>
            <a:off x="6100999" y="4598558"/>
            <a:ext cx="14990" cy="1172655"/>
          </a:xfrm>
          <a:prstGeom prst="line">
            <a:avLst/>
          </a:prstGeom>
          <a:ln w="47625">
            <a:prstDash val="dash"/>
          </a:ln>
        </p:spPr>
        <p:style>
          <a:lnRef idx="1">
            <a:schemeClr val="accent1"/>
          </a:lnRef>
          <a:fillRef idx="0">
            <a:schemeClr val="accent1"/>
          </a:fillRef>
          <a:effectRef idx="0">
            <a:schemeClr val="accent1"/>
          </a:effectRef>
          <a:fontRef idx="minor">
            <a:schemeClr val="tx1"/>
          </a:fontRef>
        </p:style>
      </p:cxnSp>
      <p:pic>
        <p:nvPicPr>
          <p:cNvPr id="209" name="Image 20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38" y="1105726"/>
            <a:ext cx="2210445" cy="4805409"/>
          </a:xfrm>
          <a:prstGeom prst="rect">
            <a:avLst/>
          </a:prstGeom>
        </p:spPr>
      </p:pic>
      <p:pic>
        <p:nvPicPr>
          <p:cNvPr id="8" name="Audio 7">
            <a:hlinkClick r:id="" action="ppaction://media"/>
            <a:extLst>
              <a:ext uri="{FF2B5EF4-FFF2-40B4-BE49-F238E27FC236}">
                <a16:creationId xmlns:a16="http://schemas.microsoft.com/office/drawing/2014/main" id="{BC3AFD2A-11C9-224C-85C5-A73130995A3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45862" y="6880356"/>
            <a:ext cx="812800" cy="812800"/>
          </a:xfrm>
          <a:prstGeom prst="rect">
            <a:avLst/>
          </a:prstGeom>
        </p:spPr>
      </p:pic>
    </p:spTree>
    <p:extLst>
      <p:ext uri="{BB962C8B-B14F-4D97-AF65-F5344CB8AC3E}">
        <p14:creationId xmlns:p14="http://schemas.microsoft.com/office/powerpoint/2010/main" val="1218285097"/>
      </p:ext>
    </p:extLst>
  </p:cSld>
  <p:clrMapOvr>
    <a:masterClrMapping/>
  </p:clrMapOvr>
  <mc:AlternateContent xmlns:mc="http://schemas.openxmlformats.org/markup-compatibility/2006" xmlns:p14="http://schemas.microsoft.com/office/powerpoint/2010/main">
    <mc:Choice Requires="p14">
      <p:transition spd="slow" p14:dur="2000" advTm="3910"/>
    </mc:Choice>
    <mc:Fallback xmlns="">
      <p:transition spd="slow" advTm="3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cxnSp>
        <p:nvCxnSpPr>
          <p:cNvPr id="93" name="Shape 187"/>
          <p:cNvCxnSpPr>
            <a:stCxn id="175" idx="7"/>
          </p:cNvCxnSpPr>
          <p:nvPr/>
        </p:nvCxnSpPr>
        <p:spPr>
          <a:xfrm flipH="1">
            <a:off x="3756509" y="4469554"/>
            <a:ext cx="130116" cy="280865"/>
          </a:xfrm>
          <a:prstGeom prst="straightConnector1">
            <a:avLst/>
          </a:prstGeom>
          <a:noFill/>
          <a:ln w="9525" cap="flat" cmpd="sng">
            <a:solidFill>
              <a:schemeClr val="dk2"/>
            </a:solidFill>
            <a:prstDash val="solid"/>
            <a:round/>
            <a:headEnd type="none" w="med" len="med"/>
            <a:tailEnd type="none" w="med" len="med"/>
          </a:ln>
        </p:spPr>
      </p:cxnSp>
      <p:cxnSp>
        <p:nvCxnSpPr>
          <p:cNvPr id="192" name="Shape 192"/>
          <p:cNvCxnSpPr/>
          <p:nvPr/>
        </p:nvCxnSpPr>
        <p:spPr>
          <a:xfrm>
            <a:off x="3543129" y="4530604"/>
            <a:ext cx="301041" cy="6274"/>
          </a:xfrm>
          <a:prstGeom prst="straightConnector1">
            <a:avLst/>
          </a:prstGeom>
          <a:noFill/>
          <a:ln w="9525" cap="flat" cmpd="sng">
            <a:solidFill>
              <a:schemeClr val="dk2"/>
            </a:solidFill>
            <a:prstDash val="solid"/>
            <a:round/>
            <a:headEnd type="none" w="med" len="med"/>
            <a:tailEnd type="none" w="med" len="med"/>
          </a:ln>
        </p:spPr>
      </p:cxnSp>
      <p:cxnSp>
        <p:nvCxnSpPr>
          <p:cNvPr id="195" name="Shape 195"/>
          <p:cNvCxnSpPr>
            <a:endCxn id="179" idx="5"/>
          </p:cNvCxnSpPr>
          <p:nvPr/>
        </p:nvCxnSpPr>
        <p:spPr>
          <a:xfrm>
            <a:off x="3553262" y="4529909"/>
            <a:ext cx="241392" cy="234994"/>
          </a:xfrm>
          <a:prstGeom prst="straightConnector1">
            <a:avLst/>
          </a:prstGeom>
          <a:noFill/>
          <a:ln w="9525" cap="flat" cmpd="sng">
            <a:solidFill>
              <a:schemeClr val="dk2"/>
            </a:solidFill>
            <a:prstDash val="solid"/>
            <a:round/>
            <a:headEnd type="none" w="med" len="med"/>
            <a:tailEnd type="none" w="med" len="med"/>
          </a:ln>
        </p:spPr>
      </p:cxnSp>
      <p:sp>
        <p:nvSpPr>
          <p:cNvPr id="157" name="Shape 157"/>
          <p:cNvSpPr txBox="1"/>
          <p:nvPr/>
        </p:nvSpPr>
        <p:spPr>
          <a:xfrm>
            <a:off x="2313389" y="3962826"/>
            <a:ext cx="1459742" cy="9654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Sampled </a:t>
            </a:r>
            <a:endParaRPr dirty="0"/>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2D point</a:t>
            </a:r>
            <a:endParaRPr sz="1800" dirty="0">
              <a:solidFill>
                <a:schemeClr val="dk1"/>
              </a:solidFill>
              <a:latin typeface="Calibri"/>
              <a:ea typeface="Calibri"/>
              <a:cs typeface="Calibri"/>
              <a:sym typeface="Calibri"/>
            </a:endParaRPr>
          </a:p>
        </p:txBody>
      </p:sp>
      <p:grpSp>
        <p:nvGrpSpPr>
          <p:cNvPr id="158" name="Shape 158"/>
          <p:cNvGrpSpPr/>
          <p:nvPr/>
        </p:nvGrpSpPr>
        <p:grpSpPr>
          <a:xfrm>
            <a:off x="3024561" y="4305108"/>
            <a:ext cx="1581496" cy="580654"/>
            <a:chOff x="157051" y="5050334"/>
            <a:chExt cx="1137890" cy="388720"/>
          </a:xfrm>
        </p:grpSpPr>
        <p:sp>
          <p:nvSpPr>
            <p:cNvPr id="159" name="Shape 159"/>
            <p:cNvSpPr/>
            <p:nvPr/>
          </p:nvSpPr>
          <p:spPr>
            <a:xfrm>
              <a:off x="157051" y="5050334"/>
              <a:ext cx="1137890" cy="388720"/>
            </a:xfrm>
            <a:prstGeom prst="parallelogram">
              <a:avLst>
                <a:gd name="adj" fmla="val 63398"/>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0" name="Shape 160"/>
            <p:cNvSpPr/>
            <p:nvPr/>
          </p:nvSpPr>
          <p:spPr>
            <a:xfrm>
              <a:off x="505378" y="5158742"/>
              <a:ext cx="78575" cy="8595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cxnSp>
        <p:nvCxnSpPr>
          <p:cNvPr id="186" name="Shape 186"/>
          <p:cNvCxnSpPr/>
          <p:nvPr/>
        </p:nvCxnSpPr>
        <p:spPr>
          <a:xfrm>
            <a:off x="3461707" y="4716373"/>
            <a:ext cx="301041" cy="6274"/>
          </a:xfrm>
          <a:prstGeom prst="straightConnector1">
            <a:avLst/>
          </a:prstGeom>
          <a:noFill/>
          <a:ln w="9525" cap="flat" cmpd="sng">
            <a:solidFill>
              <a:schemeClr val="dk2"/>
            </a:solidFill>
            <a:prstDash val="solid"/>
            <a:round/>
            <a:headEnd type="none" w="med" len="med"/>
            <a:tailEnd type="none" w="med" len="med"/>
          </a:ln>
        </p:spPr>
      </p:cxnSp>
      <p:cxnSp>
        <p:nvCxnSpPr>
          <p:cNvPr id="187" name="Shape 187"/>
          <p:cNvCxnSpPr>
            <a:endCxn id="178" idx="4"/>
          </p:cNvCxnSpPr>
          <p:nvPr/>
        </p:nvCxnSpPr>
        <p:spPr>
          <a:xfrm flipH="1">
            <a:off x="4104917" y="4505697"/>
            <a:ext cx="77448" cy="274501"/>
          </a:xfrm>
          <a:prstGeom prst="straightConnector1">
            <a:avLst/>
          </a:prstGeom>
          <a:noFill/>
          <a:ln w="9525" cap="flat" cmpd="sng">
            <a:solidFill>
              <a:schemeClr val="dk2"/>
            </a:solidFill>
            <a:prstDash val="solid"/>
            <a:round/>
            <a:headEnd type="none" w="med" len="med"/>
            <a:tailEnd type="none" w="med" len="med"/>
          </a:ln>
        </p:spPr>
      </p:cxnSp>
      <p:cxnSp>
        <p:nvCxnSpPr>
          <p:cNvPr id="191" name="Shape 191"/>
          <p:cNvCxnSpPr>
            <a:stCxn id="160" idx="3"/>
          </p:cNvCxnSpPr>
          <p:nvPr/>
        </p:nvCxnSpPr>
        <p:spPr>
          <a:xfrm flipH="1">
            <a:off x="3425316" y="4576632"/>
            <a:ext cx="99360" cy="135843"/>
          </a:xfrm>
          <a:prstGeom prst="straightConnector1">
            <a:avLst/>
          </a:prstGeom>
          <a:noFill/>
          <a:ln w="9525" cap="flat" cmpd="sng">
            <a:solidFill>
              <a:schemeClr val="dk2"/>
            </a:solidFill>
            <a:prstDash val="solid"/>
            <a:round/>
            <a:headEnd type="none" w="med" len="med"/>
            <a:tailEnd type="none" w="med" len="med"/>
          </a:ln>
        </p:spPr>
      </p:cxnSp>
      <p:cxnSp>
        <p:nvCxnSpPr>
          <p:cNvPr id="193" name="Shape 193"/>
          <p:cNvCxnSpPr/>
          <p:nvPr/>
        </p:nvCxnSpPr>
        <p:spPr>
          <a:xfrm>
            <a:off x="3863815" y="4518722"/>
            <a:ext cx="301041" cy="6274"/>
          </a:xfrm>
          <a:prstGeom prst="straightConnector1">
            <a:avLst/>
          </a:prstGeom>
          <a:noFill/>
          <a:ln w="9525" cap="flat" cmpd="sng">
            <a:solidFill>
              <a:schemeClr val="dk2"/>
            </a:solidFill>
            <a:prstDash val="solid"/>
            <a:round/>
            <a:headEnd type="none" w="med" len="med"/>
            <a:tailEnd type="none" w="med" len="med"/>
          </a:ln>
        </p:spPr>
      </p:cxnSp>
      <p:cxnSp>
        <p:nvCxnSpPr>
          <p:cNvPr id="194" name="Shape 194"/>
          <p:cNvCxnSpPr/>
          <p:nvPr/>
        </p:nvCxnSpPr>
        <p:spPr>
          <a:xfrm>
            <a:off x="3789070" y="4721462"/>
            <a:ext cx="301041" cy="6274"/>
          </a:xfrm>
          <a:prstGeom prst="straightConnector1">
            <a:avLst/>
          </a:prstGeom>
          <a:noFill/>
          <a:ln w="9525" cap="flat" cmpd="sng">
            <a:solidFill>
              <a:schemeClr val="dk2"/>
            </a:solidFill>
            <a:prstDash val="solid"/>
            <a:round/>
            <a:headEnd type="none" w="med" len="med"/>
            <a:tailEnd type="none" w="med" len="med"/>
          </a:ln>
        </p:spPr>
      </p:cxnSp>
      <p:cxnSp>
        <p:nvCxnSpPr>
          <p:cNvPr id="196" name="Shape 196"/>
          <p:cNvCxnSpPr>
            <a:endCxn id="178" idx="1"/>
          </p:cNvCxnSpPr>
          <p:nvPr/>
        </p:nvCxnSpPr>
        <p:spPr>
          <a:xfrm>
            <a:off x="3866965" y="4538001"/>
            <a:ext cx="199341" cy="132608"/>
          </a:xfrm>
          <a:prstGeom prst="straightConnector1">
            <a:avLst/>
          </a:prstGeom>
          <a:noFill/>
          <a:ln w="9525" cap="flat" cmpd="sng">
            <a:solidFill>
              <a:schemeClr val="dk2"/>
            </a:solidFill>
            <a:prstDash val="solid"/>
            <a:round/>
            <a:headEnd type="none" w="med" len="med"/>
            <a:tailEnd type="none" w="med" len="med"/>
          </a:ln>
        </p:spPr>
      </p:cxnSp>
      <p:sp>
        <p:nvSpPr>
          <p:cNvPr id="151" name="Shape 151"/>
          <p:cNvSpPr/>
          <p:nvPr/>
        </p:nvSpPr>
        <p:spPr>
          <a:xfrm>
            <a:off x="5129116" y="1471294"/>
            <a:ext cx="1889969" cy="912138"/>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dirty="0">
                <a:solidFill>
                  <a:schemeClr val="dk1"/>
                </a:solidFill>
                <a:latin typeface="Calibri"/>
                <a:ea typeface="Calibri"/>
                <a:cs typeface="Calibri"/>
                <a:sym typeface="Calibri"/>
              </a:rPr>
              <a:t>MLP 1</a:t>
            </a:r>
            <a:endParaRPr sz="2800" dirty="0">
              <a:solidFill>
                <a:schemeClr val="dk1"/>
              </a:solidFill>
              <a:latin typeface="Calibri"/>
              <a:ea typeface="Calibri"/>
              <a:cs typeface="Calibri"/>
              <a:sym typeface="Calibri"/>
            </a:endParaRPr>
          </a:p>
        </p:txBody>
      </p:sp>
      <p:sp>
        <p:nvSpPr>
          <p:cNvPr id="155" name="Shape 155"/>
          <p:cNvSpPr txBox="1"/>
          <p:nvPr/>
        </p:nvSpPr>
        <p:spPr>
          <a:xfrm>
            <a:off x="7294671" y="748549"/>
            <a:ext cx="2228853" cy="9654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Generated</a:t>
            </a:r>
            <a:endParaRPr/>
          </a:p>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3D point</a:t>
            </a:r>
            <a:endParaRPr sz="1800" dirty="0">
              <a:solidFill>
                <a:schemeClr val="dk1"/>
              </a:solidFill>
              <a:latin typeface="Calibri"/>
              <a:ea typeface="Calibri"/>
              <a:cs typeface="Calibri"/>
              <a:sym typeface="Calibri"/>
            </a:endParaRPr>
          </a:p>
        </p:txBody>
      </p:sp>
      <p:sp>
        <p:nvSpPr>
          <p:cNvPr id="156" name="Shape 156"/>
          <p:cNvSpPr txBox="1"/>
          <p:nvPr/>
        </p:nvSpPr>
        <p:spPr>
          <a:xfrm>
            <a:off x="1796116" y="2270135"/>
            <a:ext cx="2429968" cy="9654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Latent shape representation</a:t>
            </a:r>
            <a:endParaRPr sz="1800" dirty="0">
              <a:solidFill>
                <a:schemeClr val="dk1"/>
              </a:solidFill>
              <a:latin typeface="Calibri"/>
              <a:ea typeface="Calibri"/>
              <a:cs typeface="Calibri"/>
              <a:sym typeface="Calibri"/>
            </a:endParaRPr>
          </a:p>
        </p:txBody>
      </p:sp>
      <p:sp>
        <p:nvSpPr>
          <p:cNvPr id="161" name="Shape 161"/>
          <p:cNvSpPr/>
          <p:nvPr/>
        </p:nvSpPr>
        <p:spPr>
          <a:xfrm>
            <a:off x="3842292" y="1768459"/>
            <a:ext cx="210932" cy="1469912"/>
          </a:xfrm>
          <a:prstGeom prst="rect">
            <a:avLst/>
          </a:prstGeom>
          <a:solidFill>
            <a:schemeClr val="accent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2" name="Shape 162"/>
          <p:cNvSpPr/>
          <p:nvPr/>
        </p:nvSpPr>
        <p:spPr>
          <a:xfrm>
            <a:off x="3842433" y="3283548"/>
            <a:ext cx="212077" cy="242764"/>
          </a:xfrm>
          <a:prstGeom prst="rect">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163" name="Shape 163"/>
          <p:cNvSpPr/>
          <p:nvPr/>
        </p:nvSpPr>
        <p:spPr>
          <a:xfrm>
            <a:off x="3842433" y="3447631"/>
            <a:ext cx="212077" cy="242764"/>
          </a:xfrm>
          <a:prstGeom prst="rect">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164" name="Shape 164"/>
          <p:cNvSpPr txBox="1">
            <a:spLocks noGrp="1"/>
          </p:cNvSpPr>
          <p:nvPr>
            <p:ph type="title"/>
          </p:nvPr>
        </p:nvSpPr>
        <p:spPr>
          <a:xfrm>
            <a:off x="3815309" y="3196190"/>
            <a:ext cx="323770" cy="34147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600"/>
              <a:buFont typeface="Calibri"/>
              <a:buNone/>
            </a:pPr>
            <a:r>
              <a:rPr lang="en-US" sz="1600" b="1" i="0" u="none" strike="noStrike" cap="none">
                <a:solidFill>
                  <a:schemeClr val="dk1"/>
                </a:solidFill>
                <a:latin typeface="Calibri"/>
                <a:ea typeface="Calibri"/>
                <a:cs typeface="Calibri"/>
                <a:sym typeface="Calibri"/>
              </a:rPr>
              <a:t>x</a:t>
            </a:r>
            <a:endParaRPr sz="1600" b="1" i="0" u="none" strike="noStrike" cap="none">
              <a:solidFill>
                <a:schemeClr val="dk1"/>
              </a:solidFill>
              <a:latin typeface="Calibri"/>
              <a:ea typeface="Calibri"/>
              <a:cs typeface="Calibri"/>
              <a:sym typeface="Calibri"/>
            </a:endParaRPr>
          </a:p>
        </p:txBody>
      </p:sp>
      <p:sp>
        <p:nvSpPr>
          <p:cNvPr id="165" name="Shape 165"/>
          <p:cNvSpPr txBox="1"/>
          <p:nvPr/>
        </p:nvSpPr>
        <p:spPr>
          <a:xfrm>
            <a:off x="3815309" y="3386275"/>
            <a:ext cx="323770" cy="34147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600"/>
              <a:buFont typeface="Calibri"/>
              <a:buNone/>
            </a:pPr>
            <a:r>
              <a:rPr lang="en-US" sz="1600" b="1">
                <a:solidFill>
                  <a:schemeClr val="dk1"/>
                </a:solidFill>
                <a:latin typeface="Calibri"/>
                <a:ea typeface="Calibri"/>
                <a:cs typeface="Calibri"/>
                <a:sym typeface="Calibri"/>
              </a:rPr>
              <a:t>y</a:t>
            </a:r>
            <a:endParaRPr sz="1600" b="1">
              <a:solidFill>
                <a:schemeClr val="dk1"/>
              </a:solidFill>
              <a:latin typeface="Calibri"/>
              <a:ea typeface="Calibri"/>
              <a:cs typeface="Calibri"/>
              <a:sym typeface="Calibri"/>
            </a:endParaRPr>
          </a:p>
        </p:txBody>
      </p:sp>
      <p:cxnSp>
        <p:nvCxnSpPr>
          <p:cNvPr id="166" name="Shape 166"/>
          <p:cNvCxnSpPr>
            <a:endCxn id="165" idx="1"/>
          </p:cNvCxnSpPr>
          <p:nvPr/>
        </p:nvCxnSpPr>
        <p:spPr>
          <a:xfrm rot="5400000" flipH="1" flipV="1">
            <a:off x="3264260" y="3852456"/>
            <a:ext cx="846492" cy="255605"/>
          </a:xfrm>
          <a:prstGeom prst="bentConnector2">
            <a:avLst/>
          </a:prstGeom>
          <a:noFill/>
          <a:ln w="9525" cap="flat" cmpd="sng">
            <a:solidFill>
              <a:schemeClr val="accent1"/>
            </a:solidFill>
            <a:prstDash val="solid"/>
            <a:miter lim="800000"/>
            <a:headEnd type="none" w="sm" len="sm"/>
            <a:tailEnd type="triangle" w="med" len="med"/>
          </a:ln>
        </p:spPr>
      </p:cxnSp>
      <p:sp>
        <p:nvSpPr>
          <p:cNvPr id="175" name="Shape 175"/>
          <p:cNvSpPr/>
          <p:nvPr/>
        </p:nvSpPr>
        <p:spPr>
          <a:xfrm>
            <a:off x="3793411" y="4450751"/>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6" name="Shape 176"/>
          <p:cNvSpPr/>
          <p:nvPr/>
        </p:nvSpPr>
        <p:spPr>
          <a:xfrm>
            <a:off x="3385831" y="4651781"/>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7" name="Shape 177"/>
          <p:cNvSpPr/>
          <p:nvPr/>
        </p:nvSpPr>
        <p:spPr>
          <a:xfrm>
            <a:off x="4143237" y="4447697"/>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8" name="Shape 178"/>
          <p:cNvSpPr/>
          <p:nvPr/>
        </p:nvSpPr>
        <p:spPr>
          <a:xfrm>
            <a:off x="4050313" y="4651806"/>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9" name="Shape 179"/>
          <p:cNvSpPr/>
          <p:nvPr/>
        </p:nvSpPr>
        <p:spPr>
          <a:xfrm>
            <a:off x="3701440" y="4655314"/>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2" name="Image 101"/>
          <p:cNvPicPr>
            <a:picLocks noChangeAspect="1"/>
          </p:cNvPicPr>
          <p:nvPr/>
        </p:nvPicPr>
        <p:blipFill>
          <a:blip r:embed="rId5"/>
          <a:stretch>
            <a:fillRect/>
          </a:stretch>
        </p:blipFill>
        <p:spPr>
          <a:xfrm>
            <a:off x="4287080" y="1795908"/>
            <a:ext cx="800100" cy="330200"/>
          </a:xfrm>
          <a:prstGeom prst="rect">
            <a:avLst/>
          </a:prstGeom>
        </p:spPr>
      </p:pic>
      <p:pic>
        <p:nvPicPr>
          <p:cNvPr id="103" name="Image 102"/>
          <p:cNvPicPr>
            <a:picLocks noChangeAspect="1"/>
          </p:cNvPicPr>
          <p:nvPr/>
        </p:nvPicPr>
        <p:blipFill>
          <a:blip r:embed="rId5"/>
          <a:stretch>
            <a:fillRect/>
          </a:stretch>
        </p:blipFill>
        <p:spPr>
          <a:xfrm>
            <a:off x="7032008" y="1777648"/>
            <a:ext cx="800100" cy="330200"/>
          </a:xfrm>
          <a:prstGeom prst="rect">
            <a:avLst/>
          </a:prstGeom>
        </p:spPr>
      </p:pic>
      <p:pic>
        <p:nvPicPr>
          <p:cNvPr id="118" name="Image 117"/>
          <p:cNvPicPr>
            <a:picLocks noChangeAspect="1"/>
          </p:cNvPicPr>
          <p:nvPr/>
        </p:nvPicPr>
        <p:blipFill>
          <a:blip r:embed="rId5"/>
          <a:stretch>
            <a:fillRect/>
          </a:stretch>
        </p:blipFill>
        <p:spPr>
          <a:xfrm>
            <a:off x="1834993" y="3256097"/>
            <a:ext cx="800100" cy="330200"/>
          </a:xfrm>
          <a:prstGeom prst="rect">
            <a:avLst/>
          </a:prstGeom>
        </p:spPr>
      </p:pic>
      <p:sp>
        <p:nvSpPr>
          <p:cNvPr id="213" name="Shape 181"/>
          <p:cNvSpPr txBox="1">
            <a:spLocks/>
          </p:cNvSpPr>
          <p:nvPr/>
        </p:nvSpPr>
        <p:spPr>
          <a:xfrm>
            <a:off x="305493" y="-25220"/>
            <a:ext cx="10515600" cy="13255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t>Key idea 2: learn an atlas</a:t>
            </a:r>
          </a:p>
        </p:txBody>
      </p:sp>
      <p:sp>
        <p:nvSpPr>
          <p:cNvPr id="214" name="Shape 182"/>
          <p:cNvSpPr txBox="1">
            <a:spLocks noGrp="1"/>
          </p:cNvSpPr>
          <p:nvPr>
            <p:ph type="body" idx="1"/>
          </p:nvPr>
        </p:nvSpPr>
        <p:spPr>
          <a:xfrm>
            <a:off x="838200" y="6183313"/>
            <a:ext cx="11320462" cy="435133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2800" b="0" i="0" u="none" strike="noStrike" cap="none" dirty="0">
                <a:solidFill>
                  <a:schemeClr val="dk1"/>
                </a:solidFill>
                <a:latin typeface="Calibri"/>
                <a:ea typeface="Calibri"/>
                <a:cs typeface="Calibri"/>
                <a:sym typeface="Calibri"/>
              </a:rPr>
              <a:t>Learnt simply by sampling many points and minimizing Chamfer distance</a:t>
            </a:r>
            <a:endParaRPr sz="2800" b="0" i="0" u="none" strike="noStrike" cap="none" dirty="0">
              <a:solidFill>
                <a:schemeClr val="dk1"/>
              </a:solidFill>
              <a:latin typeface="Calibri"/>
              <a:ea typeface="Calibri"/>
              <a:cs typeface="Calibri"/>
              <a:sym typeface="Calibri"/>
            </a:endParaRPr>
          </a:p>
        </p:txBody>
      </p:sp>
      <p:sp>
        <p:nvSpPr>
          <p:cNvPr id="72" name="Rectangle 71"/>
          <p:cNvSpPr/>
          <p:nvPr/>
        </p:nvSpPr>
        <p:spPr>
          <a:xfrm>
            <a:off x="5753970" y="3275112"/>
            <a:ext cx="234360" cy="307777"/>
          </a:xfrm>
          <a:prstGeom prst="rect">
            <a:avLst/>
          </a:prstGeom>
        </p:spPr>
        <p:txBody>
          <a:bodyPr wrap="none">
            <a:spAutoFit/>
          </a:bodyPr>
          <a:lstStyle/>
          <a:p>
            <a:r>
              <a:rPr lang="sk-SK" dirty="0"/>
              <a:t> </a:t>
            </a:r>
            <a:endParaRPr lang="fr-FR" dirty="0"/>
          </a:p>
        </p:txBody>
      </p:sp>
      <p:grpSp>
        <p:nvGrpSpPr>
          <p:cNvPr id="3" name="Grouper 2"/>
          <p:cNvGrpSpPr/>
          <p:nvPr/>
        </p:nvGrpSpPr>
        <p:grpSpPr>
          <a:xfrm>
            <a:off x="7999967" y="1670227"/>
            <a:ext cx="1523557" cy="911762"/>
            <a:chOff x="8567165" y="2831520"/>
            <a:chExt cx="1523557" cy="911762"/>
          </a:xfrm>
        </p:grpSpPr>
        <p:sp>
          <p:nvSpPr>
            <p:cNvPr id="2" name="Données stockées 1"/>
            <p:cNvSpPr/>
            <p:nvPr/>
          </p:nvSpPr>
          <p:spPr>
            <a:xfrm rot="11934490">
              <a:off x="8567165" y="2831520"/>
              <a:ext cx="1523557" cy="911762"/>
            </a:xfrm>
            <a:prstGeom prst="flowChartOnlineStorage">
              <a:avLst/>
            </a:prstGeom>
            <a:solidFill>
              <a:schemeClr val="accent6">
                <a:lumMod val="60000"/>
                <a:lumOff val="40000"/>
              </a:schemeClr>
            </a:solid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88" name="Shape 188"/>
            <p:cNvCxnSpPr>
              <a:stCxn id="183" idx="5"/>
            </p:cNvCxnSpPr>
            <p:nvPr/>
          </p:nvCxnSpPr>
          <p:spPr>
            <a:xfrm rot="19764131" flipH="1" flipV="1">
              <a:off x="9057409" y="3330366"/>
              <a:ext cx="266878" cy="264394"/>
            </a:xfrm>
            <a:prstGeom prst="straightConnector1">
              <a:avLst/>
            </a:prstGeom>
            <a:noFill/>
            <a:ln w="9525" cap="flat" cmpd="sng">
              <a:solidFill>
                <a:schemeClr val="dk2"/>
              </a:solidFill>
              <a:prstDash val="solid"/>
              <a:round/>
              <a:headEnd type="none" w="med" len="med"/>
              <a:tailEnd type="none" w="med" len="med"/>
            </a:ln>
          </p:spPr>
        </p:cxnSp>
        <p:cxnSp>
          <p:nvCxnSpPr>
            <p:cNvPr id="189" name="Shape 189"/>
            <p:cNvCxnSpPr>
              <a:stCxn id="182" idx="1"/>
              <a:endCxn id="180" idx="5"/>
            </p:cNvCxnSpPr>
            <p:nvPr/>
          </p:nvCxnSpPr>
          <p:spPr>
            <a:xfrm rot="19764131" flipH="1" flipV="1">
              <a:off x="9512314" y="3096541"/>
              <a:ext cx="124120" cy="218949"/>
            </a:xfrm>
            <a:prstGeom prst="straightConnector1">
              <a:avLst/>
            </a:prstGeom>
            <a:noFill/>
            <a:ln w="9525" cap="flat" cmpd="sng">
              <a:solidFill>
                <a:schemeClr val="dk2"/>
              </a:solidFill>
              <a:prstDash val="solid"/>
              <a:round/>
              <a:headEnd type="none" w="med" len="med"/>
              <a:tailEnd type="none" w="med" len="med"/>
            </a:ln>
          </p:spPr>
        </p:cxnSp>
        <p:cxnSp>
          <p:nvCxnSpPr>
            <p:cNvPr id="190" name="Shape 190"/>
            <p:cNvCxnSpPr>
              <a:endCxn id="184" idx="2"/>
            </p:cNvCxnSpPr>
            <p:nvPr/>
          </p:nvCxnSpPr>
          <p:spPr>
            <a:xfrm rot="19764131" flipV="1">
              <a:off x="8942697" y="3151754"/>
              <a:ext cx="232746" cy="165501"/>
            </a:xfrm>
            <a:prstGeom prst="straightConnector1">
              <a:avLst/>
            </a:prstGeom>
            <a:noFill/>
            <a:ln w="9525" cap="flat" cmpd="sng">
              <a:solidFill>
                <a:schemeClr val="dk2"/>
              </a:solidFill>
              <a:prstDash val="solid"/>
              <a:round/>
              <a:headEnd type="none" w="med" len="med"/>
              <a:tailEnd type="none" w="med" len="med"/>
            </a:ln>
          </p:spPr>
        </p:cxnSp>
        <p:cxnSp>
          <p:nvCxnSpPr>
            <p:cNvPr id="197" name="Shape 197"/>
            <p:cNvCxnSpPr>
              <a:endCxn id="180" idx="5"/>
            </p:cNvCxnSpPr>
            <p:nvPr/>
          </p:nvCxnSpPr>
          <p:spPr>
            <a:xfrm rot="19764131">
              <a:off x="9209493" y="2998243"/>
              <a:ext cx="216038" cy="215087"/>
            </a:xfrm>
            <a:prstGeom prst="straightConnector1">
              <a:avLst/>
            </a:prstGeom>
            <a:noFill/>
            <a:ln w="9525" cap="flat" cmpd="sng">
              <a:solidFill>
                <a:schemeClr val="dk2"/>
              </a:solidFill>
              <a:prstDash val="solid"/>
              <a:round/>
              <a:headEnd type="none" w="med" len="med"/>
              <a:tailEnd type="none" w="med" len="med"/>
            </a:ln>
          </p:spPr>
        </p:cxnSp>
        <p:cxnSp>
          <p:nvCxnSpPr>
            <p:cNvPr id="198" name="Shape 198"/>
            <p:cNvCxnSpPr>
              <a:stCxn id="181" idx="7"/>
              <a:endCxn id="182" idx="2"/>
            </p:cNvCxnSpPr>
            <p:nvPr/>
          </p:nvCxnSpPr>
          <p:spPr>
            <a:xfrm flipV="1">
              <a:off x="9598752" y="3315941"/>
              <a:ext cx="94140" cy="199999"/>
            </a:xfrm>
            <a:prstGeom prst="straightConnector1">
              <a:avLst/>
            </a:prstGeom>
            <a:noFill/>
            <a:ln w="9525" cap="flat" cmpd="sng">
              <a:solidFill>
                <a:schemeClr val="dk2"/>
              </a:solidFill>
              <a:prstDash val="solid"/>
              <a:round/>
              <a:headEnd type="none" w="med" len="med"/>
              <a:tailEnd type="none" w="med" len="med"/>
            </a:ln>
          </p:spPr>
        </p:cxnSp>
        <p:cxnSp>
          <p:nvCxnSpPr>
            <p:cNvPr id="199" name="Shape 199"/>
            <p:cNvCxnSpPr>
              <a:endCxn id="180" idx="6"/>
            </p:cNvCxnSpPr>
            <p:nvPr/>
          </p:nvCxnSpPr>
          <p:spPr>
            <a:xfrm rot="19764131" flipV="1">
              <a:off x="8993285" y="3222626"/>
              <a:ext cx="499399" cy="8091"/>
            </a:xfrm>
            <a:prstGeom prst="straightConnector1">
              <a:avLst/>
            </a:prstGeom>
            <a:noFill/>
            <a:ln w="9525" cap="flat" cmpd="sng">
              <a:solidFill>
                <a:schemeClr val="dk2"/>
              </a:solidFill>
              <a:prstDash val="solid"/>
              <a:round/>
              <a:headEnd type="none" w="med" len="med"/>
              <a:tailEnd type="none" w="med" len="med"/>
            </a:ln>
          </p:spPr>
        </p:cxnSp>
        <p:cxnSp>
          <p:nvCxnSpPr>
            <p:cNvPr id="201" name="Shape 201"/>
            <p:cNvCxnSpPr>
              <a:stCxn id="183" idx="5"/>
              <a:endCxn id="181" idx="5"/>
            </p:cNvCxnSpPr>
            <p:nvPr/>
          </p:nvCxnSpPr>
          <p:spPr>
            <a:xfrm>
              <a:off x="9372997" y="3508431"/>
              <a:ext cx="272046" cy="85789"/>
            </a:xfrm>
            <a:prstGeom prst="straightConnector1">
              <a:avLst/>
            </a:prstGeom>
            <a:noFill/>
            <a:ln w="9525" cap="flat" cmpd="sng">
              <a:solidFill>
                <a:schemeClr val="dk2"/>
              </a:solidFill>
              <a:prstDash val="solid"/>
              <a:round/>
              <a:headEnd type="none" w="med" len="med"/>
              <a:tailEnd type="none" w="med" len="med"/>
            </a:ln>
          </p:spPr>
        </p:cxnSp>
        <p:cxnSp>
          <p:nvCxnSpPr>
            <p:cNvPr id="202" name="Shape 202"/>
            <p:cNvCxnSpPr>
              <a:endCxn id="182" idx="2"/>
            </p:cNvCxnSpPr>
            <p:nvPr/>
          </p:nvCxnSpPr>
          <p:spPr>
            <a:xfrm rot="19764131">
              <a:off x="9323985" y="3350869"/>
              <a:ext cx="378461" cy="65986"/>
            </a:xfrm>
            <a:prstGeom prst="straightConnector1">
              <a:avLst/>
            </a:prstGeom>
            <a:noFill/>
            <a:ln w="9525" cap="flat" cmpd="sng">
              <a:solidFill>
                <a:schemeClr val="dk2"/>
              </a:solidFill>
              <a:prstDash val="solid"/>
              <a:round/>
              <a:headEnd type="none" w="med" len="med"/>
              <a:tailEnd type="none" w="med" len="med"/>
            </a:ln>
          </p:spPr>
        </p:cxnSp>
        <p:sp>
          <p:nvSpPr>
            <p:cNvPr id="180" name="Shape 180"/>
            <p:cNvSpPr/>
            <p:nvPr/>
          </p:nvSpPr>
          <p:spPr>
            <a:xfrm rot="19764131">
              <a:off x="9354220" y="3059586"/>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1" name="Shape 181"/>
            <p:cNvSpPr/>
            <p:nvPr/>
          </p:nvSpPr>
          <p:spPr>
            <a:xfrm rot="19764131">
              <a:off x="9534031" y="3510433"/>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2" name="Shape 182"/>
            <p:cNvSpPr/>
            <p:nvPr/>
          </p:nvSpPr>
          <p:spPr>
            <a:xfrm rot="19764131">
              <a:off x="9685286" y="3223832"/>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3" name="Shape 183"/>
            <p:cNvSpPr/>
            <p:nvPr/>
          </p:nvSpPr>
          <p:spPr>
            <a:xfrm rot="19764131">
              <a:off x="9261985" y="3424644"/>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4" name="Shape 184"/>
            <p:cNvSpPr/>
            <p:nvPr/>
          </p:nvSpPr>
          <p:spPr>
            <a:xfrm rot="19764131">
              <a:off x="9109513" y="3011931"/>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05" name="Shape 190"/>
            <p:cNvCxnSpPr>
              <a:stCxn id="183" idx="7"/>
              <a:endCxn id="180" idx="3"/>
            </p:cNvCxnSpPr>
            <p:nvPr/>
          </p:nvCxnSpPr>
          <p:spPr>
            <a:xfrm flipV="1">
              <a:off x="9326706" y="3182692"/>
              <a:ext cx="72035" cy="247459"/>
            </a:xfrm>
            <a:prstGeom prst="straightConnector1">
              <a:avLst/>
            </a:prstGeom>
            <a:noFill/>
            <a:ln w="9525" cap="flat" cmpd="sng">
              <a:solidFill>
                <a:schemeClr val="dk2"/>
              </a:solidFill>
              <a:prstDash val="solid"/>
              <a:round/>
              <a:headEnd type="none" w="med" len="med"/>
              <a:tailEnd type="none" w="med" len="med"/>
            </a:ln>
          </p:spPr>
        </p:cxnSp>
        <p:sp>
          <p:nvSpPr>
            <p:cNvPr id="101" name="Shape 184"/>
            <p:cNvSpPr/>
            <p:nvPr/>
          </p:nvSpPr>
          <p:spPr>
            <a:xfrm rot="19764131">
              <a:off x="8961566" y="3307716"/>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69" name="Shape 151"/>
          <p:cNvSpPr/>
          <p:nvPr/>
        </p:nvSpPr>
        <p:spPr>
          <a:xfrm>
            <a:off x="5134461" y="2428831"/>
            <a:ext cx="1889969" cy="912138"/>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dirty="0">
                <a:solidFill>
                  <a:schemeClr val="dk1"/>
                </a:solidFill>
                <a:latin typeface="Calibri"/>
                <a:ea typeface="Calibri"/>
                <a:cs typeface="Calibri"/>
                <a:sym typeface="Calibri"/>
              </a:rPr>
              <a:t>MLP 2</a:t>
            </a:r>
            <a:endParaRPr sz="2800" dirty="0">
              <a:solidFill>
                <a:schemeClr val="dk1"/>
              </a:solidFill>
              <a:latin typeface="Calibri"/>
              <a:ea typeface="Calibri"/>
              <a:cs typeface="Calibri"/>
              <a:sym typeface="Calibri"/>
            </a:endParaRPr>
          </a:p>
        </p:txBody>
      </p:sp>
      <p:pic>
        <p:nvPicPr>
          <p:cNvPr id="70" name="Image 69"/>
          <p:cNvPicPr>
            <a:picLocks noChangeAspect="1"/>
          </p:cNvPicPr>
          <p:nvPr/>
        </p:nvPicPr>
        <p:blipFill>
          <a:blip r:embed="rId5"/>
          <a:stretch>
            <a:fillRect/>
          </a:stretch>
        </p:blipFill>
        <p:spPr>
          <a:xfrm>
            <a:off x="4292425" y="2744301"/>
            <a:ext cx="800100" cy="330200"/>
          </a:xfrm>
          <a:prstGeom prst="rect">
            <a:avLst/>
          </a:prstGeom>
        </p:spPr>
      </p:pic>
      <p:pic>
        <p:nvPicPr>
          <p:cNvPr id="73" name="Image 72"/>
          <p:cNvPicPr>
            <a:picLocks noChangeAspect="1"/>
          </p:cNvPicPr>
          <p:nvPr/>
        </p:nvPicPr>
        <p:blipFill>
          <a:blip r:embed="rId5"/>
          <a:stretch>
            <a:fillRect/>
          </a:stretch>
        </p:blipFill>
        <p:spPr>
          <a:xfrm>
            <a:off x="7032008" y="2799830"/>
            <a:ext cx="800100" cy="330200"/>
          </a:xfrm>
          <a:prstGeom prst="rect">
            <a:avLst/>
          </a:prstGeom>
        </p:spPr>
      </p:pic>
      <p:grpSp>
        <p:nvGrpSpPr>
          <p:cNvPr id="74" name="Grouper 73"/>
          <p:cNvGrpSpPr/>
          <p:nvPr/>
        </p:nvGrpSpPr>
        <p:grpSpPr>
          <a:xfrm rot="10800000">
            <a:off x="7860116" y="2682216"/>
            <a:ext cx="1523557" cy="911762"/>
            <a:chOff x="8567165" y="2831520"/>
            <a:chExt cx="1523557" cy="911762"/>
          </a:xfrm>
        </p:grpSpPr>
        <p:sp>
          <p:nvSpPr>
            <p:cNvPr id="75" name="Données stockées 74"/>
            <p:cNvSpPr/>
            <p:nvPr/>
          </p:nvSpPr>
          <p:spPr>
            <a:xfrm rot="11934490">
              <a:off x="8567165" y="2831520"/>
              <a:ext cx="1523557" cy="911762"/>
            </a:xfrm>
            <a:prstGeom prst="flowChartOnlineStorage">
              <a:avLst/>
            </a:prstGeom>
            <a:solidFill>
              <a:schemeClr val="accent6">
                <a:lumMod val="60000"/>
                <a:lumOff val="40000"/>
              </a:schemeClr>
            </a:solid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76" name="Shape 188"/>
            <p:cNvCxnSpPr/>
            <p:nvPr/>
          </p:nvCxnSpPr>
          <p:spPr>
            <a:xfrm rot="19764131" flipH="1" flipV="1">
              <a:off x="9057409" y="3330366"/>
              <a:ext cx="266878" cy="264394"/>
            </a:xfrm>
            <a:prstGeom prst="straightConnector1">
              <a:avLst/>
            </a:prstGeom>
            <a:noFill/>
            <a:ln w="9525" cap="flat" cmpd="sng">
              <a:solidFill>
                <a:schemeClr val="dk2"/>
              </a:solidFill>
              <a:prstDash val="solid"/>
              <a:round/>
              <a:headEnd type="none" w="med" len="med"/>
              <a:tailEnd type="none" w="med" len="med"/>
            </a:ln>
          </p:spPr>
        </p:cxnSp>
        <p:cxnSp>
          <p:nvCxnSpPr>
            <p:cNvPr id="77" name="Shape 189"/>
            <p:cNvCxnSpPr/>
            <p:nvPr/>
          </p:nvCxnSpPr>
          <p:spPr>
            <a:xfrm rot="19764131" flipH="1" flipV="1">
              <a:off x="9512314" y="3096541"/>
              <a:ext cx="124120" cy="218949"/>
            </a:xfrm>
            <a:prstGeom prst="straightConnector1">
              <a:avLst/>
            </a:prstGeom>
            <a:noFill/>
            <a:ln w="9525" cap="flat" cmpd="sng">
              <a:solidFill>
                <a:schemeClr val="dk2"/>
              </a:solidFill>
              <a:prstDash val="solid"/>
              <a:round/>
              <a:headEnd type="none" w="med" len="med"/>
              <a:tailEnd type="none" w="med" len="med"/>
            </a:ln>
          </p:spPr>
        </p:cxnSp>
        <p:cxnSp>
          <p:nvCxnSpPr>
            <p:cNvPr id="78" name="Shape 190"/>
            <p:cNvCxnSpPr/>
            <p:nvPr/>
          </p:nvCxnSpPr>
          <p:spPr>
            <a:xfrm rot="19764131" flipV="1">
              <a:off x="8942697" y="3151754"/>
              <a:ext cx="232746" cy="165501"/>
            </a:xfrm>
            <a:prstGeom prst="straightConnector1">
              <a:avLst/>
            </a:prstGeom>
            <a:noFill/>
            <a:ln w="9525" cap="flat" cmpd="sng">
              <a:solidFill>
                <a:schemeClr val="dk2"/>
              </a:solidFill>
              <a:prstDash val="solid"/>
              <a:round/>
              <a:headEnd type="none" w="med" len="med"/>
              <a:tailEnd type="none" w="med" len="med"/>
            </a:ln>
          </p:spPr>
        </p:cxnSp>
        <p:cxnSp>
          <p:nvCxnSpPr>
            <p:cNvPr id="79" name="Shape 197"/>
            <p:cNvCxnSpPr/>
            <p:nvPr/>
          </p:nvCxnSpPr>
          <p:spPr>
            <a:xfrm rot="19764131">
              <a:off x="9209493" y="2998243"/>
              <a:ext cx="216038" cy="215087"/>
            </a:xfrm>
            <a:prstGeom prst="straightConnector1">
              <a:avLst/>
            </a:prstGeom>
            <a:noFill/>
            <a:ln w="9525" cap="flat" cmpd="sng">
              <a:solidFill>
                <a:schemeClr val="dk2"/>
              </a:solidFill>
              <a:prstDash val="solid"/>
              <a:round/>
              <a:headEnd type="none" w="med" len="med"/>
              <a:tailEnd type="none" w="med" len="med"/>
            </a:ln>
          </p:spPr>
        </p:cxnSp>
        <p:cxnSp>
          <p:nvCxnSpPr>
            <p:cNvPr id="80" name="Shape 198"/>
            <p:cNvCxnSpPr/>
            <p:nvPr/>
          </p:nvCxnSpPr>
          <p:spPr>
            <a:xfrm flipV="1">
              <a:off x="9598752" y="3315941"/>
              <a:ext cx="94140" cy="199999"/>
            </a:xfrm>
            <a:prstGeom prst="straightConnector1">
              <a:avLst/>
            </a:prstGeom>
            <a:noFill/>
            <a:ln w="9525" cap="flat" cmpd="sng">
              <a:solidFill>
                <a:schemeClr val="dk2"/>
              </a:solidFill>
              <a:prstDash val="solid"/>
              <a:round/>
              <a:headEnd type="none" w="med" len="med"/>
              <a:tailEnd type="none" w="med" len="med"/>
            </a:ln>
          </p:spPr>
        </p:cxnSp>
        <p:cxnSp>
          <p:nvCxnSpPr>
            <p:cNvPr id="81" name="Shape 199"/>
            <p:cNvCxnSpPr/>
            <p:nvPr/>
          </p:nvCxnSpPr>
          <p:spPr>
            <a:xfrm rot="19764131" flipV="1">
              <a:off x="8993285" y="3222626"/>
              <a:ext cx="499399" cy="8091"/>
            </a:xfrm>
            <a:prstGeom prst="straightConnector1">
              <a:avLst/>
            </a:prstGeom>
            <a:noFill/>
            <a:ln w="9525" cap="flat" cmpd="sng">
              <a:solidFill>
                <a:schemeClr val="dk2"/>
              </a:solidFill>
              <a:prstDash val="solid"/>
              <a:round/>
              <a:headEnd type="none" w="med" len="med"/>
              <a:tailEnd type="none" w="med" len="med"/>
            </a:ln>
          </p:spPr>
        </p:cxnSp>
        <p:cxnSp>
          <p:nvCxnSpPr>
            <p:cNvPr id="82" name="Shape 201"/>
            <p:cNvCxnSpPr/>
            <p:nvPr/>
          </p:nvCxnSpPr>
          <p:spPr>
            <a:xfrm>
              <a:off x="9372997" y="3508431"/>
              <a:ext cx="272046" cy="85789"/>
            </a:xfrm>
            <a:prstGeom prst="straightConnector1">
              <a:avLst/>
            </a:prstGeom>
            <a:noFill/>
            <a:ln w="9525" cap="flat" cmpd="sng">
              <a:solidFill>
                <a:schemeClr val="dk2"/>
              </a:solidFill>
              <a:prstDash val="solid"/>
              <a:round/>
              <a:headEnd type="none" w="med" len="med"/>
              <a:tailEnd type="none" w="med" len="med"/>
            </a:ln>
          </p:spPr>
        </p:cxnSp>
        <p:cxnSp>
          <p:nvCxnSpPr>
            <p:cNvPr id="83" name="Shape 202"/>
            <p:cNvCxnSpPr/>
            <p:nvPr/>
          </p:nvCxnSpPr>
          <p:spPr>
            <a:xfrm rot="19764131">
              <a:off x="9323985" y="3350869"/>
              <a:ext cx="378461" cy="65986"/>
            </a:xfrm>
            <a:prstGeom prst="straightConnector1">
              <a:avLst/>
            </a:prstGeom>
            <a:noFill/>
            <a:ln w="9525" cap="flat" cmpd="sng">
              <a:solidFill>
                <a:schemeClr val="dk2"/>
              </a:solidFill>
              <a:prstDash val="solid"/>
              <a:round/>
              <a:headEnd type="none" w="med" len="med"/>
              <a:tailEnd type="none" w="med" len="med"/>
            </a:ln>
          </p:spPr>
        </p:cxnSp>
        <p:sp>
          <p:nvSpPr>
            <p:cNvPr id="84" name="Shape 180"/>
            <p:cNvSpPr/>
            <p:nvPr/>
          </p:nvSpPr>
          <p:spPr>
            <a:xfrm rot="19764131">
              <a:off x="9354220" y="3059586"/>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 name="Shape 181"/>
            <p:cNvSpPr/>
            <p:nvPr/>
          </p:nvSpPr>
          <p:spPr>
            <a:xfrm rot="19764131">
              <a:off x="9534031" y="3510433"/>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6" name="Shape 182"/>
            <p:cNvSpPr/>
            <p:nvPr/>
          </p:nvSpPr>
          <p:spPr>
            <a:xfrm rot="19764131">
              <a:off x="9685286" y="3223832"/>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 name="Shape 183"/>
            <p:cNvSpPr/>
            <p:nvPr/>
          </p:nvSpPr>
          <p:spPr>
            <a:xfrm rot="19764131">
              <a:off x="9261985" y="3424644"/>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8" name="Shape 184"/>
            <p:cNvSpPr/>
            <p:nvPr/>
          </p:nvSpPr>
          <p:spPr>
            <a:xfrm rot="19764131">
              <a:off x="9109513" y="3011931"/>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89" name="Shape 190"/>
            <p:cNvCxnSpPr/>
            <p:nvPr/>
          </p:nvCxnSpPr>
          <p:spPr>
            <a:xfrm flipV="1">
              <a:off x="9326706" y="3182692"/>
              <a:ext cx="72035" cy="247459"/>
            </a:xfrm>
            <a:prstGeom prst="straightConnector1">
              <a:avLst/>
            </a:prstGeom>
            <a:noFill/>
            <a:ln w="9525" cap="flat" cmpd="sng">
              <a:solidFill>
                <a:schemeClr val="dk2"/>
              </a:solidFill>
              <a:prstDash val="solid"/>
              <a:round/>
              <a:headEnd type="none" w="med" len="med"/>
              <a:tailEnd type="none" w="med" len="med"/>
            </a:ln>
          </p:spPr>
        </p:cxnSp>
        <p:sp>
          <p:nvSpPr>
            <p:cNvPr id="90" name="Shape 184"/>
            <p:cNvSpPr/>
            <p:nvPr/>
          </p:nvSpPr>
          <p:spPr>
            <a:xfrm rot="19764131">
              <a:off x="8961566" y="3307716"/>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92" name="Shape 151"/>
          <p:cNvSpPr/>
          <p:nvPr/>
        </p:nvSpPr>
        <p:spPr>
          <a:xfrm>
            <a:off x="5131413" y="3404191"/>
            <a:ext cx="1889969" cy="912138"/>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dirty="0">
                <a:solidFill>
                  <a:schemeClr val="dk1"/>
                </a:solidFill>
                <a:latin typeface="Calibri"/>
                <a:ea typeface="Calibri"/>
                <a:cs typeface="Calibri"/>
                <a:sym typeface="Calibri"/>
              </a:rPr>
              <a:t>MLP 3</a:t>
            </a:r>
            <a:endParaRPr sz="2800" dirty="0">
              <a:solidFill>
                <a:schemeClr val="dk1"/>
              </a:solidFill>
              <a:latin typeface="Calibri"/>
              <a:ea typeface="Calibri"/>
              <a:cs typeface="Calibri"/>
              <a:sym typeface="Calibri"/>
            </a:endParaRPr>
          </a:p>
        </p:txBody>
      </p:sp>
      <p:pic>
        <p:nvPicPr>
          <p:cNvPr id="94" name="Image 93"/>
          <p:cNvPicPr>
            <a:picLocks noChangeAspect="1"/>
          </p:cNvPicPr>
          <p:nvPr/>
        </p:nvPicPr>
        <p:blipFill>
          <a:blip r:embed="rId5"/>
          <a:stretch>
            <a:fillRect/>
          </a:stretch>
        </p:blipFill>
        <p:spPr>
          <a:xfrm>
            <a:off x="4289377" y="3728805"/>
            <a:ext cx="800100" cy="330200"/>
          </a:xfrm>
          <a:prstGeom prst="rect">
            <a:avLst/>
          </a:prstGeom>
        </p:spPr>
      </p:pic>
      <p:pic>
        <p:nvPicPr>
          <p:cNvPr id="95" name="Image 94"/>
          <p:cNvPicPr>
            <a:picLocks noChangeAspect="1"/>
          </p:cNvPicPr>
          <p:nvPr/>
        </p:nvPicPr>
        <p:blipFill>
          <a:blip r:embed="rId5"/>
          <a:stretch>
            <a:fillRect/>
          </a:stretch>
        </p:blipFill>
        <p:spPr>
          <a:xfrm>
            <a:off x="7062974" y="3719039"/>
            <a:ext cx="800100" cy="330200"/>
          </a:xfrm>
          <a:prstGeom prst="rect">
            <a:avLst/>
          </a:prstGeom>
        </p:spPr>
      </p:pic>
      <p:grpSp>
        <p:nvGrpSpPr>
          <p:cNvPr id="96" name="Grouper 95"/>
          <p:cNvGrpSpPr/>
          <p:nvPr/>
        </p:nvGrpSpPr>
        <p:grpSpPr>
          <a:xfrm rot="18024205">
            <a:off x="7628467" y="3975195"/>
            <a:ext cx="1523557" cy="911762"/>
            <a:chOff x="8567165" y="2831520"/>
            <a:chExt cx="1523557" cy="911762"/>
          </a:xfrm>
        </p:grpSpPr>
        <p:sp>
          <p:nvSpPr>
            <p:cNvPr id="97" name="Données stockées 96"/>
            <p:cNvSpPr/>
            <p:nvPr/>
          </p:nvSpPr>
          <p:spPr>
            <a:xfrm rot="11934490">
              <a:off x="8567165" y="2831520"/>
              <a:ext cx="1523557" cy="911762"/>
            </a:xfrm>
            <a:prstGeom prst="flowChartOnlineStorage">
              <a:avLst/>
            </a:prstGeom>
            <a:solidFill>
              <a:schemeClr val="accent6">
                <a:lumMod val="60000"/>
                <a:lumOff val="40000"/>
              </a:schemeClr>
            </a:solid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98" name="Shape 188"/>
            <p:cNvCxnSpPr/>
            <p:nvPr/>
          </p:nvCxnSpPr>
          <p:spPr>
            <a:xfrm rot="19764131" flipH="1" flipV="1">
              <a:off x="9057409" y="3330366"/>
              <a:ext cx="266878" cy="264394"/>
            </a:xfrm>
            <a:prstGeom prst="straightConnector1">
              <a:avLst/>
            </a:prstGeom>
            <a:noFill/>
            <a:ln w="9525" cap="flat" cmpd="sng">
              <a:solidFill>
                <a:schemeClr val="dk2"/>
              </a:solidFill>
              <a:prstDash val="solid"/>
              <a:round/>
              <a:headEnd type="none" w="med" len="med"/>
              <a:tailEnd type="none" w="med" len="med"/>
            </a:ln>
          </p:spPr>
        </p:cxnSp>
        <p:cxnSp>
          <p:nvCxnSpPr>
            <p:cNvPr id="99" name="Shape 189"/>
            <p:cNvCxnSpPr/>
            <p:nvPr/>
          </p:nvCxnSpPr>
          <p:spPr>
            <a:xfrm rot="19764131" flipH="1" flipV="1">
              <a:off x="9512314" y="3096541"/>
              <a:ext cx="124120" cy="218949"/>
            </a:xfrm>
            <a:prstGeom prst="straightConnector1">
              <a:avLst/>
            </a:prstGeom>
            <a:noFill/>
            <a:ln w="9525" cap="flat" cmpd="sng">
              <a:solidFill>
                <a:schemeClr val="dk2"/>
              </a:solidFill>
              <a:prstDash val="solid"/>
              <a:round/>
              <a:headEnd type="none" w="med" len="med"/>
              <a:tailEnd type="none" w="med" len="med"/>
            </a:ln>
          </p:spPr>
        </p:cxnSp>
        <p:cxnSp>
          <p:nvCxnSpPr>
            <p:cNvPr id="100" name="Shape 190"/>
            <p:cNvCxnSpPr/>
            <p:nvPr/>
          </p:nvCxnSpPr>
          <p:spPr>
            <a:xfrm rot="19764131" flipV="1">
              <a:off x="8942697" y="3151754"/>
              <a:ext cx="232746" cy="165501"/>
            </a:xfrm>
            <a:prstGeom prst="straightConnector1">
              <a:avLst/>
            </a:prstGeom>
            <a:noFill/>
            <a:ln w="9525" cap="flat" cmpd="sng">
              <a:solidFill>
                <a:schemeClr val="dk2"/>
              </a:solidFill>
              <a:prstDash val="solid"/>
              <a:round/>
              <a:headEnd type="none" w="med" len="med"/>
              <a:tailEnd type="none" w="med" len="med"/>
            </a:ln>
          </p:spPr>
        </p:cxnSp>
        <p:cxnSp>
          <p:nvCxnSpPr>
            <p:cNvPr id="104" name="Shape 197"/>
            <p:cNvCxnSpPr/>
            <p:nvPr/>
          </p:nvCxnSpPr>
          <p:spPr>
            <a:xfrm rot="19764131">
              <a:off x="9209493" y="2998243"/>
              <a:ext cx="216038" cy="215087"/>
            </a:xfrm>
            <a:prstGeom prst="straightConnector1">
              <a:avLst/>
            </a:prstGeom>
            <a:noFill/>
            <a:ln w="9525" cap="flat" cmpd="sng">
              <a:solidFill>
                <a:schemeClr val="dk2"/>
              </a:solidFill>
              <a:prstDash val="solid"/>
              <a:round/>
              <a:headEnd type="none" w="med" len="med"/>
              <a:tailEnd type="none" w="med" len="med"/>
            </a:ln>
          </p:spPr>
        </p:cxnSp>
        <p:cxnSp>
          <p:nvCxnSpPr>
            <p:cNvPr id="120" name="Shape 198"/>
            <p:cNvCxnSpPr/>
            <p:nvPr/>
          </p:nvCxnSpPr>
          <p:spPr>
            <a:xfrm flipV="1">
              <a:off x="9598752" y="3315941"/>
              <a:ext cx="94140" cy="199999"/>
            </a:xfrm>
            <a:prstGeom prst="straightConnector1">
              <a:avLst/>
            </a:prstGeom>
            <a:noFill/>
            <a:ln w="9525" cap="flat" cmpd="sng">
              <a:solidFill>
                <a:schemeClr val="dk2"/>
              </a:solidFill>
              <a:prstDash val="solid"/>
              <a:round/>
              <a:headEnd type="none" w="med" len="med"/>
              <a:tailEnd type="none" w="med" len="med"/>
            </a:ln>
          </p:spPr>
        </p:cxnSp>
        <p:cxnSp>
          <p:nvCxnSpPr>
            <p:cNvPr id="121" name="Shape 199"/>
            <p:cNvCxnSpPr/>
            <p:nvPr/>
          </p:nvCxnSpPr>
          <p:spPr>
            <a:xfrm rot="19764131" flipV="1">
              <a:off x="8993285" y="3222626"/>
              <a:ext cx="499399" cy="8091"/>
            </a:xfrm>
            <a:prstGeom prst="straightConnector1">
              <a:avLst/>
            </a:prstGeom>
            <a:noFill/>
            <a:ln w="9525" cap="flat" cmpd="sng">
              <a:solidFill>
                <a:schemeClr val="dk2"/>
              </a:solidFill>
              <a:prstDash val="solid"/>
              <a:round/>
              <a:headEnd type="none" w="med" len="med"/>
              <a:tailEnd type="none" w="med" len="med"/>
            </a:ln>
          </p:spPr>
        </p:cxnSp>
        <p:cxnSp>
          <p:nvCxnSpPr>
            <p:cNvPr id="122" name="Shape 201"/>
            <p:cNvCxnSpPr/>
            <p:nvPr/>
          </p:nvCxnSpPr>
          <p:spPr>
            <a:xfrm>
              <a:off x="9372997" y="3508431"/>
              <a:ext cx="272046" cy="85789"/>
            </a:xfrm>
            <a:prstGeom prst="straightConnector1">
              <a:avLst/>
            </a:prstGeom>
            <a:noFill/>
            <a:ln w="9525" cap="flat" cmpd="sng">
              <a:solidFill>
                <a:schemeClr val="dk2"/>
              </a:solidFill>
              <a:prstDash val="solid"/>
              <a:round/>
              <a:headEnd type="none" w="med" len="med"/>
              <a:tailEnd type="none" w="med" len="med"/>
            </a:ln>
          </p:spPr>
        </p:cxnSp>
        <p:cxnSp>
          <p:nvCxnSpPr>
            <p:cNvPr id="123" name="Shape 202"/>
            <p:cNvCxnSpPr/>
            <p:nvPr/>
          </p:nvCxnSpPr>
          <p:spPr>
            <a:xfrm rot="19764131">
              <a:off x="9323985" y="3350869"/>
              <a:ext cx="378461" cy="65986"/>
            </a:xfrm>
            <a:prstGeom prst="straightConnector1">
              <a:avLst/>
            </a:prstGeom>
            <a:noFill/>
            <a:ln w="9525" cap="flat" cmpd="sng">
              <a:solidFill>
                <a:schemeClr val="dk2"/>
              </a:solidFill>
              <a:prstDash val="solid"/>
              <a:round/>
              <a:headEnd type="none" w="med" len="med"/>
              <a:tailEnd type="none" w="med" len="med"/>
            </a:ln>
          </p:spPr>
        </p:cxnSp>
        <p:sp>
          <p:nvSpPr>
            <p:cNvPr id="124" name="Shape 180"/>
            <p:cNvSpPr/>
            <p:nvPr/>
          </p:nvSpPr>
          <p:spPr>
            <a:xfrm rot="19764131">
              <a:off x="9354220" y="3059586"/>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5" name="Shape 181"/>
            <p:cNvSpPr/>
            <p:nvPr/>
          </p:nvSpPr>
          <p:spPr>
            <a:xfrm rot="19764131">
              <a:off x="9534031" y="3510433"/>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6" name="Shape 182"/>
            <p:cNvSpPr/>
            <p:nvPr/>
          </p:nvSpPr>
          <p:spPr>
            <a:xfrm rot="19764131">
              <a:off x="9685286" y="3223832"/>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7" name="Shape 183"/>
            <p:cNvSpPr/>
            <p:nvPr/>
          </p:nvSpPr>
          <p:spPr>
            <a:xfrm rot="19764131">
              <a:off x="9261985" y="3424644"/>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 name="Shape 184"/>
            <p:cNvSpPr/>
            <p:nvPr/>
          </p:nvSpPr>
          <p:spPr>
            <a:xfrm rot="19764131">
              <a:off x="9109513" y="3011931"/>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34" name="Shape 190"/>
            <p:cNvCxnSpPr/>
            <p:nvPr/>
          </p:nvCxnSpPr>
          <p:spPr>
            <a:xfrm flipV="1">
              <a:off x="9326706" y="3182692"/>
              <a:ext cx="72035" cy="247459"/>
            </a:xfrm>
            <a:prstGeom prst="straightConnector1">
              <a:avLst/>
            </a:prstGeom>
            <a:noFill/>
            <a:ln w="9525" cap="flat" cmpd="sng">
              <a:solidFill>
                <a:schemeClr val="dk2"/>
              </a:solidFill>
              <a:prstDash val="solid"/>
              <a:round/>
              <a:headEnd type="none" w="med" len="med"/>
              <a:tailEnd type="none" w="med" len="med"/>
            </a:ln>
          </p:spPr>
        </p:cxnSp>
        <p:sp>
          <p:nvSpPr>
            <p:cNvPr id="135" name="Shape 184"/>
            <p:cNvSpPr/>
            <p:nvPr/>
          </p:nvSpPr>
          <p:spPr>
            <a:xfrm rot="19764131">
              <a:off x="8961566" y="3307716"/>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cxnSp>
        <p:nvCxnSpPr>
          <p:cNvPr id="6" name="Connecteur droit 5"/>
          <p:cNvCxnSpPr/>
          <p:nvPr/>
        </p:nvCxnSpPr>
        <p:spPr>
          <a:xfrm>
            <a:off x="6100999" y="4598558"/>
            <a:ext cx="14990" cy="1172655"/>
          </a:xfrm>
          <a:prstGeom prst="line">
            <a:avLst/>
          </a:prstGeom>
          <a:ln w="47625">
            <a:prstDash val="dash"/>
          </a:ln>
        </p:spPr>
        <p:style>
          <a:lnRef idx="1">
            <a:schemeClr val="accent1"/>
          </a:lnRef>
          <a:fillRef idx="0">
            <a:schemeClr val="accent1"/>
          </a:fillRef>
          <a:effectRef idx="0">
            <a:schemeClr val="accent1"/>
          </a:effectRef>
          <a:fontRef idx="minor">
            <a:schemeClr val="tx1"/>
          </a:fontRef>
        </p:style>
      </p:cxnSp>
      <p:pic>
        <p:nvPicPr>
          <p:cNvPr id="209" name="Image 20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38" y="1105726"/>
            <a:ext cx="2210445" cy="4805409"/>
          </a:xfrm>
          <a:prstGeom prst="rect">
            <a:avLst/>
          </a:prstGeom>
        </p:spPr>
      </p:pic>
      <p:pic>
        <p:nvPicPr>
          <p:cNvPr id="106" name="Imag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7394" y="1016997"/>
            <a:ext cx="2445346" cy="4735528"/>
          </a:xfrm>
          <a:prstGeom prst="rect">
            <a:avLst/>
          </a:prstGeom>
        </p:spPr>
      </p:pic>
      <p:pic>
        <p:nvPicPr>
          <p:cNvPr id="7" name="Audio 6">
            <a:hlinkClick r:id="" action="ppaction://media"/>
            <a:extLst>
              <a:ext uri="{FF2B5EF4-FFF2-40B4-BE49-F238E27FC236}">
                <a16:creationId xmlns:a16="http://schemas.microsoft.com/office/drawing/2014/main" id="{4E8C2246-9FDE-F54D-8F2B-EC5389960AE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19940" y="7073799"/>
            <a:ext cx="812800" cy="812800"/>
          </a:xfrm>
          <a:prstGeom prst="rect">
            <a:avLst/>
          </a:prstGeom>
        </p:spPr>
      </p:pic>
    </p:spTree>
    <p:extLst>
      <p:ext uri="{BB962C8B-B14F-4D97-AF65-F5344CB8AC3E}">
        <p14:creationId xmlns:p14="http://schemas.microsoft.com/office/powerpoint/2010/main" val="1778530930"/>
      </p:ext>
    </p:extLst>
  </p:cSld>
  <p:clrMapOvr>
    <a:masterClrMapping/>
  </p:clrMapOvr>
  <mc:AlternateContent xmlns:mc="http://schemas.openxmlformats.org/markup-compatibility/2006" xmlns:p14="http://schemas.microsoft.com/office/powerpoint/2010/main">
    <mc:Choice Requires="p14">
      <p:transition spd="slow" p14:dur="2000" advTm="34288"/>
    </mc:Choice>
    <mc:Fallback xmlns="">
      <p:transition spd="slow" advTm="34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endParaRPr sz="4400" b="0" i="0" u="none" strike="noStrike" cap="none">
              <a:solidFill>
                <a:schemeClr val="dk1"/>
              </a:solidFill>
              <a:latin typeface="Calibri"/>
              <a:ea typeface="Calibri"/>
              <a:cs typeface="Calibri"/>
              <a:sym typeface="Calibri"/>
            </a:endParaRPr>
          </a:p>
        </p:txBody>
      </p:sp>
      <p:sp>
        <p:nvSpPr>
          <p:cNvPr id="229" name="Shape 2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marR="0" lvl="0" indent="-50800" algn="l" rtl="0">
              <a:lnSpc>
                <a:spcPct val="90000"/>
              </a:lnSpc>
              <a:spcBef>
                <a:spcPts val="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pic>
        <p:nvPicPr>
          <p:cNvPr id="230" name="Shape 230"/>
          <p:cNvPicPr preferRelativeResize="0"/>
          <p:nvPr/>
        </p:nvPicPr>
        <p:blipFill rotWithShape="1">
          <a:blip r:embed="rId5">
            <a:alphaModFix/>
          </a:blip>
          <a:srcRect/>
          <a:stretch/>
        </p:blipFill>
        <p:spPr>
          <a:xfrm>
            <a:off x="1446256" y="0"/>
            <a:ext cx="9299488" cy="6858000"/>
          </a:xfrm>
          <a:prstGeom prst="rect">
            <a:avLst/>
          </a:prstGeom>
          <a:noFill/>
          <a:ln>
            <a:noFill/>
          </a:ln>
        </p:spPr>
      </p:pic>
      <p:pic>
        <p:nvPicPr>
          <p:cNvPr id="4" name="Audio 3">
            <a:hlinkClick r:id="" action="ppaction://media"/>
            <a:extLst>
              <a:ext uri="{FF2B5EF4-FFF2-40B4-BE49-F238E27FC236}">
                <a16:creationId xmlns:a16="http://schemas.microsoft.com/office/drawing/2014/main" id="{88F9CC04-D76B-824C-89EA-7723E62E4E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9200" y="7118454"/>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317"/>
    </mc:Choice>
    <mc:Fallback xmlns="">
      <p:transition spd="slow" advTm="26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Shape 3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0" i="0" u="none" strike="noStrike" cap="none" dirty="0">
                <a:solidFill>
                  <a:schemeClr val="dk1"/>
                </a:solidFill>
                <a:latin typeface="Calibri"/>
                <a:ea typeface="Calibri"/>
                <a:cs typeface="Calibri"/>
                <a:sym typeface="Calibri"/>
              </a:rPr>
              <a:t>Direct application: mesh </a:t>
            </a:r>
            <a:r>
              <a:rPr lang="en-US" sz="4400" b="0" i="0" u="none" strike="noStrike" cap="none" dirty="0" err="1">
                <a:solidFill>
                  <a:schemeClr val="dk1"/>
                </a:solidFill>
                <a:latin typeface="Calibri"/>
                <a:ea typeface="Calibri"/>
                <a:cs typeface="Calibri"/>
                <a:sym typeface="Calibri"/>
              </a:rPr>
              <a:t>parametrization</a:t>
            </a:r>
            <a:endParaRPr sz="4400" b="0" i="0" u="none" strike="noStrike" cap="none" dirty="0">
              <a:solidFill>
                <a:schemeClr val="dk1"/>
              </a:solidFill>
              <a:latin typeface="Calibri"/>
              <a:ea typeface="Calibri"/>
              <a:cs typeface="Calibri"/>
              <a:sym typeface="Calibri"/>
            </a:endParaRPr>
          </a:p>
        </p:txBody>
      </p:sp>
      <p:sp>
        <p:nvSpPr>
          <p:cNvPr id="315" name="Shape 3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marR="0" lvl="0" indent="-50800" algn="l" rtl="0">
              <a:lnSpc>
                <a:spcPct val="90000"/>
              </a:lnSpc>
              <a:spcBef>
                <a:spcPts val="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pic>
        <p:nvPicPr>
          <p:cNvPr id="316" name="Shape 316"/>
          <p:cNvPicPr preferRelativeResize="0"/>
          <p:nvPr/>
        </p:nvPicPr>
        <p:blipFill rotWithShape="1">
          <a:blip r:embed="rId5">
            <a:alphaModFix/>
          </a:blip>
          <a:srcRect/>
          <a:stretch/>
        </p:blipFill>
        <p:spPr>
          <a:xfrm>
            <a:off x="1336675" y="1389715"/>
            <a:ext cx="9518650" cy="5223158"/>
          </a:xfrm>
          <a:prstGeom prst="rect">
            <a:avLst/>
          </a:prstGeom>
          <a:noFill/>
          <a:ln>
            <a:noFill/>
          </a:ln>
        </p:spPr>
      </p:pic>
      <p:pic>
        <p:nvPicPr>
          <p:cNvPr id="4" name="Audio 3">
            <a:hlinkClick r:id="" action="ppaction://media"/>
            <a:extLst>
              <a:ext uri="{FF2B5EF4-FFF2-40B4-BE49-F238E27FC236}">
                <a16:creationId xmlns:a16="http://schemas.microsoft.com/office/drawing/2014/main" id="{22E64196-91A4-7949-93F1-0574DDEEEA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9200" y="7268356"/>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299"/>
    </mc:Choice>
    <mc:Fallback xmlns="">
      <p:transition spd="slow" advTm="17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Shape 30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3000" dirty="0"/>
              <a:t>Follow-up paper on </a:t>
            </a:r>
            <a:r>
              <a:rPr lang="en-US" sz="3000" dirty="0" err="1"/>
              <a:t>arxiv</a:t>
            </a:r>
            <a:r>
              <a:rPr lang="en-US" sz="3000" dirty="0"/>
              <a:t>:</a:t>
            </a:r>
            <a:br>
              <a:rPr lang="en-US" sz="3000" b="0" i="0" u="none" strike="noStrike" cap="none" dirty="0">
                <a:solidFill>
                  <a:schemeClr val="dk1"/>
                </a:solidFill>
                <a:latin typeface="Calibri"/>
                <a:ea typeface="Calibri"/>
                <a:cs typeface="Calibri"/>
                <a:sym typeface="Calibri"/>
              </a:rPr>
            </a:br>
            <a:r>
              <a:rPr lang="en-US" sz="3000" dirty="0"/>
              <a:t>“</a:t>
            </a:r>
            <a:r>
              <a:rPr lang="en-US" sz="3000" b="1" dirty="0"/>
              <a:t>3D-CODED: 3D Correspondences by Deep Deformation</a:t>
            </a:r>
            <a:r>
              <a:rPr lang="en-US" sz="3000" dirty="0"/>
              <a:t>”</a:t>
            </a:r>
            <a:endParaRPr sz="3000" b="0" i="0" u="none" strike="noStrike" cap="none" dirty="0">
              <a:solidFill>
                <a:schemeClr val="dk1"/>
              </a:solidFill>
              <a:latin typeface="Calibri"/>
              <a:ea typeface="Calibri"/>
              <a:cs typeface="Calibri"/>
              <a:sym typeface="Calibri"/>
            </a:endParaRPr>
          </a:p>
        </p:txBody>
      </p:sp>
      <p:pic>
        <p:nvPicPr>
          <p:cNvPr id="309" name="Shape 309"/>
          <p:cNvPicPr preferRelativeResize="0"/>
          <p:nvPr/>
        </p:nvPicPr>
        <p:blipFill>
          <a:blip r:embed="rId5">
            <a:alphaModFix/>
          </a:blip>
          <a:stretch>
            <a:fillRect/>
          </a:stretch>
        </p:blipFill>
        <p:spPr>
          <a:xfrm>
            <a:off x="535050" y="1740050"/>
            <a:ext cx="2438400" cy="2438400"/>
          </a:xfrm>
          <a:prstGeom prst="rect">
            <a:avLst/>
          </a:prstGeom>
          <a:noFill/>
          <a:ln>
            <a:noFill/>
          </a:ln>
        </p:spPr>
      </p:pic>
      <p:pic>
        <p:nvPicPr>
          <p:cNvPr id="310" name="Shape 310"/>
          <p:cNvPicPr preferRelativeResize="0"/>
          <p:nvPr/>
        </p:nvPicPr>
        <p:blipFill>
          <a:blip r:embed="rId6">
            <a:alphaModFix/>
          </a:blip>
          <a:stretch>
            <a:fillRect/>
          </a:stretch>
        </p:blipFill>
        <p:spPr>
          <a:xfrm>
            <a:off x="7319050" y="4034225"/>
            <a:ext cx="2438400" cy="2438400"/>
          </a:xfrm>
          <a:prstGeom prst="rect">
            <a:avLst/>
          </a:prstGeom>
          <a:noFill/>
          <a:ln>
            <a:noFill/>
          </a:ln>
        </p:spPr>
      </p:pic>
      <p:pic>
        <p:nvPicPr>
          <p:cNvPr id="311" name="Shape 311"/>
          <p:cNvPicPr preferRelativeResize="0"/>
          <p:nvPr/>
        </p:nvPicPr>
        <p:blipFill>
          <a:blip r:embed="rId7">
            <a:alphaModFix/>
          </a:blip>
          <a:stretch>
            <a:fillRect/>
          </a:stretch>
        </p:blipFill>
        <p:spPr>
          <a:xfrm>
            <a:off x="5830400" y="1595825"/>
            <a:ext cx="2438400" cy="2438400"/>
          </a:xfrm>
          <a:prstGeom prst="rect">
            <a:avLst/>
          </a:prstGeom>
          <a:noFill/>
          <a:ln>
            <a:noFill/>
          </a:ln>
        </p:spPr>
      </p:pic>
      <p:pic>
        <p:nvPicPr>
          <p:cNvPr id="312" name="Shape 312"/>
          <p:cNvPicPr preferRelativeResize="0"/>
          <p:nvPr/>
        </p:nvPicPr>
        <p:blipFill>
          <a:blip r:embed="rId8">
            <a:alphaModFix/>
          </a:blip>
          <a:stretch>
            <a:fillRect/>
          </a:stretch>
        </p:blipFill>
        <p:spPr>
          <a:xfrm>
            <a:off x="4371288" y="3966588"/>
            <a:ext cx="2573675" cy="2573675"/>
          </a:xfrm>
          <a:prstGeom prst="rect">
            <a:avLst/>
          </a:prstGeom>
          <a:noFill/>
          <a:ln>
            <a:noFill/>
          </a:ln>
        </p:spPr>
      </p:pic>
      <p:pic>
        <p:nvPicPr>
          <p:cNvPr id="313" name="Shape 313"/>
          <p:cNvPicPr preferRelativeResize="0"/>
          <p:nvPr/>
        </p:nvPicPr>
        <p:blipFill>
          <a:blip r:embed="rId9">
            <a:alphaModFix/>
          </a:blip>
          <a:stretch>
            <a:fillRect/>
          </a:stretch>
        </p:blipFill>
        <p:spPr>
          <a:xfrm>
            <a:off x="1620475" y="4034225"/>
            <a:ext cx="2438400" cy="2438400"/>
          </a:xfrm>
          <a:prstGeom prst="rect">
            <a:avLst/>
          </a:prstGeom>
          <a:noFill/>
          <a:ln>
            <a:noFill/>
          </a:ln>
        </p:spPr>
      </p:pic>
      <p:pic>
        <p:nvPicPr>
          <p:cNvPr id="314" name="Shape 314"/>
          <p:cNvPicPr preferRelativeResize="0"/>
          <p:nvPr/>
        </p:nvPicPr>
        <p:blipFill>
          <a:blip r:embed="rId10">
            <a:alphaModFix/>
          </a:blip>
          <a:stretch>
            <a:fillRect/>
          </a:stretch>
        </p:blipFill>
        <p:spPr>
          <a:xfrm>
            <a:off x="3224000" y="1690688"/>
            <a:ext cx="2438400" cy="2438400"/>
          </a:xfrm>
          <a:prstGeom prst="rect">
            <a:avLst/>
          </a:prstGeom>
          <a:noFill/>
          <a:ln>
            <a:noFill/>
          </a:ln>
        </p:spPr>
      </p:pic>
      <p:pic>
        <p:nvPicPr>
          <p:cNvPr id="315" name="Shape 315"/>
          <p:cNvPicPr preferRelativeResize="0"/>
          <p:nvPr/>
        </p:nvPicPr>
        <p:blipFill>
          <a:blip r:embed="rId11">
            <a:alphaModFix/>
          </a:blip>
          <a:stretch>
            <a:fillRect/>
          </a:stretch>
        </p:blipFill>
        <p:spPr>
          <a:xfrm>
            <a:off x="9132250" y="1865700"/>
            <a:ext cx="1993525" cy="1993525"/>
          </a:xfrm>
          <a:prstGeom prst="rect">
            <a:avLst/>
          </a:prstGeom>
          <a:noFill/>
          <a:ln>
            <a:noFill/>
          </a:ln>
        </p:spPr>
      </p:pic>
      <p:pic>
        <p:nvPicPr>
          <p:cNvPr id="5" name="Audio 4">
            <a:hlinkClick r:id="" action="ppaction://media"/>
            <a:extLst>
              <a:ext uri="{FF2B5EF4-FFF2-40B4-BE49-F238E27FC236}">
                <a16:creationId xmlns:a16="http://schemas.microsoft.com/office/drawing/2014/main" id="{AC97CFEA-634D-E24D-A7DA-3CE234300B5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79200" y="7058493"/>
            <a:ext cx="812800" cy="812800"/>
          </a:xfrm>
          <a:prstGeom prst="rect">
            <a:avLst/>
          </a:prstGeom>
        </p:spPr>
      </p:pic>
    </p:spTree>
    <p:extLst>
      <p:ext uri="{BB962C8B-B14F-4D97-AF65-F5344CB8AC3E}">
        <p14:creationId xmlns:p14="http://schemas.microsoft.com/office/powerpoint/2010/main" val="439138570"/>
      </p:ext>
    </p:extLst>
  </p:cSld>
  <p:clrMapOvr>
    <a:masterClrMapping/>
  </p:clrMapOvr>
  <mc:AlternateContent xmlns:mc="http://schemas.openxmlformats.org/markup-compatibility/2006" xmlns:p14="http://schemas.microsoft.com/office/powerpoint/2010/main">
    <mc:Choice Requires="p14">
      <p:transition spd="slow" p14:dur="2000" advTm="15985"/>
    </mc:Choice>
    <mc:Fallback xmlns="">
      <p:transition spd="slow" advTm="15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Shape 321"/>
          <p:cNvSpPr txBox="1">
            <a:spLocks noGrp="1"/>
          </p:cNvSpPr>
          <p:nvPr>
            <p:ph type="body" idx="1"/>
          </p:nvPr>
        </p:nvSpPr>
        <p:spPr>
          <a:xfrm>
            <a:off x="436000" y="216825"/>
            <a:ext cx="10515600" cy="625121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Arial"/>
              <a:buNone/>
            </a:pPr>
            <a:r>
              <a:rPr lang="en-US" dirty="0"/>
              <a:t>C</a:t>
            </a:r>
            <a:r>
              <a:rPr lang="en-US" b="0" i="0" u="none" strike="noStrike" cap="none" dirty="0">
                <a:solidFill>
                  <a:schemeClr val="dk1"/>
                </a:solidFill>
                <a:sym typeface="Calibri"/>
              </a:rPr>
              <a:t>ode and data </a:t>
            </a:r>
            <a:r>
              <a:rPr lang="en-US" b="1" i="0" u="none" strike="noStrike" cap="none" dirty="0">
                <a:solidFill>
                  <a:schemeClr val="dk1"/>
                </a:solidFill>
                <a:sym typeface="Calibri"/>
              </a:rPr>
              <a:t>available</a:t>
            </a:r>
            <a:r>
              <a:rPr lang="en-US" b="0" i="0" u="none" strike="noStrike" cap="none" dirty="0">
                <a:solidFill>
                  <a:schemeClr val="dk1"/>
                </a:solidFill>
                <a:sym typeface="Calibri"/>
              </a:rPr>
              <a:t> : </a:t>
            </a:r>
            <a:r>
              <a:rPr lang="en-US" b="1" i="0" u="sng" strike="noStrike" cap="none" dirty="0">
                <a:solidFill>
                  <a:srgbClr val="0070C0"/>
                </a:solidFill>
                <a:sym typeface="Calibri"/>
              </a:rPr>
              <a:t>http://</a:t>
            </a:r>
            <a:r>
              <a:rPr lang="en-US" b="1" i="0" u="sng" strike="noStrike" cap="none" dirty="0" err="1">
                <a:solidFill>
                  <a:srgbClr val="0070C0"/>
                </a:solidFill>
                <a:sym typeface="Calibri"/>
              </a:rPr>
              <a:t>imagine.enpc.fr</a:t>
            </a:r>
            <a:r>
              <a:rPr lang="en-US" b="1" i="0" u="sng" strike="noStrike" cap="none" dirty="0">
                <a:solidFill>
                  <a:srgbClr val="0070C0"/>
                </a:solidFill>
                <a:sym typeface="Calibri"/>
              </a:rPr>
              <a:t>/~</a:t>
            </a:r>
            <a:r>
              <a:rPr lang="en-US" b="1" i="0" u="sng" strike="noStrike" cap="none" dirty="0" err="1">
                <a:solidFill>
                  <a:srgbClr val="0070C0"/>
                </a:solidFill>
                <a:sym typeface="Calibri"/>
              </a:rPr>
              <a:t>groueixt</a:t>
            </a:r>
            <a:r>
              <a:rPr lang="en-US" b="1" i="0" u="sng" strike="noStrike" cap="none" dirty="0">
                <a:solidFill>
                  <a:srgbClr val="0070C0"/>
                </a:solidFill>
                <a:sym typeface="Calibri"/>
              </a:rPr>
              <a:t>/</a:t>
            </a:r>
            <a:r>
              <a:rPr lang="en-US" b="1" i="0" u="sng" strike="noStrike" cap="none" dirty="0" err="1">
                <a:solidFill>
                  <a:srgbClr val="0070C0"/>
                </a:solidFill>
                <a:sym typeface="Calibri"/>
              </a:rPr>
              <a:t>atlasnet</a:t>
            </a:r>
            <a:r>
              <a:rPr lang="en-US" b="1" i="0" u="sng" strike="noStrike" cap="none" dirty="0">
                <a:solidFill>
                  <a:srgbClr val="0070C0"/>
                </a:solidFill>
                <a:sym typeface="Calibri"/>
              </a:rPr>
              <a:t>/</a:t>
            </a:r>
            <a:endParaRPr b="1" dirty="0"/>
          </a:p>
          <a:p>
            <a:pPr marL="0" marR="0" lvl="0" indent="0" algn="l" rtl="0">
              <a:lnSpc>
                <a:spcPct val="90000"/>
              </a:lnSpc>
              <a:spcBef>
                <a:spcPts val="1000"/>
              </a:spcBef>
              <a:spcAft>
                <a:spcPts val="0"/>
              </a:spcAft>
              <a:buClr>
                <a:schemeClr val="dk1"/>
              </a:buClr>
              <a:buSzPts val="2800"/>
              <a:buFont typeface="Arial"/>
              <a:buNone/>
            </a:pPr>
            <a:endParaRPr dirty="0"/>
          </a:p>
          <a:p>
            <a:pPr marL="0" marR="0" lvl="0" indent="0" algn="l" rtl="0">
              <a:lnSpc>
                <a:spcPct val="90000"/>
              </a:lnSpc>
              <a:spcBef>
                <a:spcPts val="1000"/>
              </a:spcBef>
              <a:spcAft>
                <a:spcPts val="0"/>
              </a:spcAft>
              <a:buClr>
                <a:schemeClr val="dk1"/>
              </a:buClr>
              <a:buSzPts val="2800"/>
              <a:buFont typeface="Arial"/>
              <a:buNone/>
            </a:pPr>
            <a:endParaRPr dirty="0"/>
          </a:p>
          <a:p>
            <a:pPr marL="0" marR="0" lvl="0" indent="0" algn="l" rtl="0">
              <a:lnSpc>
                <a:spcPct val="90000"/>
              </a:lnSpc>
              <a:spcBef>
                <a:spcPts val="1000"/>
              </a:spcBef>
              <a:spcAft>
                <a:spcPts val="0"/>
              </a:spcAft>
              <a:buClr>
                <a:schemeClr val="dk1"/>
              </a:buClr>
              <a:buSzPts val="2800"/>
              <a:buFont typeface="Arial"/>
              <a:buNone/>
            </a:pPr>
            <a:endParaRPr lang="fr-FR" dirty="0"/>
          </a:p>
          <a:p>
            <a:pPr marL="0" marR="0" lvl="0" indent="0" algn="l" rtl="0">
              <a:lnSpc>
                <a:spcPct val="90000"/>
              </a:lnSpc>
              <a:spcBef>
                <a:spcPts val="1000"/>
              </a:spcBef>
              <a:spcAft>
                <a:spcPts val="0"/>
              </a:spcAft>
              <a:buClr>
                <a:schemeClr val="dk1"/>
              </a:buClr>
              <a:buSzPts val="2800"/>
              <a:buFont typeface="Arial"/>
              <a:buNone/>
            </a:pPr>
            <a:endParaRPr dirty="0"/>
          </a:p>
          <a:p>
            <a:pPr marL="0" marR="0" lvl="0" indent="0" algn="l" rtl="0">
              <a:lnSpc>
                <a:spcPct val="90000"/>
              </a:lnSpc>
              <a:spcBef>
                <a:spcPts val="1000"/>
              </a:spcBef>
              <a:spcAft>
                <a:spcPts val="0"/>
              </a:spcAft>
              <a:buClr>
                <a:schemeClr val="dk1"/>
              </a:buClr>
              <a:buSzPts val="2800"/>
              <a:buFont typeface="Arial"/>
              <a:buNone/>
            </a:pPr>
            <a:endParaRPr dirty="0"/>
          </a:p>
          <a:p>
            <a:pPr marL="0" marR="0" lvl="0" indent="0" algn="l" rtl="0">
              <a:lnSpc>
                <a:spcPct val="90000"/>
              </a:lnSpc>
              <a:spcBef>
                <a:spcPts val="1000"/>
              </a:spcBef>
              <a:spcAft>
                <a:spcPts val="0"/>
              </a:spcAft>
              <a:buClr>
                <a:schemeClr val="dk1"/>
              </a:buClr>
              <a:buSzPts val="2800"/>
              <a:buFont typeface="Arial"/>
              <a:buNone/>
            </a:pPr>
            <a:endParaRPr sz="2800" b="0" i="0" u="none" strike="noStrike" cap="none" dirty="0">
              <a:solidFill>
                <a:schemeClr val="dk1"/>
              </a:solidFill>
              <a:latin typeface="Calibri"/>
              <a:ea typeface="Calibri"/>
              <a:cs typeface="Calibri"/>
              <a:sym typeface="Calibri"/>
            </a:endParaRPr>
          </a:p>
          <a:p>
            <a:pPr marL="228600" indent="-228600"/>
            <a:endParaRPr lang="fr-FR" dirty="0"/>
          </a:p>
          <a:p>
            <a:pPr marL="228600" indent="-228600"/>
            <a:r>
              <a:rPr lang="fr-FR" b="1" dirty="0"/>
              <a:t>State-of-the-art</a:t>
            </a:r>
            <a:r>
              <a:rPr lang="fr-FR" dirty="0"/>
              <a:t> </a:t>
            </a:r>
            <a:r>
              <a:rPr lang="fr-FR" dirty="0" err="1"/>
              <a:t>results</a:t>
            </a:r>
            <a:endParaRPr lang="en-US" dirty="0"/>
          </a:p>
          <a:p>
            <a:pPr marL="228600" marR="0" lvl="0" indent="-228600" algn="l" rtl="0">
              <a:lnSpc>
                <a:spcPct val="90000"/>
              </a:lnSpc>
              <a:spcBef>
                <a:spcPts val="1000"/>
              </a:spcBef>
              <a:spcAft>
                <a:spcPts val="0"/>
              </a:spcAft>
              <a:buClr>
                <a:schemeClr val="dk1"/>
              </a:buClr>
              <a:buSzPts val="2800"/>
              <a:buFont typeface="Arial"/>
              <a:buChar char="•"/>
            </a:pPr>
            <a:r>
              <a:rPr lang="en-US" dirty="0"/>
              <a:t>G</a:t>
            </a:r>
            <a:r>
              <a:rPr lang="en-US" sz="2800" b="0" i="0" u="none" strike="noStrike" cap="none" dirty="0">
                <a:solidFill>
                  <a:schemeClr val="dk1"/>
                </a:solidFill>
                <a:latin typeface="Calibri"/>
                <a:ea typeface="Calibri"/>
                <a:cs typeface="Calibri"/>
                <a:sym typeface="Calibri"/>
              </a:rPr>
              <a:t>enerate </a:t>
            </a:r>
            <a:r>
              <a:rPr lang="en-US" sz="2800" b="1" i="0" u="none" strike="noStrike" cap="none" dirty="0">
                <a:solidFill>
                  <a:schemeClr val="dk1"/>
                </a:solidFill>
                <a:sym typeface="Calibri"/>
              </a:rPr>
              <a:t>meshes </a:t>
            </a:r>
            <a:endParaRPr b="1" dirty="0"/>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Many natural extensions.</a:t>
            </a:r>
            <a:endParaRPr sz="2800" b="0" i="0" u="none" strike="noStrike" cap="none" dirty="0">
              <a:solidFill>
                <a:schemeClr val="dk1"/>
              </a:solidFill>
              <a:latin typeface="Calibri"/>
              <a:ea typeface="Calibri"/>
              <a:cs typeface="Calibri"/>
              <a:sym typeface="Calibri"/>
            </a:endParaRPr>
          </a:p>
        </p:txBody>
      </p:sp>
      <p:pic>
        <p:nvPicPr>
          <p:cNvPr id="2" name="chair.mp4">
            <a:hlinkClick r:id="" action="ppaction://ole?verb=0"/>
            <a:hlinkHover r:id="" action="ppaction://ole?verb=0"/>
          </p:cNvPr>
          <p:cNvPicPr>
            <a:picLocks noChangeAspect="1"/>
          </p:cNvPicPr>
          <p:nvPr>
            <a:videoFile r:link="rId2"/>
            <p:extLst>
              <p:ext uri="{DAA4B4D4-6D71-4841-9C94-3DE7FCFB9230}">
                <p14:media xmlns:p14="http://schemas.microsoft.com/office/powerpoint/2010/main" r:embed="rId1"/>
              </p:ext>
            </p:extLst>
          </p:nvPr>
        </p:nvPicPr>
        <p:blipFill rotWithShape="1">
          <a:blip r:embed="rId11"/>
          <a:srcRect l="14901" r="11472"/>
          <a:stretch/>
        </p:blipFill>
        <p:spPr>
          <a:xfrm>
            <a:off x="4548000" y="1084336"/>
            <a:ext cx="3096000" cy="2628000"/>
          </a:xfrm>
          <a:prstGeom prst="rect">
            <a:avLst/>
          </a:prstGeom>
        </p:spPr>
      </p:pic>
      <p:pic>
        <p:nvPicPr>
          <p:cNvPr id="4" name="watercraft.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12"/>
          <a:srcRect l="25510" t="23280" r="26712" b="23572"/>
          <a:stretch/>
        </p:blipFill>
        <p:spPr>
          <a:xfrm>
            <a:off x="606706" y="1084336"/>
            <a:ext cx="3780000" cy="2628000"/>
          </a:xfrm>
          <a:prstGeom prst="rect">
            <a:avLst/>
          </a:prstGeom>
        </p:spPr>
      </p:pic>
      <p:pic>
        <p:nvPicPr>
          <p:cNvPr id="8" name="plane.m4v">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rotWithShape="1">
          <a:blip r:embed="rId13"/>
          <a:srcRect l="26501" t="28039" r="24972" b="21372"/>
          <a:stretch/>
        </p:blipFill>
        <p:spPr>
          <a:xfrm>
            <a:off x="7805294" y="1084337"/>
            <a:ext cx="4023486" cy="2627999"/>
          </a:xfrm>
          <a:prstGeom prst="rect">
            <a:avLst/>
          </a:prstGeom>
        </p:spPr>
      </p:pic>
      <p:pic>
        <p:nvPicPr>
          <p:cNvPr id="7" name="Audio 6">
            <a:hlinkClick r:id="" action="ppaction://media"/>
            <a:extLst>
              <a:ext uri="{FF2B5EF4-FFF2-40B4-BE49-F238E27FC236}">
                <a16:creationId xmlns:a16="http://schemas.microsoft.com/office/drawing/2014/main" id="{CFFB3D09-D295-234B-91B4-0C7F7A68B10F}"/>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11379200" y="7058493"/>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593"/>
    </mc:Choice>
    <mc:Fallback xmlns="">
      <p:transition spd="slow" advTm="18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 presetClass="mediacall" presetSubtype="0" fill="hold" nodeType="withEffect">
                                  <p:stCondLst>
                                    <p:cond delay="0"/>
                                  </p:stCondLst>
                                  <p:childTnLst>
                                    <p:cmd type="call" cmd="playFrom(0.0)">
                                      <p:cBhvr>
                                        <p:cTn id="8" dur="75200" fill="hold"/>
                                        <p:tgtEl>
                                          <p:spTgt spid="2"/>
                                        </p:tgtEl>
                                      </p:cBhvr>
                                    </p:cmd>
                                  </p:childTnLst>
                                </p:cTn>
                              </p:par>
                              <p:par>
                                <p:cTn id="9" presetID="1" presetClass="mediacall" presetSubtype="0" fill="hold" nodeType="withEffect">
                                  <p:stCondLst>
                                    <p:cond delay="0"/>
                                  </p:stCondLst>
                                  <p:childTnLst>
                                    <p:cmd type="call" cmd="playFrom(0.0)">
                                      <p:cBhvr>
                                        <p:cTn id="10" dur="75200" fill="hold"/>
                                        <p:tgtEl>
                                          <p:spTgt spid="4"/>
                                        </p:tgtEl>
                                      </p:cBhvr>
                                    </p:cmd>
                                  </p:childTnLst>
                                </p:cTn>
                              </p:par>
                              <p:par>
                                <p:cTn id="11" presetID="1" presetClass="mediacall" presetSubtype="0" fill="hold" nodeType="withEffect">
                                  <p:stCondLst>
                                    <p:cond delay="0"/>
                                  </p:stCondLst>
                                  <p:childTnLst>
                                    <p:cmd type="call" cmd="playFrom(0.0)">
                                      <p:cBhvr>
                                        <p:cTn id="12" dur="752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remove"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video>
              <p:cMediaNode vol="80000">
                <p:cTn id="19" repeatCount="indefinite" fill="remove" display="0">
                  <p:stCondLst>
                    <p:cond delay="indefinite"/>
                  </p:stCondLst>
                </p:cTn>
                <p:tgtEl>
                  <p:spTgt spid="4"/>
                </p:tgtEl>
              </p:cMediaNode>
            </p:video>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video>
              <p:cMediaNode vol="80000">
                <p:cTn id="25" fill="hold" display="0">
                  <p:stCondLst>
                    <p:cond delay="indefinite"/>
                  </p:stCondLst>
                </p:cTn>
                <p:tgtEl>
                  <p:spTgt spid="8"/>
                </p:tgtEl>
              </p:cMediaNode>
            </p:vide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8"/>
                                        </p:tgtEl>
                                      </p:cBhvr>
                                    </p:cmd>
                                  </p:childTnLst>
                                </p:cTn>
                              </p:par>
                            </p:childTnLst>
                          </p:cTn>
                        </p:par>
                      </p:childTnLst>
                    </p:cTn>
                  </p:par>
                </p:childTnLst>
              </p:cTn>
              <p:nextCondLst>
                <p:cond evt="onClick" delay="0">
                  <p:tgtEl>
                    <p:spTgt spid="8"/>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timing>
  <p:extLst mod="1">
    <p:ext uri="{E180D4A7-C9FB-4DFB-919C-405C955672EB}">
      <p14:showEvtLst xmlns:p14="http://schemas.microsoft.com/office/powerpoint/2010/main">
        <p14:playEvt time="24" objId="2"/>
        <p14:playEvt time="34" objId="4"/>
        <p14:playEvt time="38" objId="8"/>
        <p14:stopEvt time="18593" objId="2"/>
        <p14:stopEvt time="18593" objId="4"/>
        <p14:stopEvt time="18593" objId="8"/>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We are getting good at generating images!</a:t>
            </a:r>
            <a:endParaRPr sz="4400" b="0" i="0" u="none" strike="noStrike" cap="none">
              <a:solidFill>
                <a:schemeClr val="dk1"/>
              </a:solidFill>
              <a:latin typeface="Calibri"/>
              <a:ea typeface="Calibri"/>
              <a:cs typeface="Calibri"/>
              <a:sym typeface="Calibri"/>
            </a:endParaRPr>
          </a:p>
        </p:txBody>
      </p:sp>
      <p:sp>
        <p:nvSpPr>
          <p:cNvPr id="107" name="Shape 10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marR="0" lvl="0" indent="-50800" algn="l" rtl="0">
              <a:lnSpc>
                <a:spcPct val="90000"/>
              </a:lnSpc>
              <a:spcBef>
                <a:spcPts val="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pic>
        <p:nvPicPr>
          <p:cNvPr id="108" name="Shape 108"/>
          <p:cNvPicPr preferRelativeResize="0"/>
          <p:nvPr/>
        </p:nvPicPr>
        <p:blipFill rotWithShape="1">
          <a:blip r:embed="rId5">
            <a:alphaModFix/>
          </a:blip>
          <a:srcRect/>
          <a:stretch/>
        </p:blipFill>
        <p:spPr>
          <a:xfrm>
            <a:off x="157391" y="1690688"/>
            <a:ext cx="5888436" cy="3929605"/>
          </a:xfrm>
          <a:prstGeom prst="rect">
            <a:avLst/>
          </a:prstGeom>
          <a:noFill/>
          <a:ln>
            <a:noFill/>
          </a:ln>
        </p:spPr>
      </p:pic>
      <p:sp>
        <p:nvSpPr>
          <p:cNvPr id="109" name="Shape 109"/>
          <p:cNvSpPr txBox="1"/>
          <p:nvPr/>
        </p:nvSpPr>
        <p:spPr>
          <a:xfrm>
            <a:off x="360913" y="5835448"/>
            <a:ext cx="5762988"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chemeClr val="dk1"/>
                </a:solidFill>
                <a:latin typeface="Calibri"/>
                <a:ea typeface="Calibri"/>
                <a:cs typeface="Calibri"/>
                <a:sym typeface="Calibri"/>
              </a:rPr>
              <a:t>Karras, T., Aila, T., Laine, S., &amp; Lehtinen, J. </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Progressive growing of GANs for improved quality, stability, </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and variation. </a:t>
            </a:r>
            <a:r>
              <a:rPr lang="en-US" sz="1800" i="1">
                <a:solidFill>
                  <a:schemeClr val="dk1"/>
                </a:solidFill>
                <a:latin typeface="Calibri"/>
                <a:ea typeface="Calibri"/>
                <a:cs typeface="Calibri"/>
                <a:sym typeface="Calibri"/>
              </a:rPr>
              <a:t>ICLR 2018</a:t>
            </a:r>
            <a:endParaRPr sz="1800">
              <a:solidFill>
                <a:schemeClr val="dk1"/>
              </a:solidFill>
              <a:latin typeface="Calibri"/>
              <a:ea typeface="Calibri"/>
              <a:cs typeface="Calibri"/>
              <a:sym typeface="Calibri"/>
            </a:endParaRPr>
          </a:p>
        </p:txBody>
      </p:sp>
      <p:sp>
        <p:nvSpPr>
          <p:cNvPr id="110" name="Shape 110"/>
          <p:cNvSpPr txBox="1"/>
          <p:nvPr/>
        </p:nvSpPr>
        <p:spPr>
          <a:xfrm>
            <a:off x="6345271" y="5835448"/>
            <a:ext cx="5846729"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Zhu, J. Y., Park, T., Isola, P., &amp; Efros, A.</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 Unpaired image-to-image translation using cycle-consistent </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adversarial networks. ICCV 2017</a:t>
            </a:r>
            <a:endParaRPr sz="1800" i="1">
              <a:solidFill>
                <a:schemeClr val="dk1"/>
              </a:solidFill>
              <a:latin typeface="Calibri"/>
              <a:ea typeface="Calibri"/>
              <a:cs typeface="Calibri"/>
              <a:sym typeface="Calibri"/>
            </a:endParaRPr>
          </a:p>
        </p:txBody>
      </p:sp>
      <p:pic>
        <p:nvPicPr>
          <p:cNvPr id="112" name="Shape 112"/>
          <p:cNvPicPr preferRelativeResize="0"/>
          <p:nvPr/>
        </p:nvPicPr>
        <p:blipFill rotWithShape="1">
          <a:blip r:embed="rId6">
            <a:alphaModFix/>
          </a:blip>
          <a:srcRect/>
          <a:stretch/>
        </p:blipFill>
        <p:spPr>
          <a:xfrm>
            <a:off x="6931227" y="1403691"/>
            <a:ext cx="4694213" cy="4431757"/>
          </a:xfrm>
          <a:prstGeom prst="rect">
            <a:avLst/>
          </a:prstGeom>
          <a:noFill/>
          <a:ln>
            <a:noFill/>
          </a:ln>
        </p:spPr>
      </p:pic>
      <p:pic>
        <p:nvPicPr>
          <p:cNvPr id="6" name="Audio 5">
            <a:hlinkClick r:id="" action="ppaction://media"/>
            <a:extLst>
              <a:ext uri="{FF2B5EF4-FFF2-40B4-BE49-F238E27FC236}">
                <a16:creationId xmlns:a16="http://schemas.microsoft.com/office/drawing/2014/main" id="{B1F3FF2B-58B5-A941-8752-1FEBD5C87F9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85600" y="7028513"/>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569"/>
    </mc:Choice>
    <mc:Fallback xmlns="">
      <p:transition spd="slow" advTm="27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p:nvPr/>
        </p:nvSpPr>
        <p:spPr>
          <a:xfrm>
            <a:off x="6252242" y="6199172"/>
            <a:ext cx="4080348" cy="584775"/>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3200"/>
              <a:buFont typeface="Arial"/>
              <a:buChar char="•"/>
            </a:pPr>
            <a:r>
              <a:rPr lang="en-US" sz="3200">
                <a:solidFill>
                  <a:schemeClr val="dk1"/>
                </a:solidFill>
                <a:latin typeface="Calibri"/>
                <a:ea typeface="Calibri"/>
                <a:cs typeface="Calibri"/>
                <a:sym typeface="Calibri"/>
              </a:rPr>
              <a:t>Heavy or complicated</a:t>
            </a:r>
            <a:endParaRPr sz="3200">
              <a:solidFill>
                <a:schemeClr val="dk1"/>
              </a:solidFill>
              <a:latin typeface="Calibri"/>
              <a:ea typeface="Calibri"/>
              <a:cs typeface="Calibri"/>
              <a:sym typeface="Calibri"/>
            </a:endParaRPr>
          </a:p>
        </p:txBody>
      </p:sp>
      <p:sp>
        <p:nvSpPr>
          <p:cNvPr id="124" name="Shape 124"/>
          <p:cNvSpPr txBox="1"/>
          <p:nvPr/>
        </p:nvSpPr>
        <p:spPr>
          <a:xfrm>
            <a:off x="567808" y="6176963"/>
            <a:ext cx="5218865" cy="584775"/>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3200"/>
              <a:buFont typeface="Arial"/>
              <a:buChar char="•"/>
            </a:pPr>
            <a:r>
              <a:rPr lang="en-US" sz="3200" dirty="0">
                <a:solidFill>
                  <a:schemeClr val="dk1"/>
                </a:solidFill>
                <a:latin typeface="Calibri"/>
                <a:ea typeface="Calibri"/>
                <a:cs typeface="Calibri"/>
                <a:sym typeface="Calibri"/>
              </a:rPr>
              <a:t>Natural, conceptually simple</a:t>
            </a:r>
            <a:endParaRPr sz="3200" dirty="0">
              <a:solidFill>
                <a:schemeClr val="dk1"/>
              </a:solidFill>
              <a:latin typeface="Calibri"/>
              <a:ea typeface="Calibri"/>
              <a:cs typeface="Calibri"/>
              <a:sym typeface="Calibri"/>
            </a:endParaRPr>
          </a:p>
        </p:txBody>
      </p:sp>
      <p:sp>
        <p:nvSpPr>
          <p:cNvPr id="125" name="Shape 125"/>
          <p:cNvSpPr txBox="1">
            <a:spLocks noGrp="1"/>
          </p:cNvSpPr>
          <p:nvPr>
            <p:ph type="title"/>
          </p:nvPr>
        </p:nvSpPr>
        <p:spPr>
          <a:xfrm>
            <a:off x="838200" y="35677"/>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Generating voxels</a:t>
            </a:r>
            <a:endParaRPr sz="4400" b="0" i="0" u="none" strike="noStrike" cap="none">
              <a:solidFill>
                <a:schemeClr val="dk1"/>
              </a:solidFill>
              <a:latin typeface="Calibri"/>
              <a:ea typeface="Calibri"/>
              <a:cs typeface="Calibri"/>
              <a:sym typeface="Calibri"/>
            </a:endParaRPr>
          </a:p>
        </p:txBody>
      </p:sp>
      <p:sp>
        <p:nvSpPr>
          <p:cNvPr id="126" name="Shape 1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marR="0" lvl="0" indent="-50800" algn="l" rtl="0">
              <a:lnSpc>
                <a:spcPct val="90000"/>
              </a:lnSpc>
              <a:spcBef>
                <a:spcPts val="0"/>
              </a:spcBef>
              <a:spcAft>
                <a:spcPts val="0"/>
              </a:spcAft>
              <a:buClr>
                <a:schemeClr val="dk1"/>
              </a:buClr>
              <a:buSzPts val="2800"/>
              <a:buFont typeface="Arial"/>
              <a:buNone/>
            </a:pPr>
            <a:endParaRPr sz="2800" b="0" i="0" u="none" strike="noStrike" cap="none" dirty="0">
              <a:solidFill>
                <a:schemeClr val="dk1"/>
              </a:solidFill>
              <a:latin typeface="Calibri"/>
              <a:ea typeface="Calibri"/>
              <a:cs typeface="Calibri"/>
              <a:sym typeface="Calibri"/>
            </a:endParaRPr>
          </a:p>
        </p:txBody>
      </p:sp>
      <p:sp>
        <p:nvSpPr>
          <p:cNvPr id="127" name="Shape 127"/>
          <p:cNvSpPr txBox="1"/>
          <p:nvPr/>
        </p:nvSpPr>
        <p:spPr>
          <a:xfrm>
            <a:off x="509286" y="5307301"/>
            <a:ext cx="5340052"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Choy, C. B., Xu, D., Gwak, J., Chen, K., &amp; Savarese, S. </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3D-R2N2: A unified approach for single and multi-view </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3D object reconstruction, ECCV 2016</a:t>
            </a:r>
            <a:endParaRPr sz="1800">
              <a:solidFill>
                <a:schemeClr val="dk1"/>
              </a:solidFill>
              <a:latin typeface="Calibri"/>
              <a:ea typeface="Calibri"/>
              <a:cs typeface="Calibri"/>
              <a:sym typeface="Calibri"/>
            </a:endParaRPr>
          </a:p>
        </p:txBody>
      </p:sp>
      <p:pic>
        <p:nvPicPr>
          <p:cNvPr id="128" name="Shape 128"/>
          <p:cNvPicPr preferRelativeResize="0"/>
          <p:nvPr/>
        </p:nvPicPr>
        <p:blipFill rotWithShape="1">
          <a:blip r:embed="rId5">
            <a:alphaModFix/>
          </a:blip>
          <a:srcRect/>
          <a:stretch/>
        </p:blipFill>
        <p:spPr>
          <a:xfrm>
            <a:off x="162045" y="1439788"/>
            <a:ext cx="5340752" cy="3710417"/>
          </a:xfrm>
          <a:prstGeom prst="rect">
            <a:avLst/>
          </a:prstGeom>
          <a:noFill/>
          <a:ln>
            <a:noFill/>
          </a:ln>
        </p:spPr>
      </p:pic>
      <p:pic>
        <p:nvPicPr>
          <p:cNvPr id="129" name="Shape 129"/>
          <p:cNvPicPr preferRelativeResize="0"/>
          <p:nvPr/>
        </p:nvPicPr>
        <p:blipFill rotWithShape="1">
          <a:blip r:embed="rId6">
            <a:alphaModFix/>
          </a:blip>
          <a:srcRect/>
          <a:stretch/>
        </p:blipFill>
        <p:spPr>
          <a:xfrm>
            <a:off x="6878969" y="32057"/>
            <a:ext cx="4672806" cy="3271616"/>
          </a:xfrm>
          <a:prstGeom prst="rect">
            <a:avLst/>
          </a:prstGeom>
          <a:noFill/>
          <a:ln>
            <a:noFill/>
          </a:ln>
        </p:spPr>
      </p:pic>
      <p:pic>
        <p:nvPicPr>
          <p:cNvPr id="130" name="Shape 130"/>
          <p:cNvPicPr preferRelativeResize="0"/>
          <p:nvPr/>
        </p:nvPicPr>
        <p:blipFill rotWithShape="1">
          <a:blip r:embed="rId7">
            <a:alphaModFix/>
          </a:blip>
          <a:srcRect/>
          <a:stretch/>
        </p:blipFill>
        <p:spPr>
          <a:xfrm>
            <a:off x="7558268" y="3085859"/>
            <a:ext cx="3576818" cy="2205705"/>
          </a:xfrm>
          <a:prstGeom prst="rect">
            <a:avLst/>
          </a:prstGeom>
          <a:noFill/>
          <a:ln>
            <a:noFill/>
          </a:ln>
        </p:spPr>
      </p:pic>
      <p:sp>
        <p:nvSpPr>
          <p:cNvPr id="131" name="Shape 131"/>
          <p:cNvSpPr txBox="1"/>
          <p:nvPr/>
        </p:nvSpPr>
        <p:spPr>
          <a:xfrm>
            <a:off x="6423949" y="5407317"/>
            <a:ext cx="5794920"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Häne, C., Tulsiani, S., &amp; Malik, J.</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Hierarchical surface prediction for 3D object reconstruction.</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3DV 2017</a:t>
            </a:r>
            <a:endParaRPr sz="1800">
              <a:solidFill>
                <a:schemeClr val="dk1"/>
              </a:solidFill>
              <a:latin typeface="Calibri"/>
              <a:ea typeface="Calibri"/>
              <a:cs typeface="Calibri"/>
              <a:sym typeface="Calibri"/>
            </a:endParaRPr>
          </a:p>
        </p:txBody>
      </p:sp>
      <p:sp>
        <p:nvSpPr>
          <p:cNvPr id="133" name="Shape 133"/>
          <p:cNvSpPr/>
          <p:nvPr/>
        </p:nvSpPr>
        <p:spPr>
          <a:xfrm>
            <a:off x="5967666" y="6212179"/>
            <a:ext cx="697627"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9" name="Imag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7634" y="6212179"/>
            <a:ext cx="541305" cy="541305"/>
          </a:xfrm>
          <a:prstGeom prst="rect">
            <a:avLst/>
          </a:prstGeom>
        </p:spPr>
      </p:pic>
      <p:pic>
        <p:nvPicPr>
          <p:cNvPr id="10" name="Imag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65579" y="6225770"/>
            <a:ext cx="495705" cy="495705"/>
          </a:xfrm>
          <a:prstGeom prst="rect">
            <a:avLst/>
          </a:prstGeom>
        </p:spPr>
      </p:pic>
      <p:pic>
        <p:nvPicPr>
          <p:cNvPr id="6" name="Audio 5">
            <a:hlinkClick r:id="" action="ppaction://media"/>
            <a:extLst>
              <a:ext uri="{FF2B5EF4-FFF2-40B4-BE49-F238E27FC236}">
                <a16:creationId xmlns:a16="http://schemas.microsoft.com/office/drawing/2014/main" id="{D321F9E9-E75B-0E48-9BCA-25CD265F9FF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06069" y="6845246"/>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217"/>
    </mc:Choice>
    <mc:Fallback xmlns="">
      <p:transition spd="slow" advTm="15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9" name="Shape 139"/>
          <p:cNvSpPr txBox="1">
            <a:spLocks noGrp="1"/>
          </p:cNvSpPr>
          <p:nvPr>
            <p:ph type="title"/>
          </p:nvPr>
        </p:nvSpPr>
        <p:spPr>
          <a:xfrm>
            <a:off x="838200" y="7244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0" i="0" u="none" strike="noStrike" cap="none" dirty="0">
                <a:solidFill>
                  <a:schemeClr val="dk1"/>
                </a:solidFill>
                <a:latin typeface="Calibri"/>
                <a:ea typeface="Calibri"/>
                <a:cs typeface="Calibri"/>
                <a:sym typeface="Calibri"/>
              </a:rPr>
              <a:t>Generating points : </a:t>
            </a:r>
            <a:r>
              <a:rPr lang="en-US" sz="4400" b="0" i="0" u="none" strike="noStrike" cap="none" dirty="0" err="1">
                <a:solidFill>
                  <a:schemeClr val="dk1"/>
                </a:solidFill>
                <a:latin typeface="Calibri"/>
                <a:ea typeface="Calibri"/>
                <a:cs typeface="Calibri"/>
                <a:sym typeface="Calibri"/>
              </a:rPr>
              <a:t>PointSetGen</a:t>
            </a:r>
            <a:endParaRPr sz="4400" b="0" i="0" u="none" strike="noStrike" cap="none" dirty="0">
              <a:solidFill>
                <a:schemeClr val="dk1"/>
              </a:solidFill>
              <a:latin typeface="Calibri"/>
              <a:ea typeface="Calibri"/>
              <a:cs typeface="Calibri"/>
              <a:sym typeface="Calibri"/>
            </a:endParaRPr>
          </a:p>
        </p:txBody>
      </p:sp>
      <p:sp>
        <p:nvSpPr>
          <p:cNvPr id="140" name="Shape 140"/>
          <p:cNvSpPr txBox="1"/>
          <p:nvPr/>
        </p:nvSpPr>
        <p:spPr>
          <a:xfrm>
            <a:off x="382000" y="4838960"/>
            <a:ext cx="114280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Fan, H., Su, H., &amp; </a:t>
            </a:r>
            <a:r>
              <a:rPr lang="en-US" sz="1800" dirty="0" err="1">
                <a:solidFill>
                  <a:schemeClr val="dk1"/>
                </a:solidFill>
                <a:latin typeface="Calibri"/>
                <a:ea typeface="Calibri"/>
                <a:cs typeface="Calibri"/>
                <a:sym typeface="Calibri"/>
              </a:rPr>
              <a:t>Guibas</a:t>
            </a:r>
            <a:r>
              <a:rPr lang="en-US" sz="1800" dirty="0">
                <a:solidFill>
                  <a:schemeClr val="dk1"/>
                </a:solidFill>
                <a:latin typeface="Calibri"/>
                <a:ea typeface="Calibri"/>
                <a:cs typeface="Calibri"/>
                <a:sym typeface="Calibri"/>
              </a:rPr>
              <a:t>, L.  A point set generation network for 3d object reconstruction from a single image.  CVPR 2017</a:t>
            </a:r>
            <a:endParaRPr sz="1800" dirty="0">
              <a:solidFill>
                <a:schemeClr val="dk1"/>
              </a:solidFill>
              <a:latin typeface="Calibri"/>
              <a:ea typeface="Calibri"/>
              <a:cs typeface="Calibri"/>
              <a:sym typeface="Calibri"/>
            </a:endParaRPr>
          </a:p>
        </p:txBody>
      </p:sp>
      <p:pic>
        <p:nvPicPr>
          <p:cNvPr id="141" name="Shape 141"/>
          <p:cNvPicPr preferRelativeResize="0"/>
          <p:nvPr/>
        </p:nvPicPr>
        <p:blipFill rotWithShape="1">
          <a:blip r:embed="rId5">
            <a:alphaModFix/>
          </a:blip>
          <a:srcRect/>
          <a:stretch/>
        </p:blipFill>
        <p:spPr>
          <a:xfrm>
            <a:off x="1353853" y="1925249"/>
            <a:ext cx="8939514" cy="2237171"/>
          </a:xfrm>
          <a:prstGeom prst="rect">
            <a:avLst/>
          </a:prstGeom>
          <a:noFill/>
          <a:ln>
            <a:noFill/>
          </a:ln>
        </p:spPr>
      </p:pic>
      <p:sp>
        <p:nvSpPr>
          <p:cNvPr id="142" name="Shape 142"/>
          <p:cNvSpPr txBox="1"/>
          <p:nvPr/>
        </p:nvSpPr>
        <p:spPr>
          <a:xfrm>
            <a:off x="5823610" y="5328348"/>
            <a:ext cx="4670766" cy="584775"/>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3200"/>
              <a:buFont typeface="Arial"/>
              <a:buChar char="•"/>
            </a:pPr>
            <a:r>
              <a:rPr lang="en-US" sz="3200">
                <a:solidFill>
                  <a:schemeClr val="dk1"/>
                </a:solidFill>
                <a:latin typeface="Calibri"/>
                <a:ea typeface="Calibri"/>
                <a:cs typeface="Calibri"/>
                <a:sym typeface="Calibri"/>
              </a:rPr>
              <a:t>Unstructured point cloud</a:t>
            </a:r>
            <a:endParaRPr sz="3200">
              <a:solidFill>
                <a:schemeClr val="dk1"/>
              </a:solidFill>
              <a:latin typeface="Calibri"/>
              <a:ea typeface="Calibri"/>
              <a:cs typeface="Calibri"/>
              <a:sym typeface="Calibri"/>
            </a:endParaRPr>
          </a:p>
        </p:txBody>
      </p:sp>
      <p:sp>
        <p:nvSpPr>
          <p:cNvPr id="143" name="Shape 143"/>
          <p:cNvSpPr txBox="1"/>
          <p:nvPr/>
        </p:nvSpPr>
        <p:spPr>
          <a:xfrm>
            <a:off x="1639379" y="5363291"/>
            <a:ext cx="1600118" cy="584775"/>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3200"/>
              <a:buFont typeface="Arial"/>
              <a:buChar char="•"/>
            </a:pPr>
            <a:r>
              <a:rPr lang="en-US" sz="3200">
                <a:solidFill>
                  <a:schemeClr val="dk1"/>
                </a:solidFill>
                <a:latin typeface="Calibri"/>
                <a:ea typeface="Calibri"/>
                <a:cs typeface="Calibri"/>
                <a:sym typeface="Calibri"/>
              </a:rPr>
              <a:t>Simple</a:t>
            </a:r>
            <a:endParaRPr sz="3200">
              <a:solidFill>
                <a:schemeClr val="dk1"/>
              </a:solidFill>
              <a:latin typeface="Calibri"/>
              <a:ea typeface="Calibri"/>
              <a:cs typeface="Calibri"/>
              <a:sym typeface="Calibri"/>
            </a:endParaRPr>
          </a:p>
        </p:txBody>
      </p:sp>
      <p:sp>
        <p:nvSpPr>
          <p:cNvPr id="144" name="Shape 144"/>
          <p:cNvSpPr/>
          <p:nvPr/>
        </p:nvSpPr>
        <p:spPr>
          <a:xfrm>
            <a:off x="1293552" y="5343140"/>
            <a:ext cx="1103099"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145" name="Shape 145"/>
          <p:cNvSpPr/>
          <p:nvPr/>
        </p:nvSpPr>
        <p:spPr>
          <a:xfrm>
            <a:off x="5539034" y="5341355"/>
            <a:ext cx="697627"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12" name="Imag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666" y="5371818"/>
            <a:ext cx="541305" cy="541305"/>
          </a:xfrm>
          <a:prstGeom prst="rect">
            <a:avLst/>
          </a:prstGeom>
        </p:spPr>
      </p:pic>
      <p:pic>
        <p:nvPicPr>
          <p:cNvPr id="13" name="Imag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51263" y="5371818"/>
            <a:ext cx="529674" cy="529674"/>
          </a:xfrm>
          <a:prstGeom prst="rect">
            <a:avLst/>
          </a:prstGeom>
        </p:spPr>
      </p:pic>
      <p:pic>
        <p:nvPicPr>
          <p:cNvPr id="4" name="Audio 3">
            <a:hlinkClick r:id="" action="ppaction://media"/>
            <a:extLst>
              <a:ext uri="{FF2B5EF4-FFF2-40B4-BE49-F238E27FC236}">
                <a16:creationId xmlns:a16="http://schemas.microsoft.com/office/drawing/2014/main" id="{E0FC88CB-C766-0646-A235-30C771311D0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93280" y="68580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857"/>
    </mc:Choice>
    <mc:Fallback xmlns="">
      <p:transition spd="slow" advTm="24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pic>
        <p:nvPicPr>
          <p:cNvPr id="6" name="Image 5"/>
          <p:cNvPicPr>
            <a:picLocks noChangeAspect="1"/>
          </p:cNvPicPr>
          <p:nvPr/>
        </p:nvPicPr>
        <p:blipFill>
          <a:blip r:embed="rId5"/>
          <a:stretch>
            <a:fillRect/>
          </a:stretch>
        </p:blipFill>
        <p:spPr>
          <a:xfrm>
            <a:off x="0" y="0"/>
            <a:ext cx="12192000" cy="6858000"/>
          </a:xfrm>
          <a:prstGeom prst="rect">
            <a:avLst/>
          </a:prstGeom>
        </p:spPr>
      </p:pic>
      <p:pic>
        <p:nvPicPr>
          <p:cNvPr id="7" name="Audio 6">
            <a:hlinkClick r:id="" action="ppaction://media"/>
            <a:extLst>
              <a:ext uri="{FF2B5EF4-FFF2-40B4-BE49-F238E27FC236}">
                <a16:creationId xmlns:a16="http://schemas.microsoft.com/office/drawing/2014/main" id="{D74AE91F-2BA1-BA40-B677-53E0DE1438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48310" y="6933992"/>
            <a:ext cx="812800" cy="812800"/>
          </a:xfrm>
          <a:prstGeom prst="rect">
            <a:avLst/>
          </a:prstGeom>
        </p:spPr>
      </p:pic>
    </p:spTree>
    <p:extLst>
      <p:ext uri="{BB962C8B-B14F-4D97-AF65-F5344CB8AC3E}">
        <p14:creationId xmlns:p14="http://schemas.microsoft.com/office/powerpoint/2010/main" val="1046949148"/>
      </p:ext>
    </p:extLst>
  </p:cSld>
  <p:clrMapOvr>
    <a:masterClrMapping/>
  </p:clrMapOvr>
  <mc:AlternateContent xmlns:mc="http://schemas.openxmlformats.org/markup-compatibility/2006" xmlns:p14="http://schemas.microsoft.com/office/powerpoint/2010/main">
    <mc:Choice Requires="p14">
      <p:transition spd="slow" p14:dur="2000" advTm="9165"/>
    </mc:Choice>
    <mc:Fallback xmlns="">
      <p:transition spd="slow" advTm="9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pic>
        <p:nvPicPr>
          <p:cNvPr id="6" name="Image 5"/>
          <p:cNvPicPr>
            <a:picLocks noChangeAspect="1"/>
          </p:cNvPicPr>
          <p:nvPr/>
        </p:nvPicPr>
        <p:blipFill>
          <a:blip r:embed="rId5"/>
          <a:stretch>
            <a:fillRect/>
          </a:stretch>
        </p:blipFill>
        <p:spPr>
          <a:xfrm>
            <a:off x="0" y="0"/>
            <a:ext cx="12192000" cy="6858000"/>
          </a:xfrm>
          <a:prstGeom prst="rect">
            <a:avLst/>
          </a:prstGeom>
        </p:spPr>
      </p:pic>
      <p:pic>
        <p:nvPicPr>
          <p:cNvPr id="9" name="Audio 8">
            <a:hlinkClick r:id="" action="ppaction://media"/>
            <a:extLst>
              <a:ext uri="{FF2B5EF4-FFF2-40B4-BE49-F238E27FC236}">
                <a16:creationId xmlns:a16="http://schemas.microsoft.com/office/drawing/2014/main" id="{808ABF34-F5C8-3E4E-B674-6D7E4BBF2D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6992937"/>
            <a:ext cx="812800" cy="812800"/>
          </a:xfrm>
          <a:prstGeom prst="rect">
            <a:avLst/>
          </a:prstGeom>
        </p:spPr>
      </p:pic>
    </p:spTree>
    <p:extLst>
      <p:ext uri="{BB962C8B-B14F-4D97-AF65-F5344CB8AC3E}">
        <p14:creationId xmlns:p14="http://schemas.microsoft.com/office/powerpoint/2010/main" val="85384312"/>
      </p:ext>
    </p:extLst>
  </p:cSld>
  <p:clrMapOvr>
    <a:masterClrMapping/>
  </p:clrMapOvr>
  <mc:AlternateContent xmlns:mc="http://schemas.openxmlformats.org/markup-compatibility/2006" xmlns:p14="http://schemas.microsoft.com/office/powerpoint/2010/main">
    <mc:Choice Requires="p14">
      <p:transition spd="slow" p14:dur="2000" advTm="31902"/>
    </mc:Choice>
    <mc:Fallback xmlns="">
      <p:transition spd="slow" advTm="31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Test Shape </a:t>
            </a:r>
          </a:p>
        </p:txBody>
      </p:sp>
      <p:sp>
        <p:nvSpPr>
          <p:cNvPr id="3" name="Espace réservé du texte 2"/>
          <p:cNvSpPr>
            <a:spLocks noGrp="1"/>
          </p:cNvSpPr>
          <p:nvPr>
            <p:ph type="body" idx="1"/>
          </p:nvPr>
        </p:nvSpPr>
        <p:spPr/>
        <p:txBody>
          <a:bodyPr/>
          <a:lstStyle/>
          <a:p>
            <a:endParaRPr lang="fr-FR" dirty="0"/>
          </a:p>
        </p:txBody>
      </p:sp>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7581" y="0"/>
            <a:ext cx="3154619" cy="6858000"/>
          </a:xfrm>
          <a:prstGeom prst="rect">
            <a:avLst/>
          </a:prstGeom>
        </p:spPr>
      </p:pic>
      <p:pic>
        <p:nvPicPr>
          <p:cNvPr id="7" name="Image 6"/>
          <p:cNvPicPr>
            <a:picLocks noChangeAspect="1"/>
          </p:cNvPicPr>
          <p:nvPr/>
        </p:nvPicPr>
        <p:blipFill>
          <a:blip r:embed="rId6"/>
          <a:stretch>
            <a:fillRect/>
          </a:stretch>
        </p:blipFill>
        <p:spPr>
          <a:xfrm>
            <a:off x="4187491" y="873472"/>
            <a:ext cx="774253" cy="319533"/>
          </a:xfrm>
          <a:prstGeom prst="rect">
            <a:avLst/>
          </a:prstGeom>
        </p:spPr>
      </p:pic>
      <p:pic>
        <p:nvPicPr>
          <p:cNvPr id="10" name="Audio 9">
            <a:hlinkClick r:id="" action="ppaction://media"/>
            <a:extLst>
              <a:ext uri="{FF2B5EF4-FFF2-40B4-BE49-F238E27FC236}">
                <a16:creationId xmlns:a16="http://schemas.microsoft.com/office/drawing/2014/main" id="{C0E3F73E-ADA1-F94E-8602-933DFC10BDE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53800" y="7043503"/>
            <a:ext cx="812800" cy="812800"/>
          </a:xfrm>
          <a:prstGeom prst="rect">
            <a:avLst/>
          </a:prstGeom>
        </p:spPr>
      </p:pic>
    </p:spTree>
    <p:extLst>
      <p:ext uri="{BB962C8B-B14F-4D97-AF65-F5344CB8AC3E}">
        <p14:creationId xmlns:p14="http://schemas.microsoft.com/office/powerpoint/2010/main" val="229248890"/>
      </p:ext>
    </p:extLst>
  </p:cSld>
  <p:clrMapOvr>
    <a:masterClrMapping/>
  </p:clrMapOvr>
  <mc:AlternateContent xmlns:mc="http://schemas.openxmlformats.org/markup-compatibility/2006" xmlns:p14="http://schemas.microsoft.com/office/powerpoint/2010/main">
    <mc:Choice Requires="p14">
      <p:transition spd="slow" p14:dur="2000" advTm="5658"/>
    </mc:Choice>
    <mc:Fallback xmlns="">
      <p:transition spd="slow" advTm="5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txBox="1">
            <a:spLocks noGrp="1"/>
          </p:cNvSpPr>
          <p:nvPr>
            <p:ph type="title"/>
          </p:nvPr>
        </p:nvSpPr>
        <p:spPr>
          <a:xfrm>
            <a:off x="838200" y="12528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Generating points</a:t>
            </a:r>
            <a:endParaRPr sz="4400" b="0" i="0" u="none" strike="noStrike" cap="none">
              <a:solidFill>
                <a:schemeClr val="dk1"/>
              </a:solidFill>
              <a:latin typeface="Calibri"/>
              <a:ea typeface="Calibri"/>
              <a:cs typeface="Calibri"/>
              <a:sym typeface="Calibri"/>
            </a:endParaRPr>
          </a:p>
        </p:txBody>
      </p:sp>
      <p:sp>
        <p:nvSpPr>
          <p:cNvPr id="151" name="Shape 151"/>
          <p:cNvSpPr txBox="1">
            <a:spLocks noGrp="1"/>
          </p:cNvSpPr>
          <p:nvPr>
            <p:ph type="body" idx="1"/>
          </p:nvPr>
        </p:nvSpPr>
        <p:spPr>
          <a:xfrm>
            <a:off x="838200" y="7497762"/>
            <a:ext cx="10515600"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Quite similar results</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Issue: no idea of surface, thin structures</a:t>
            </a:r>
            <a:endParaRPr sz="2800" b="0" i="0" u="none" strike="noStrike" cap="none">
              <a:solidFill>
                <a:schemeClr val="dk1"/>
              </a:solidFill>
              <a:latin typeface="Calibri"/>
              <a:ea typeface="Calibri"/>
              <a:cs typeface="Calibri"/>
              <a:sym typeface="Calibri"/>
            </a:endParaRPr>
          </a:p>
        </p:txBody>
      </p:sp>
      <p:pic>
        <p:nvPicPr>
          <p:cNvPr id="152" name="Shape 152"/>
          <p:cNvPicPr preferRelativeResize="0"/>
          <p:nvPr/>
        </p:nvPicPr>
        <p:blipFill rotWithShape="1">
          <a:blip r:embed="rId5">
            <a:alphaModFix/>
          </a:blip>
          <a:srcRect/>
          <a:stretch/>
        </p:blipFill>
        <p:spPr>
          <a:xfrm>
            <a:off x="2844374" y="1646963"/>
            <a:ext cx="6503252" cy="2955169"/>
          </a:xfrm>
          <a:prstGeom prst="rect">
            <a:avLst/>
          </a:prstGeom>
          <a:noFill/>
          <a:ln>
            <a:noFill/>
          </a:ln>
        </p:spPr>
      </p:pic>
      <p:pic>
        <p:nvPicPr>
          <p:cNvPr id="4" name="Image 3"/>
          <p:cNvPicPr>
            <a:picLocks noChangeAspect="1"/>
          </p:cNvPicPr>
          <p:nvPr/>
        </p:nvPicPr>
        <p:blipFill>
          <a:blip r:embed="rId6"/>
          <a:stretch>
            <a:fillRect/>
          </a:stretch>
        </p:blipFill>
        <p:spPr>
          <a:xfrm>
            <a:off x="2584932" y="3315632"/>
            <a:ext cx="800100" cy="330200"/>
          </a:xfrm>
          <a:prstGeom prst="rect">
            <a:avLst/>
          </a:prstGeom>
        </p:spPr>
      </p:pic>
      <p:pic>
        <p:nvPicPr>
          <p:cNvPr id="11" name="Image 10"/>
          <p:cNvPicPr>
            <a:picLocks noChangeAspect="1"/>
          </p:cNvPicPr>
          <p:nvPr/>
        </p:nvPicPr>
        <p:blipFill>
          <a:blip r:embed="rId6"/>
          <a:stretch>
            <a:fillRect/>
          </a:stretch>
        </p:blipFill>
        <p:spPr>
          <a:xfrm>
            <a:off x="4250171" y="3301652"/>
            <a:ext cx="800100" cy="330200"/>
          </a:xfrm>
          <a:prstGeom prst="rect">
            <a:avLst/>
          </a:prstGeom>
        </p:spPr>
      </p:pic>
      <p:pic>
        <p:nvPicPr>
          <p:cNvPr id="12" name="Image 11"/>
          <p:cNvPicPr>
            <a:picLocks noChangeAspect="1"/>
          </p:cNvPicPr>
          <p:nvPr/>
        </p:nvPicPr>
        <p:blipFill>
          <a:blip r:embed="rId6"/>
          <a:stretch>
            <a:fillRect/>
          </a:stretch>
        </p:blipFill>
        <p:spPr>
          <a:xfrm>
            <a:off x="6966520" y="3303197"/>
            <a:ext cx="800100" cy="330200"/>
          </a:xfrm>
          <a:prstGeom prst="rect">
            <a:avLst/>
          </a:prstGeom>
        </p:spPr>
      </p:pic>
      <p:pic>
        <p:nvPicPr>
          <p:cNvPr id="32" name="Image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2087" y="1371983"/>
            <a:ext cx="2210445" cy="4805409"/>
          </a:xfrm>
          <a:prstGeom prst="rect">
            <a:avLst/>
          </a:prstGeom>
        </p:spPr>
      </p:pic>
      <p:pic>
        <p:nvPicPr>
          <p:cNvPr id="13" name="Imag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82869" y="1321936"/>
            <a:ext cx="2330623" cy="4984368"/>
          </a:xfrm>
          <a:prstGeom prst="rect">
            <a:avLst/>
          </a:prstGeom>
        </p:spPr>
      </p:pic>
      <p:pic>
        <p:nvPicPr>
          <p:cNvPr id="5" name="Audio 4">
            <a:hlinkClick r:id="" action="ppaction://media"/>
            <a:extLst>
              <a:ext uri="{FF2B5EF4-FFF2-40B4-BE49-F238E27FC236}">
                <a16:creationId xmlns:a16="http://schemas.microsoft.com/office/drawing/2014/main" id="{51C12EB1-3ADF-EA42-AED8-0D25CCC9294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00692" y="6898415"/>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5014"/>
    </mc:Choice>
    <mc:Fallback xmlns="">
      <p:transition spd="slow" advTm="75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cxnSp>
        <p:nvCxnSpPr>
          <p:cNvPr id="93" name="Shape 187"/>
          <p:cNvCxnSpPr>
            <a:stCxn id="175" idx="7"/>
          </p:cNvCxnSpPr>
          <p:nvPr/>
        </p:nvCxnSpPr>
        <p:spPr>
          <a:xfrm flipH="1">
            <a:off x="3981359" y="4124784"/>
            <a:ext cx="130116" cy="280865"/>
          </a:xfrm>
          <a:prstGeom prst="straightConnector1">
            <a:avLst/>
          </a:prstGeom>
          <a:noFill/>
          <a:ln w="9525" cap="flat" cmpd="sng">
            <a:solidFill>
              <a:schemeClr val="dk2"/>
            </a:solidFill>
            <a:prstDash val="solid"/>
            <a:round/>
            <a:headEnd type="none" w="med" len="med"/>
            <a:tailEnd type="none" w="med" len="med"/>
          </a:ln>
        </p:spPr>
      </p:cxnSp>
      <p:cxnSp>
        <p:nvCxnSpPr>
          <p:cNvPr id="192" name="Shape 192"/>
          <p:cNvCxnSpPr/>
          <p:nvPr/>
        </p:nvCxnSpPr>
        <p:spPr>
          <a:xfrm>
            <a:off x="3767979" y="4185834"/>
            <a:ext cx="301041" cy="6274"/>
          </a:xfrm>
          <a:prstGeom prst="straightConnector1">
            <a:avLst/>
          </a:prstGeom>
          <a:noFill/>
          <a:ln w="9525" cap="flat" cmpd="sng">
            <a:solidFill>
              <a:schemeClr val="dk2"/>
            </a:solidFill>
            <a:prstDash val="solid"/>
            <a:round/>
            <a:headEnd type="none" w="med" len="med"/>
            <a:tailEnd type="none" w="med" len="med"/>
          </a:ln>
        </p:spPr>
      </p:cxnSp>
      <p:cxnSp>
        <p:nvCxnSpPr>
          <p:cNvPr id="195" name="Shape 195"/>
          <p:cNvCxnSpPr>
            <a:endCxn id="179" idx="5"/>
          </p:cNvCxnSpPr>
          <p:nvPr/>
        </p:nvCxnSpPr>
        <p:spPr>
          <a:xfrm>
            <a:off x="3778112" y="4185139"/>
            <a:ext cx="241392" cy="234994"/>
          </a:xfrm>
          <a:prstGeom prst="straightConnector1">
            <a:avLst/>
          </a:prstGeom>
          <a:noFill/>
          <a:ln w="9525" cap="flat" cmpd="sng">
            <a:solidFill>
              <a:schemeClr val="dk2"/>
            </a:solidFill>
            <a:prstDash val="solid"/>
            <a:round/>
            <a:headEnd type="none" w="med" len="med"/>
            <a:tailEnd type="none" w="med" len="med"/>
          </a:ln>
        </p:spPr>
      </p:cxnSp>
      <p:sp>
        <p:nvSpPr>
          <p:cNvPr id="157" name="Shape 157"/>
          <p:cNvSpPr txBox="1"/>
          <p:nvPr/>
        </p:nvSpPr>
        <p:spPr>
          <a:xfrm>
            <a:off x="2313389" y="3962826"/>
            <a:ext cx="1459742" cy="9654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Sampled </a:t>
            </a:r>
            <a:endParaRPr dirty="0"/>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2D point</a:t>
            </a:r>
            <a:endParaRPr sz="1800" dirty="0">
              <a:solidFill>
                <a:schemeClr val="dk1"/>
              </a:solidFill>
              <a:latin typeface="Calibri"/>
              <a:ea typeface="Calibri"/>
              <a:cs typeface="Calibri"/>
              <a:sym typeface="Calibri"/>
            </a:endParaRPr>
          </a:p>
        </p:txBody>
      </p:sp>
      <p:grpSp>
        <p:nvGrpSpPr>
          <p:cNvPr id="158" name="Shape 158"/>
          <p:cNvGrpSpPr/>
          <p:nvPr/>
        </p:nvGrpSpPr>
        <p:grpSpPr>
          <a:xfrm>
            <a:off x="3249411" y="3960338"/>
            <a:ext cx="1581496" cy="580654"/>
            <a:chOff x="157051" y="5050334"/>
            <a:chExt cx="1137890" cy="388720"/>
          </a:xfrm>
        </p:grpSpPr>
        <p:sp>
          <p:nvSpPr>
            <p:cNvPr id="159" name="Shape 159"/>
            <p:cNvSpPr/>
            <p:nvPr/>
          </p:nvSpPr>
          <p:spPr>
            <a:xfrm>
              <a:off x="157051" y="5050334"/>
              <a:ext cx="1137890" cy="388720"/>
            </a:xfrm>
            <a:prstGeom prst="parallelogram">
              <a:avLst>
                <a:gd name="adj" fmla="val 63398"/>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0" name="Shape 160"/>
            <p:cNvSpPr/>
            <p:nvPr/>
          </p:nvSpPr>
          <p:spPr>
            <a:xfrm>
              <a:off x="505378" y="5158742"/>
              <a:ext cx="78575" cy="8595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cxnSp>
        <p:nvCxnSpPr>
          <p:cNvPr id="186" name="Shape 186"/>
          <p:cNvCxnSpPr/>
          <p:nvPr/>
        </p:nvCxnSpPr>
        <p:spPr>
          <a:xfrm>
            <a:off x="3686557" y="4371603"/>
            <a:ext cx="301041" cy="6274"/>
          </a:xfrm>
          <a:prstGeom prst="straightConnector1">
            <a:avLst/>
          </a:prstGeom>
          <a:noFill/>
          <a:ln w="9525" cap="flat" cmpd="sng">
            <a:solidFill>
              <a:schemeClr val="dk2"/>
            </a:solidFill>
            <a:prstDash val="solid"/>
            <a:round/>
            <a:headEnd type="none" w="med" len="med"/>
            <a:tailEnd type="none" w="med" len="med"/>
          </a:ln>
        </p:spPr>
      </p:cxnSp>
      <p:cxnSp>
        <p:nvCxnSpPr>
          <p:cNvPr id="187" name="Shape 187"/>
          <p:cNvCxnSpPr>
            <a:endCxn id="178" idx="4"/>
          </p:cNvCxnSpPr>
          <p:nvPr/>
        </p:nvCxnSpPr>
        <p:spPr>
          <a:xfrm flipH="1">
            <a:off x="4329767" y="4160927"/>
            <a:ext cx="77448" cy="274501"/>
          </a:xfrm>
          <a:prstGeom prst="straightConnector1">
            <a:avLst/>
          </a:prstGeom>
          <a:noFill/>
          <a:ln w="9525" cap="flat" cmpd="sng">
            <a:solidFill>
              <a:schemeClr val="dk2"/>
            </a:solidFill>
            <a:prstDash val="solid"/>
            <a:round/>
            <a:headEnd type="none" w="med" len="med"/>
            <a:tailEnd type="none" w="med" len="med"/>
          </a:ln>
        </p:spPr>
      </p:cxnSp>
      <p:cxnSp>
        <p:nvCxnSpPr>
          <p:cNvPr id="191" name="Shape 191"/>
          <p:cNvCxnSpPr>
            <a:stCxn id="160" idx="3"/>
          </p:cNvCxnSpPr>
          <p:nvPr/>
        </p:nvCxnSpPr>
        <p:spPr>
          <a:xfrm flipH="1">
            <a:off x="3650166" y="4231862"/>
            <a:ext cx="99360" cy="135843"/>
          </a:xfrm>
          <a:prstGeom prst="straightConnector1">
            <a:avLst/>
          </a:prstGeom>
          <a:noFill/>
          <a:ln w="9525" cap="flat" cmpd="sng">
            <a:solidFill>
              <a:schemeClr val="dk2"/>
            </a:solidFill>
            <a:prstDash val="solid"/>
            <a:round/>
            <a:headEnd type="none" w="med" len="med"/>
            <a:tailEnd type="none" w="med" len="med"/>
          </a:ln>
        </p:spPr>
      </p:cxnSp>
      <p:cxnSp>
        <p:nvCxnSpPr>
          <p:cNvPr id="193" name="Shape 193"/>
          <p:cNvCxnSpPr/>
          <p:nvPr/>
        </p:nvCxnSpPr>
        <p:spPr>
          <a:xfrm>
            <a:off x="4088665" y="4173952"/>
            <a:ext cx="301041" cy="6274"/>
          </a:xfrm>
          <a:prstGeom prst="straightConnector1">
            <a:avLst/>
          </a:prstGeom>
          <a:noFill/>
          <a:ln w="9525" cap="flat" cmpd="sng">
            <a:solidFill>
              <a:schemeClr val="dk2"/>
            </a:solidFill>
            <a:prstDash val="solid"/>
            <a:round/>
            <a:headEnd type="none" w="med" len="med"/>
            <a:tailEnd type="none" w="med" len="med"/>
          </a:ln>
        </p:spPr>
      </p:cxnSp>
      <p:cxnSp>
        <p:nvCxnSpPr>
          <p:cNvPr id="194" name="Shape 194"/>
          <p:cNvCxnSpPr/>
          <p:nvPr/>
        </p:nvCxnSpPr>
        <p:spPr>
          <a:xfrm>
            <a:off x="4013920" y="4376692"/>
            <a:ext cx="301041" cy="6274"/>
          </a:xfrm>
          <a:prstGeom prst="straightConnector1">
            <a:avLst/>
          </a:prstGeom>
          <a:noFill/>
          <a:ln w="9525" cap="flat" cmpd="sng">
            <a:solidFill>
              <a:schemeClr val="dk2"/>
            </a:solidFill>
            <a:prstDash val="solid"/>
            <a:round/>
            <a:headEnd type="none" w="med" len="med"/>
            <a:tailEnd type="none" w="med" len="med"/>
          </a:ln>
        </p:spPr>
      </p:cxnSp>
      <p:cxnSp>
        <p:nvCxnSpPr>
          <p:cNvPr id="196" name="Shape 196"/>
          <p:cNvCxnSpPr>
            <a:endCxn id="178" idx="1"/>
          </p:cNvCxnSpPr>
          <p:nvPr/>
        </p:nvCxnSpPr>
        <p:spPr>
          <a:xfrm>
            <a:off x="4091815" y="4193231"/>
            <a:ext cx="199341" cy="132608"/>
          </a:xfrm>
          <a:prstGeom prst="straightConnector1">
            <a:avLst/>
          </a:prstGeom>
          <a:noFill/>
          <a:ln w="9525" cap="flat" cmpd="sng">
            <a:solidFill>
              <a:schemeClr val="dk2"/>
            </a:solidFill>
            <a:prstDash val="solid"/>
            <a:round/>
            <a:headEnd type="none" w="med" len="med"/>
            <a:tailEnd type="none" w="med" len="med"/>
          </a:ln>
        </p:spPr>
      </p:cxnSp>
      <p:sp>
        <p:nvSpPr>
          <p:cNvPr id="151" name="Shape 151"/>
          <p:cNvSpPr/>
          <p:nvPr/>
        </p:nvSpPr>
        <p:spPr>
          <a:xfrm>
            <a:off x="5242901" y="3074789"/>
            <a:ext cx="1889969" cy="912138"/>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dirty="0">
                <a:solidFill>
                  <a:schemeClr val="dk1"/>
                </a:solidFill>
                <a:latin typeface="Calibri"/>
                <a:ea typeface="Calibri"/>
                <a:cs typeface="Calibri"/>
                <a:sym typeface="Calibri"/>
              </a:rPr>
              <a:t>MLP</a:t>
            </a:r>
            <a:endParaRPr sz="2800" dirty="0">
              <a:solidFill>
                <a:schemeClr val="dk1"/>
              </a:solidFill>
              <a:latin typeface="Calibri"/>
              <a:ea typeface="Calibri"/>
              <a:cs typeface="Calibri"/>
              <a:sym typeface="Calibri"/>
            </a:endParaRPr>
          </a:p>
        </p:txBody>
      </p:sp>
      <p:sp>
        <p:nvSpPr>
          <p:cNvPr id="155" name="Shape 155"/>
          <p:cNvSpPr txBox="1"/>
          <p:nvPr/>
        </p:nvSpPr>
        <p:spPr>
          <a:xfrm>
            <a:off x="7053762" y="2065654"/>
            <a:ext cx="2228853" cy="9654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Generated</a:t>
            </a:r>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3D point</a:t>
            </a:r>
            <a:endParaRPr sz="1800">
              <a:solidFill>
                <a:schemeClr val="dk1"/>
              </a:solidFill>
              <a:latin typeface="Calibri"/>
              <a:ea typeface="Calibri"/>
              <a:cs typeface="Calibri"/>
              <a:sym typeface="Calibri"/>
            </a:endParaRPr>
          </a:p>
        </p:txBody>
      </p:sp>
      <p:sp>
        <p:nvSpPr>
          <p:cNvPr id="156" name="Shape 156"/>
          <p:cNvSpPr txBox="1"/>
          <p:nvPr/>
        </p:nvSpPr>
        <p:spPr>
          <a:xfrm>
            <a:off x="2020966" y="2270135"/>
            <a:ext cx="2429968" cy="9654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Latent shape representation</a:t>
            </a:r>
            <a:endParaRPr sz="1800" dirty="0">
              <a:solidFill>
                <a:schemeClr val="dk1"/>
              </a:solidFill>
              <a:latin typeface="Calibri"/>
              <a:ea typeface="Calibri"/>
              <a:cs typeface="Calibri"/>
              <a:sym typeface="Calibri"/>
            </a:endParaRPr>
          </a:p>
        </p:txBody>
      </p:sp>
      <p:sp>
        <p:nvSpPr>
          <p:cNvPr id="161" name="Shape 161"/>
          <p:cNvSpPr/>
          <p:nvPr/>
        </p:nvSpPr>
        <p:spPr>
          <a:xfrm>
            <a:off x="4067142" y="1768459"/>
            <a:ext cx="210932" cy="1469912"/>
          </a:xfrm>
          <a:prstGeom prst="rect">
            <a:avLst/>
          </a:prstGeom>
          <a:solidFill>
            <a:schemeClr val="accent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2" name="Shape 162"/>
          <p:cNvSpPr/>
          <p:nvPr/>
        </p:nvSpPr>
        <p:spPr>
          <a:xfrm>
            <a:off x="4067283" y="3283548"/>
            <a:ext cx="212077" cy="242764"/>
          </a:xfrm>
          <a:prstGeom prst="rect">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163" name="Shape 163"/>
          <p:cNvSpPr/>
          <p:nvPr/>
        </p:nvSpPr>
        <p:spPr>
          <a:xfrm>
            <a:off x="4067283" y="3447631"/>
            <a:ext cx="212077" cy="242764"/>
          </a:xfrm>
          <a:prstGeom prst="rect">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164" name="Shape 164"/>
          <p:cNvSpPr txBox="1">
            <a:spLocks noGrp="1"/>
          </p:cNvSpPr>
          <p:nvPr>
            <p:ph type="title"/>
          </p:nvPr>
        </p:nvSpPr>
        <p:spPr>
          <a:xfrm>
            <a:off x="4040159" y="3196190"/>
            <a:ext cx="323770" cy="34147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600"/>
              <a:buFont typeface="Calibri"/>
              <a:buNone/>
            </a:pPr>
            <a:r>
              <a:rPr lang="en-US" sz="1600" b="1" i="0" u="none" strike="noStrike" cap="none">
                <a:solidFill>
                  <a:schemeClr val="dk1"/>
                </a:solidFill>
                <a:latin typeface="Calibri"/>
                <a:ea typeface="Calibri"/>
                <a:cs typeface="Calibri"/>
                <a:sym typeface="Calibri"/>
              </a:rPr>
              <a:t>x</a:t>
            </a:r>
            <a:endParaRPr sz="1600" b="1" i="0" u="none" strike="noStrike" cap="none">
              <a:solidFill>
                <a:schemeClr val="dk1"/>
              </a:solidFill>
              <a:latin typeface="Calibri"/>
              <a:ea typeface="Calibri"/>
              <a:cs typeface="Calibri"/>
              <a:sym typeface="Calibri"/>
            </a:endParaRPr>
          </a:p>
        </p:txBody>
      </p:sp>
      <p:sp>
        <p:nvSpPr>
          <p:cNvPr id="165" name="Shape 165"/>
          <p:cNvSpPr txBox="1"/>
          <p:nvPr/>
        </p:nvSpPr>
        <p:spPr>
          <a:xfrm>
            <a:off x="4040159" y="3386275"/>
            <a:ext cx="323770" cy="34147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600"/>
              <a:buFont typeface="Calibri"/>
              <a:buNone/>
            </a:pPr>
            <a:r>
              <a:rPr lang="en-US" sz="1600" b="1">
                <a:solidFill>
                  <a:schemeClr val="dk1"/>
                </a:solidFill>
                <a:latin typeface="Calibri"/>
                <a:ea typeface="Calibri"/>
                <a:cs typeface="Calibri"/>
                <a:sym typeface="Calibri"/>
              </a:rPr>
              <a:t>y</a:t>
            </a:r>
            <a:endParaRPr sz="1600" b="1">
              <a:solidFill>
                <a:schemeClr val="dk1"/>
              </a:solidFill>
              <a:latin typeface="Calibri"/>
              <a:ea typeface="Calibri"/>
              <a:cs typeface="Calibri"/>
              <a:sym typeface="Calibri"/>
            </a:endParaRPr>
          </a:p>
        </p:txBody>
      </p:sp>
      <p:cxnSp>
        <p:nvCxnSpPr>
          <p:cNvPr id="166" name="Shape 166"/>
          <p:cNvCxnSpPr>
            <a:endCxn id="165" idx="1"/>
          </p:cNvCxnSpPr>
          <p:nvPr/>
        </p:nvCxnSpPr>
        <p:spPr>
          <a:xfrm rot="5400000" flipH="1" flipV="1">
            <a:off x="3635560" y="3683186"/>
            <a:ext cx="530772" cy="278425"/>
          </a:xfrm>
          <a:prstGeom prst="bentConnector2">
            <a:avLst/>
          </a:prstGeom>
          <a:noFill/>
          <a:ln w="9525" cap="flat" cmpd="sng">
            <a:solidFill>
              <a:schemeClr val="accent1"/>
            </a:solidFill>
            <a:prstDash val="solid"/>
            <a:miter lim="800000"/>
            <a:headEnd type="none" w="sm" len="sm"/>
            <a:tailEnd type="triangle" w="med" len="med"/>
          </a:ln>
        </p:spPr>
      </p:cxnSp>
      <p:sp>
        <p:nvSpPr>
          <p:cNvPr id="175" name="Shape 175"/>
          <p:cNvSpPr/>
          <p:nvPr/>
        </p:nvSpPr>
        <p:spPr>
          <a:xfrm>
            <a:off x="4018261" y="4105981"/>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6" name="Shape 176"/>
          <p:cNvSpPr/>
          <p:nvPr/>
        </p:nvSpPr>
        <p:spPr>
          <a:xfrm>
            <a:off x="3610681" y="4307011"/>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7" name="Shape 177"/>
          <p:cNvSpPr/>
          <p:nvPr/>
        </p:nvSpPr>
        <p:spPr>
          <a:xfrm>
            <a:off x="4368087" y="4102927"/>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8" name="Shape 178"/>
          <p:cNvSpPr/>
          <p:nvPr/>
        </p:nvSpPr>
        <p:spPr>
          <a:xfrm>
            <a:off x="4275163" y="4307036"/>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9" name="Shape 179"/>
          <p:cNvSpPr/>
          <p:nvPr/>
        </p:nvSpPr>
        <p:spPr>
          <a:xfrm>
            <a:off x="3926290" y="4310544"/>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2" name="Image 101"/>
          <p:cNvPicPr>
            <a:picLocks noChangeAspect="1"/>
          </p:cNvPicPr>
          <p:nvPr/>
        </p:nvPicPr>
        <p:blipFill>
          <a:blip r:embed="rId6"/>
          <a:stretch>
            <a:fillRect/>
          </a:stretch>
        </p:blipFill>
        <p:spPr>
          <a:xfrm>
            <a:off x="4390020" y="3279276"/>
            <a:ext cx="800100" cy="330200"/>
          </a:xfrm>
          <a:prstGeom prst="rect">
            <a:avLst/>
          </a:prstGeom>
        </p:spPr>
      </p:pic>
      <p:pic>
        <p:nvPicPr>
          <p:cNvPr id="103" name="Image 102"/>
          <p:cNvPicPr>
            <a:picLocks noChangeAspect="1"/>
          </p:cNvPicPr>
          <p:nvPr/>
        </p:nvPicPr>
        <p:blipFill>
          <a:blip r:embed="rId6"/>
          <a:stretch>
            <a:fillRect/>
          </a:stretch>
        </p:blipFill>
        <p:spPr>
          <a:xfrm>
            <a:off x="7284813" y="3303284"/>
            <a:ext cx="800100" cy="330200"/>
          </a:xfrm>
          <a:prstGeom prst="rect">
            <a:avLst/>
          </a:prstGeom>
        </p:spPr>
      </p:pic>
      <p:pic>
        <p:nvPicPr>
          <p:cNvPr id="118" name="Image 117"/>
          <p:cNvPicPr>
            <a:picLocks noChangeAspect="1"/>
          </p:cNvPicPr>
          <p:nvPr/>
        </p:nvPicPr>
        <p:blipFill>
          <a:blip r:embed="rId6"/>
          <a:stretch>
            <a:fillRect/>
          </a:stretch>
        </p:blipFill>
        <p:spPr>
          <a:xfrm>
            <a:off x="2419827" y="3287401"/>
            <a:ext cx="800100" cy="330200"/>
          </a:xfrm>
          <a:prstGeom prst="rect">
            <a:avLst/>
          </a:prstGeom>
        </p:spPr>
      </p:pic>
      <p:sp>
        <p:nvSpPr>
          <p:cNvPr id="213" name="Shape 181"/>
          <p:cNvSpPr txBox="1">
            <a:spLocks/>
          </p:cNvSpPr>
          <p:nvPr/>
        </p:nvSpPr>
        <p:spPr>
          <a:xfrm>
            <a:off x="305493" y="-25220"/>
            <a:ext cx="10515600" cy="13255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t>Key idea 1: deform a surface</a:t>
            </a:r>
            <a:endParaRPr lang="en-US" dirty="0"/>
          </a:p>
        </p:txBody>
      </p:sp>
      <p:sp>
        <p:nvSpPr>
          <p:cNvPr id="214" name="Shape 182"/>
          <p:cNvSpPr txBox="1">
            <a:spLocks noGrp="1"/>
          </p:cNvSpPr>
          <p:nvPr>
            <p:ph type="body" idx="1"/>
          </p:nvPr>
        </p:nvSpPr>
        <p:spPr>
          <a:xfrm>
            <a:off x="838200" y="6183313"/>
            <a:ext cx="11320462" cy="435133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2800" b="0" i="0" u="none" strike="noStrike" cap="none" dirty="0">
                <a:solidFill>
                  <a:schemeClr val="dk1"/>
                </a:solidFill>
                <a:latin typeface="Calibri"/>
                <a:ea typeface="Calibri"/>
                <a:cs typeface="Calibri"/>
                <a:sym typeface="Calibri"/>
              </a:rPr>
              <a:t>Learnt simply by sampling many points and minimizing Chamfer distance</a:t>
            </a:r>
            <a:endParaRPr sz="2800" b="0" i="0" u="none" strike="noStrike" cap="none" dirty="0">
              <a:solidFill>
                <a:schemeClr val="dk1"/>
              </a:solidFill>
              <a:latin typeface="Calibri"/>
              <a:ea typeface="Calibri"/>
              <a:cs typeface="Calibri"/>
              <a:sym typeface="Calibri"/>
            </a:endParaRPr>
          </a:p>
        </p:txBody>
      </p:sp>
      <p:sp>
        <p:nvSpPr>
          <p:cNvPr id="72" name="Rectangle 71"/>
          <p:cNvSpPr/>
          <p:nvPr/>
        </p:nvSpPr>
        <p:spPr>
          <a:xfrm>
            <a:off x="5978820" y="3275112"/>
            <a:ext cx="234360" cy="307777"/>
          </a:xfrm>
          <a:prstGeom prst="rect">
            <a:avLst/>
          </a:prstGeom>
        </p:spPr>
        <p:txBody>
          <a:bodyPr wrap="none">
            <a:spAutoFit/>
          </a:bodyPr>
          <a:lstStyle/>
          <a:p>
            <a:r>
              <a:rPr lang="sk-SK" dirty="0"/>
              <a:t> </a:t>
            </a:r>
            <a:endParaRPr lang="fr-FR" dirty="0"/>
          </a:p>
        </p:txBody>
      </p:sp>
      <p:sp>
        <p:nvSpPr>
          <p:cNvPr id="2" name="Données stockées 1"/>
          <p:cNvSpPr/>
          <p:nvPr/>
        </p:nvSpPr>
        <p:spPr>
          <a:xfrm rot="11934490">
            <a:off x="8037303" y="3173978"/>
            <a:ext cx="1523557" cy="911762"/>
          </a:xfrm>
          <a:prstGeom prst="flowChartOnlineStorage">
            <a:avLst/>
          </a:prstGeom>
          <a:solidFill>
            <a:schemeClr val="accent6">
              <a:lumMod val="60000"/>
              <a:lumOff val="40000"/>
            </a:schemeClr>
          </a:solid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88" name="Shape 188"/>
          <p:cNvCxnSpPr>
            <a:stCxn id="183" idx="5"/>
          </p:cNvCxnSpPr>
          <p:nvPr/>
        </p:nvCxnSpPr>
        <p:spPr>
          <a:xfrm rot="19764131" flipH="1" flipV="1">
            <a:off x="8517769" y="3645156"/>
            <a:ext cx="266878" cy="264394"/>
          </a:xfrm>
          <a:prstGeom prst="straightConnector1">
            <a:avLst/>
          </a:prstGeom>
          <a:noFill/>
          <a:ln w="9525" cap="flat" cmpd="sng">
            <a:solidFill>
              <a:schemeClr val="dk2"/>
            </a:solidFill>
            <a:prstDash val="solid"/>
            <a:round/>
            <a:headEnd type="none" w="med" len="med"/>
            <a:tailEnd type="none" w="med" len="med"/>
          </a:ln>
        </p:spPr>
      </p:cxnSp>
      <p:cxnSp>
        <p:nvCxnSpPr>
          <p:cNvPr id="189" name="Shape 189"/>
          <p:cNvCxnSpPr>
            <a:stCxn id="182" idx="1"/>
            <a:endCxn id="180" idx="5"/>
          </p:cNvCxnSpPr>
          <p:nvPr/>
        </p:nvCxnSpPr>
        <p:spPr>
          <a:xfrm rot="19764131" flipH="1" flipV="1">
            <a:off x="8972674" y="3411331"/>
            <a:ext cx="124120" cy="218949"/>
          </a:xfrm>
          <a:prstGeom prst="straightConnector1">
            <a:avLst/>
          </a:prstGeom>
          <a:noFill/>
          <a:ln w="9525" cap="flat" cmpd="sng">
            <a:solidFill>
              <a:schemeClr val="dk2"/>
            </a:solidFill>
            <a:prstDash val="solid"/>
            <a:round/>
            <a:headEnd type="none" w="med" len="med"/>
            <a:tailEnd type="none" w="med" len="med"/>
          </a:ln>
        </p:spPr>
      </p:cxnSp>
      <p:cxnSp>
        <p:nvCxnSpPr>
          <p:cNvPr id="190" name="Shape 190"/>
          <p:cNvCxnSpPr>
            <a:endCxn id="184" idx="2"/>
          </p:cNvCxnSpPr>
          <p:nvPr/>
        </p:nvCxnSpPr>
        <p:spPr>
          <a:xfrm rot="19764131" flipV="1">
            <a:off x="8403057" y="3466544"/>
            <a:ext cx="232746" cy="165501"/>
          </a:xfrm>
          <a:prstGeom prst="straightConnector1">
            <a:avLst/>
          </a:prstGeom>
          <a:noFill/>
          <a:ln w="9525" cap="flat" cmpd="sng">
            <a:solidFill>
              <a:schemeClr val="dk2"/>
            </a:solidFill>
            <a:prstDash val="solid"/>
            <a:round/>
            <a:headEnd type="none" w="med" len="med"/>
            <a:tailEnd type="none" w="med" len="med"/>
          </a:ln>
        </p:spPr>
      </p:cxnSp>
      <p:cxnSp>
        <p:nvCxnSpPr>
          <p:cNvPr id="197" name="Shape 197"/>
          <p:cNvCxnSpPr>
            <a:endCxn id="180" idx="5"/>
          </p:cNvCxnSpPr>
          <p:nvPr/>
        </p:nvCxnSpPr>
        <p:spPr>
          <a:xfrm rot="19764131">
            <a:off x="8669853" y="3313033"/>
            <a:ext cx="216038" cy="215087"/>
          </a:xfrm>
          <a:prstGeom prst="straightConnector1">
            <a:avLst/>
          </a:prstGeom>
          <a:noFill/>
          <a:ln w="9525" cap="flat" cmpd="sng">
            <a:solidFill>
              <a:schemeClr val="dk2"/>
            </a:solidFill>
            <a:prstDash val="solid"/>
            <a:round/>
            <a:headEnd type="none" w="med" len="med"/>
            <a:tailEnd type="none" w="med" len="med"/>
          </a:ln>
        </p:spPr>
      </p:cxnSp>
      <p:cxnSp>
        <p:nvCxnSpPr>
          <p:cNvPr id="198" name="Shape 198"/>
          <p:cNvCxnSpPr>
            <a:stCxn id="181" idx="7"/>
            <a:endCxn id="182" idx="2"/>
          </p:cNvCxnSpPr>
          <p:nvPr/>
        </p:nvCxnSpPr>
        <p:spPr>
          <a:xfrm flipV="1">
            <a:off x="9059112" y="3630731"/>
            <a:ext cx="94140" cy="199999"/>
          </a:xfrm>
          <a:prstGeom prst="straightConnector1">
            <a:avLst/>
          </a:prstGeom>
          <a:noFill/>
          <a:ln w="9525" cap="flat" cmpd="sng">
            <a:solidFill>
              <a:schemeClr val="dk2"/>
            </a:solidFill>
            <a:prstDash val="solid"/>
            <a:round/>
            <a:headEnd type="none" w="med" len="med"/>
            <a:tailEnd type="none" w="med" len="med"/>
          </a:ln>
        </p:spPr>
      </p:cxnSp>
      <p:cxnSp>
        <p:nvCxnSpPr>
          <p:cNvPr id="199" name="Shape 199"/>
          <p:cNvCxnSpPr>
            <a:endCxn id="180" idx="6"/>
          </p:cNvCxnSpPr>
          <p:nvPr/>
        </p:nvCxnSpPr>
        <p:spPr>
          <a:xfrm rot="19764131" flipV="1">
            <a:off x="8453645" y="3537416"/>
            <a:ext cx="499399" cy="8091"/>
          </a:xfrm>
          <a:prstGeom prst="straightConnector1">
            <a:avLst/>
          </a:prstGeom>
          <a:noFill/>
          <a:ln w="9525" cap="flat" cmpd="sng">
            <a:solidFill>
              <a:schemeClr val="dk2"/>
            </a:solidFill>
            <a:prstDash val="solid"/>
            <a:round/>
            <a:headEnd type="none" w="med" len="med"/>
            <a:tailEnd type="none" w="med" len="med"/>
          </a:ln>
        </p:spPr>
      </p:cxnSp>
      <p:cxnSp>
        <p:nvCxnSpPr>
          <p:cNvPr id="201" name="Shape 201"/>
          <p:cNvCxnSpPr>
            <a:stCxn id="183" idx="5"/>
            <a:endCxn id="181" idx="5"/>
          </p:cNvCxnSpPr>
          <p:nvPr/>
        </p:nvCxnSpPr>
        <p:spPr>
          <a:xfrm>
            <a:off x="8833357" y="3823221"/>
            <a:ext cx="272046" cy="85789"/>
          </a:xfrm>
          <a:prstGeom prst="straightConnector1">
            <a:avLst/>
          </a:prstGeom>
          <a:noFill/>
          <a:ln w="9525" cap="flat" cmpd="sng">
            <a:solidFill>
              <a:schemeClr val="dk2"/>
            </a:solidFill>
            <a:prstDash val="solid"/>
            <a:round/>
            <a:headEnd type="none" w="med" len="med"/>
            <a:tailEnd type="none" w="med" len="med"/>
          </a:ln>
        </p:spPr>
      </p:cxnSp>
      <p:cxnSp>
        <p:nvCxnSpPr>
          <p:cNvPr id="202" name="Shape 202"/>
          <p:cNvCxnSpPr>
            <a:endCxn id="182" idx="2"/>
          </p:cNvCxnSpPr>
          <p:nvPr/>
        </p:nvCxnSpPr>
        <p:spPr>
          <a:xfrm rot="19764131">
            <a:off x="8784345" y="3665659"/>
            <a:ext cx="378461" cy="65986"/>
          </a:xfrm>
          <a:prstGeom prst="straightConnector1">
            <a:avLst/>
          </a:prstGeom>
          <a:noFill/>
          <a:ln w="9525" cap="flat" cmpd="sng">
            <a:solidFill>
              <a:schemeClr val="dk2"/>
            </a:solidFill>
            <a:prstDash val="solid"/>
            <a:round/>
            <a:headEnd type="none" w="med" len="med"/>
            <a:tailEnd type="none" w="med" len="med"/>
          </a:ln>
        </p:spPr>
      </p:cxnSp>
      <p:sp>
        <p:nvSpPr>
          <p:cNvPr id="180" name="Shape 180"/>
          <p:cNvSpPr/>
          <p:nvPr/>
        </p:nvSpPr>
        <p:spPr>
          <a:xfrm rot="19764131">
            <a:off x="8814580" y="3374376"/>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1" name="Shape 181"/>
          <p:cNvSpPr/>
          <p:nvPr/>
        </p:nvSpPr>
        <p:spPr>
          <a:xfrm rot="19764131">
            <a:off x="8994391" y="3825223"/>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2" name="Shape 182"/>
          <p:cNvSpPr/>
          <p:nvPr/>
        </p:nvSpPr>
        <p:spPr>
          <a:xfrm rot="19764131">
            <a:off x="9145646" y="3538622"/>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3" name="Shape 183"/>
          <p:cNvSpPr/>
          <p:nvPr/>
        </p:nvSpPr>
        <p:spPr>
          <a:xfrm rot="19764131">
            <a:off x="8722345" y="3739434"/>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4" name="Shape 184"/>
          <p:cNvSpPr/>
          <p:nvPr/>
        </p:nvSpPr>
        <p:spPr>
          <a:xfrm rot="19764131">
            <a:off x="8569873" y="3326721"/>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05" name="Shape 190"/>
          <p:cNvCxnSpPr>
            <a:stCxn id="183" idx="7"/>
            <a:endCxn id="180" idx="3"/>
          </p:cNvCxnSpPr>
          <p:nvPr/>
        </p:nvCxnSpPr>
        <p:spPr>
          <a:xfrm flipV="1">
            <a:off x="8787066" y="3497482"/>
            <a:ext cx="72035" cy="247459"/>
          </a:xfrm>
          <a:prstGeom prst="straightConnector1">
            <a:avLst/>
          </a:prstGeom>
          <a:noFill/>
          <a:ln w="9525" cap="flat" cmpd="sng">
            <a:solidFill>
              <a:schemeClr val="dk2"/>
            </a:solidFill>
            <a:prstDash val="solid"/>
            <a:round/>
            <a:headEnd type="none" w="med" len="med"/>
            <a:tailEnd type="none" w="med" len="med"/>
          </a:ln>
        </p:spPr>
      </p:cxnSp>
      <p:sp>
        <p:nvSpPr>
          <p:cNvPr id="101" name="Shape 184"/>
          <p:cNvSpPr/>
          <p:nvPr/>
        </p:nvSpPr>
        <p:spPr>
          <a:xfrm rot="19764131">
            <a:off x="8421926" y="3622506"/>
            <a:ext cx="109242" cy="128613"/>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9" name="Image 6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238" y="1105726"/>
            <a:ext cx="2210445" cy="4805409"/>
          </a:xfrm>
          <a:prstGeom prst="rect">
            <a:avLst/>
          </a:prstGeom>
        </p:spPr>
      </p:pic>
      <p:pic>
        <p:nvPicPr>
          <p:cNvPr id="52" name="Imag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21673" y="1016126"/>
            <a:ext cx="2102162" cy="4805409"/>
          </a:xfrm>
          <a:prstGeom prst="rect">
            <a:avLst/>
          </a:prstGeom>
        </p:spPr>
      </p:pic>
      <p:pic>
        <p:nvPicPr>
          <p:cNvPr id="6" name="Audio 5">
            <a:hlinkClick r:id="" action="ppaction://media"/>
            <a:extLst>
              <a:ext uri="{FF2B5EF4-FFF2-40B4-BE49-F238E27FC236}">
                <a16:creationId xmlns:a16="http://schemas.microsoft.com/office/drawing/2014/main" id="{97C25E95-285B-6044-92A9-A433A33EB3C8}"/>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673451854"/>
      </p:ext>
    </p:extLst>
  </p:cSld>
  <p:clrMapOvr>
    <a:masterClrMapping/>
  </p:clrMapOvr>
  <mc:AlternateContent xmlns:mc="http://schemas.openxmlformats.org/markup-compatibility/2006" xmlns:p14="http://schemas.microsoft.com/office/powerpoint/2010/main">
    <mc:Choice Requires="p14">
      <p:transition spd="slow" p14:dur="2000" advTm="115007"/>
    </mc:Choice>
    <mc:Fallback xmlns="">
      <p:transition spd="slow" advTm="115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 presetClass="entr" presetSubtype="0" fill="hold" nodeType="withEffect">
                                  <p:stCondLst>
                                    <p:cond delay="0"/>
                                  </p:stCondLst>
                                  <p:childTnLst>
                                    <p:set>
                                      <p:cBhvr>
                                        <p:cTn id="8" dur="1" fill="hold">
                                          <p:stCondLst>
                                            <p:cond delay="0"/>
                                          </p:stCondLst>
                                        </p:cTn>
                                        <p:tgtEl>
                                          <p:spTgt spid="15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9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9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8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8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0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9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0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9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9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9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9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9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8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5" fill="hold" display="0">
                  <p:stCondLst>
                    <p:cond delay="indefinite"/>
                  </p:stCondLst>
                  <p:endCondLst>
                    <p:cond evt="onStopAudio" delay="0">
                      <p:tgtEl>
                        <p:sldTgt/>
                      </p:tgtEl>
                    </p:cond>
                  </p:endCondLst>
                </p:cTn>
                <p:tgtEl>
                  <p:spTgt spid="6"/>
                </p:tgtEl>
              </p:cMediaNode>
            </p:audio>
          </p:childTnLst>
        </p:cTn>
      </p:par>
    </p:tnLst>
    <p:bldLst>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0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9.1|9.5|28.5"/>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6706</TotalTime>
  <Words>983</Words>
  <Application>Microsoft Macintosh PowerPoint</Application>
  <PresentationFormat>Widescreen</PresentationFormat>
  <Paragraphs>126</Paragraphs>
  <Slides>16</Slides>
  <Notes>16</Notes>
  <HiddenSlides>0</HiddenSlides>
  <MMClips>19</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Calibri</vt:lpstr>
      <vt:lpstr>Office Theme</vt:lpstr>
      <vt:lpstr>AtlasNet: A Papier-Mâché Approach to Learning 3D Surface Generation</vt:lpstr>
      <vt:lpstr>We are getting good at generating images!</vt:lpstr>
      <vt:lpstr>Generating voxels</vt:lpstr>
      <vt:lpstr>Generating points : PointSetGen</vt:lpstr>
      <vt:lpstr>PowerPoint Presentation</vt:lpstr>
      <vt:lpstr>PowerPoint Presentation</vt:lpstr>
      <vt:lpstr>Test Shape </vt:lpstr>
      <vt:lpstr>Generating points</vt:lpstr>
      <vt:lpstr>x</vt:lpstr>
      <vt:lpstr>x</vt:lpstr>
      <vt:lpstr>x</vt:lpstr>
      <vt:lpstr>x</vt:lpstr>
      <vt:lpstr>PowerPoint Presentation</vt:lpstr>
      <vt:lpstr>Direct application: mesh parametrization</vt:lpstr>
      <vt:lpstr>Follow-up paper on arxiv: “3D-CODED: 3D Correspondences by Deep Deformation”</vt:lpstr>
      <vt:lpstr>PowerPoint Presentation</vt:lpstr>
    </vt:vector>
  </TitlesOfParts>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Generating 3D shapes</dc:title>
  <cp:lastModifiedBy>thibault groueix</cp:lastModifiedBy>
  <cp:revision>51</cp:revision>
  <dcterms:modified xsi:type="dcterms:W3CDTF">2018-07-21T19:58:00Z</dcterms:modified>
</cp:coreProperties>
</file>