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63" r:id="rId3"/>
    <p:sldId id="280" r:id="rId4"/>
    <p:sldId id="284" r:id="rId5"/>
    <p:sldId id="279" r:id="rId6"/>
    <p:sldId id="264" r:id="rId7"/>
    <p:sldId id="267" r:id="rId8"/>
    <p:sldId id="285" r:id="rId9"/>
    <p:sldId id="28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AD070A-3F1B-7867-FB54-2CC6AA92458F}" name="Thibault Groueix" initials="TG" userId="S::groueix@adobe.com::6a86c676-5cb5-4c15-896d-fd39c23dd8b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66"/>
    <p:restoredTop sz="55848"/>
  </p:normalViewPr>
  <p:slideViewPr>
    <p:cSldViewPr snapToGrid="0">
      <p:cViewPr varScale="1">
        <p:scale>
          <a:sx n="90" d="100"/>
          <a:sy n="90" d="100"/>
        </p:scale>
        <p:origin x="19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1D92A-4780-2B4D-9EDB-1BBB764502CE}" type="datetimeFigureOut">
              <a:rPr lang="fr-FR" smtClean="0"/>
              <a:t>25/05/2022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EEC03-FCAB-7B40-82BB-94485FE9AD63}" type="slidenum">
              <a:rPr lang="fr-FR" smtClean="0"/>
              <a:t>‹#›</a:t>
            </a:fld>
            <a:endParaRPr lang="fr-FR"/>
          </a:p>
        </p:txBody>
      </p:sp>
    </p:spTree>
    <p:extLst>
      <p:ext uri="{BB962C8B-B14F-4D97-AF65-F5344CB8AC3E}">
        <p14:creationId xmlns:p14="http://schemas.microsoft.com/office/powerpoint/2010/main" val="55938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a:t>Hi,  the goal of </a:t>
            </a:r>
            <a:r>
              <a:rPr lang="fr-FR" dirty="0" err="1"/>
              <a:t>this</a:t>
            </a:r>
            <a:r>
              <a:rPr lang="fr-FR" dirty="0"/>
              <a:t> </a:t>
            </a:r>
            <a:r>
              <a:rPr lang="fr-FR" dirty="0" err="1"/>
              <a:t>project</a:t>
            </a:r>
            <a:r>
              <a:rPr lang="fr-FR" dirty="0"/>
              <a:t> </a:t>
            </a:r>
            <a:r>
              <a:rPr lang="fr-FR" dirty="0" err="1"/>
              <a:t>is</a:t>
            </a:r>
            <a:r>
              <a:rPr lang="fr-FR" dirty="0"/>
              <a:t> to </a:t>
            </a:r>
            <a:r>
              <a:rPr lang="fr-FR" dirty="0" err="1"/>
              <a:t>turn</a:t>
            </a:r>
            <a:r>
              <a:rPr lang="fr-FR" dirty="0"/>
              <a:t> </a:t>
            </a:r>
            <a:r>
              <a:rPr lang="fr-FR" dirty="0" err="1"/>
              <a:t>any</a:t>
            </a:r>
            <a:r>
              <a:rPr lang="fr-FR" dirty="0"/>
              <a:t> single-image </a:t>
            </a:r>
            <a:r>
              <a:rPr lang="fr-FR" dirty="0" err="1"/>
              <a:t>human</a:t>
            </a:r>
            <a:r>
              <a:rPr lang="fr-FR" dirty="0"/>
              <a:t> pose estimation model </a:t>
            </a:r>
            <a:r>
              <a:rPr lang="fr-FR" dirty="0" err="1"/>
              <a:t>into</a:t>
            </a:r>
            <a:r>
              <a:rPr lang="fr-FR" dirty="0"/>
              <a:t> a </a:t>
            </a:r>
            <a:r>
              <a:rPr lang="fr-FR" dirty="0" err="1"/>
              <a:t>video-based</a:t>
            </a:r>
            <a:r>
              <a:rPr lang="fr-FR" dirty="0"/>
              <a:t> model. </a:t>
            </a:r>
          </a:p>
        </p:txBody>
      </p:sp>
      <p:sp>
        <p:nvSpPr>
          <p:cNvPr id="4" name="Slide Number Placeholder 3"/>
          <p:cNvSpPr>
            <a:spLocks noGrp="1"/>
          </p:cNvSpPr>
          <p:nvPr>
            <p:ph type="sldNum" sz="quarter" idx="5"/>
          </p:nvPr>
        </p:nvSpPr>
        <p:spPr/>
        <p:txBody>
          <a:bodyPr/>
          <a:lstStyle/>
          <a:p>
            <a:fld id="{B58EEC03-FCAB-7B40-82BB-94485FE9AD63}" type="slidenum">
              <a:rPr lang="fr-FR" smtClean="0"/>
              <a:t>1</a:t>
            </a:fld>
            <a:endParaRPr lang="fr-FR"/>
          </a:p>
        </p:txBody>
      </p:sp>
    </p:spTree>
    <p:extLst>
      <p:ext uri="{BB962C8B-B14F-4D97-AF65-F5344CB8AC3E}">
        <p14:creationId xmlns:p14="http://schemas.microsoft.com/office/powerpoint/2010/main" val="234132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-Estimating the human mesh from a single RGB image is  challenging due to depth ambiguity or occlusion.</a:t>
            </a:r>
          </a:p>
          <a:p>
            <a:r>
              <a:rPr lang="en-US" dirty="0">
                <a:cs typeface="Calibri"/>
              </a:rPr>
              <a:t>For instance, if you take a look at the middle frame in this video,  it’s challenging to tell </a:t>
            </a:r>
            <a:r>
              <a:rPr lang="en-US" dirty="0" err="1">
                <a:cs typeface="Calibri"/>
              </a:rPr>
              <a:t>wether</a:t>
            </a:r>
            <a:r>
              <a:rPr lang="en-US" dirty="0">
                <a:cs typeface="Calibri"/>
              </a:rPr>
              <a:t> the left and right leg should be in front. However, if you look at context from adjacent frames you can </a:t>
            </a:r>
            <a:r>
              <a:rPr lang="en-US" dirty="0"/>
              <a:t>disambiguate this.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How do we do take a single-image model and add temporal context on top of it?</a:t>
            </a:r>
          </a:p>
          <a:p>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 must </a:t>
            </a:r>
            <a:r>
              <a:rPr lang="fr-FR" dirty="0" err="1"/>
              <a:t>say</a:t>
            </a:r>
            <a:r>
              <a:rPr lang="fr-FR" dirty="0"/>
              <a:t> I </a:t>
            </a:r>
            <a:r>
              <a:rPr lang="fr-FR" dirty="0" err="1"/>
              <a:t>am</a:t>
            </a:r>
            <a:r>
              <a:rPr lang="fr-FR" dirty="0"/>
              <a:t> </a:t>
            </a:r>
            <a:r>
              <a:rPr lang="fr-FR" dirty="0" err="1"/>
              <a:t>glad</a:t>
            </a:r>
            <a:r>
              <a:rPr lang="fr-FR" dirty="0"/>
              <a:t> </a:t>
            </a:r>
            <a:r>
              <a:rPr lang="fr-FR" dirty="0" err="1"/>
              <a:t>that</a:t>
            </a:r>
            <a:r>
              <a:rPr lang="fr-FR" dirty="0"/>
              <a:t> </a:t>
            </a:r>
            <a:r>
              <a:rPr lang="fr-FR" dirty="0" err="1"/>
              <a:t>we</a:t>
            </a:r>
            <a:r>
              <a:rPr lang="fr-FR" dirty="0"/>
              <a:t> </a:t>
            </a:r>
            <a:r>
              <a:rPr lang="fr-FR" dirty="0" err="1"/>
              <a:t>were</a:t>
            </a:r>
            <a:r>
              <a:rPr lang="fr-FR" dirty="0"/>
              <a:t> </a:t>
            </a:r>
            <a:r>
              <a:rPr lang="fr-FR" dirty="0" err="1"/>
              <a:t>reminded</a:t>
            </a:r>
            <a:r>
              <a:rPr lang="fr-FR" dirty="0"/>
              <a:t> by </a:t>
            </a:r>
            <a:r>
              <a:rPr lang="fr-FR" dirty="0" err="1"/>
              <a:t>Dall-E</a:t>
            </a:r>
            <a:r>
              <a:rPr lang="fr-FR" dirty="0"/>
              <a:t> 2 of the importance of data, </a:t>
            </a:r>
            <a:r>
              <a:rPr lang="fr-FR" dirty="0" err="1"/>
              <a:t>because</a:t>
            </a:r>
            <a:r>
              <a:rPr lang="fr-FR" dirty="0"/>
              <a:t> the </a:t>
            </a:r>
            <a:r>
              <a:rPr lang="fr-FR" dirty="0" err="1"/>
              <a:t>interesting</a:t>
            </a:r>
            <a:r>
              <a:rPr lang="fr-FR" dirty="0"/>
              <a:t> bit of </a:t>
            </a:r>
            <a:r>
              <a:rPr lang="fr-FR" dirty="0" err="1"/>
              <a:t>this</a:t>
            </a:r>
            <a:r>
              <a:rPr lang="fr-FR" dirty="0"/>
              <a:t> </a:t>
            </a:r>
            <a:r>
              <a:rPr lang="fr-FR" dirty="0" err="1"/>
              <a:t>project</a:t>
            </a:r>
            <a:r>
              <a:rPr lang="fr-FR" dirty="0"/>
              <a:t> </a:t>
            </a:r>
            <a:r>
              <a:rPr lang="fr-FR" dirty="0" err="1"/>
              <a:t>was</a:t>
            </a:r>
            <a:r>
              <a:rPr lang="fr-FR" dirty="0"/>
              <a:t> </a:t>
            </a:r>
            <a:r>
              <a:rPr lang="fr-FR" dirty="0" err="1"/>
              <a:t>really</a:t>
            </a:r>
            <a:r>
              <a:rPr lang="fr-FR" dirty="0"/>
              <a:t> to </a:t>
            </a:r>
            <a:r>
              <a:rPr lang="fr-FR" dirty="0" err="1"/>
              <a:t>think</a:t>
            </a:r>
            <a:r>
              <a:rPr lang="fr-FR" dirty="0"/>
              <a:t> about how can </a:t>
            </a:r>
            <a:r>
              <a:rPr lang="fr-FR" dirty="0" err="1"/>
              <a:t>we</a:t>
            </a:r>
            <a:r>
              <a:rPr lang="fr-FR" dirty="0"/>
              <a:t> </a:t>
            </a:r>
            <a:r>
              <a:rPr lang="fr-FR" dirty="0" err="1"/>
              <a:t>leverage</a:t>
            </a:r>
            <a:r>
              <a:rPr lang="fr-FR" dirty="0"/>
              <a:t> </a:t>
            </a:r>
            <a:r>
              <a:rPr lang="fr-FR" dirty="0" err="1"/>
              <a:t>existing</a:t>
            </a:r>
            <a:r>
              <a:rPr lang="fr-FR" dirty="0"/>
              <a:t> </a:t>
            </a:r>
            <a:r>
              <a:rPr lang="fr-FR" dirty="0" err="1"/>
              <a:t>incomplete</a:t>
            </a:r>
            <a:r>
              <a:rPr lang="fr-FR" dirty="0"/>
              <a:t> </a:t>
            </a:r>
            <a:r>
              <a:rPr lang="fr-FR" dirty="0" err="1"/>
              <a:t>datasets</a:t>
            </a:r>
            <a:r>
              <a:rPr lang="fr-FR" dirty="0"/>
              <a:t> to </a:t>
            </a:r>
            <a:r>
              <a:rPr lang="fr-FR" dirty="0" err="1"/>
              <a:t>achieve</a:t>
            </a:r>
            <a:r>
              <a:rPr lang="fr-FR" dirty="0"/>
              <a:t> </a:t>
            </a:r>
            <a:r>
              <a:rPr lang="fr-FR" dirty="0" err="1"/>
              <a:t>such</a:t>
            </a:r>
            <a:r>
              <a:rPr lang="fr-FR" dirty="0"/>
              <a:t> a goal. </a:t>
            </a:r>
            <a:endParaRPr lang="en-US" dirty="0">
              <a:cs typeface="Calibri"/>
            </a:endParaRPr>
          </a:p>
        </p:txBody>
      </p:sp>
      <p:sp>
        <p:nvSpPr>
          <p:cNvPr id="4" name="Slide Number Placeholder 3"/>
          <p:cNvSpPr>
            <a:spLocks noGrp="1"/>
          </p:cNvSpPr>
          <p:nvPr>
            <p:ph type="sldNum" sz="quarter" idx="5"/>
          </p:nvPr>
        </p:nvSpPr>
        <p:spPr/>
        <p:txBody>
          <a:bodyPr/>
          <a:lstStyle/>
          <a:p>
            <a:fld id="{B58EEC03-FCAB-7B40-82BB-94485FE9AD63}" type="slidenum">
              <a:rPr lang="fr-FR" smtClean="0"/>
              <a:t>2</a:t>
            </a:fld>
            <a:endParaRPr lang="fr-FR"/>
          </a:p>
        </p:txBody>
      </p:sp>
    </p:spTree>
    <p:extLst>
      <p:ext uri="{BB962C8B-B14F-4D97-AF65-F5344CB8AC3E}">
        <p14:creationId xmlns:p14="http://schemas.microsoft.com/office/powerpoint/2010/main" val="212907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Ideally</a:t>
            </a:r>
            <a:r>
              <a:rPr lang="fr-FR" dirty="0"/>
              <a:t>, the </a:t>
            </a:r>
            <a:r>
              <a:rPr lang="fr-FR" dirty="0" err="1"/>
              <a:t>dataset</a:t>
            </a:r>
            <a:r>
              <a:rPr lang="fr-FR" dirty="0"/>
              <a:t> </a:t>
            </a:r>
            <a:r>
              <a:rPr lang="fr-FR" dirty="0" err="1"/>
              <a:t>would</a:t>
            </a:r>
            <a:r>
              <a:rPr lang="fr-FR" dirty="0"/>
              <a:t> </a:t>
            </a:r>
            <a:r>
              <a:rPr lang="fr-FR" dirty="0" err="1"/>
              <a:t>be</a:t>
            </a:r>
            <a:r>
              <a:rPr lang="fr-FR" dirty="0"/>
              <a:t> big, has </a:t>
            </a:r>
            <a:r>
              <a:rPr lang="fr-FR" dirty="0" err="1"/>
              <a:t>accurate</a:t>
            </a:r>
            <a:r>
              <a:rPr lang="fr-FR" dirty="0"/>
              <a:t> </a:t>
            </a:r>
            <a:r>
              <a:rPr lang="fr-FR" dirty="0" err="1"/>
              <a:t>mesh</a:t>
            </a:r>
            <a:r>
              <a:rPr lang="fr-FR" dirty="0"/>
              <a:t> annotations </a:t>
            </a:r>
            <a:r>
              <a:rPr lang="fr-FR" dirty="0" err="1"/>
              <a:t>with</a:t>
            </a:r>
            <a:r>
              <a:rPr lang="fr-FR" dirty="0"/>
              <a:t> camera </a:t>
            </a:r>
            <a:r>
              <a:rPr lang="fr-FR" dirty="0" err="1"/>
              <a:t>parameters</a:t>
            </a:r>
            <a:r>
              <a:rPr lang="fr-FR" dirty="0"/>
              <a:t>, </a:t>
            </a:r>
            <a:r>
              <a:rPr lang="fr-FR" dirty="0" err="1"/>
              <a:t>be</a:t>
            </a:r>
            <a:r>
              <a:rPr lang="fr-FR" dirty="0"/>
              <a:t> in the </a:t>
            </a:r>
            <a:r>
              <a:rPr lang="fr-FR" dirty="0" err="1"/>
              <a:t>wild</a:t>
            </a:r>
            <a:r>
              <a:rPr lang="fr-FR" dirty="0"/>
              <a:t>, and </a:t>
            </a:r>
            <a:r>
              <a:rPr lang="fr-FR" dirty="0" err="1"/>
              <a:t>contain</a:t>
            </a:r>
            <a:r>
              <a:rPr lang="fr-FR" dirty="0"/>
              <a:t> multi-</a:t>
            </a:r>
            <a:r>
              <a:rPr lang="fr-FR" dirty="0" err="1"/>
              <a:t>person</a:t>
            </a:r>
            <a:r>
              <a:rPr lang="fr-FR" dirty="0"/>
              <a:t> frames </a:t>
            </a:r>
            <a:r>
              <a:rPr lang="fr-FR" dirty="0" err="1"/>
              <a:t>with</a:t>
            </a:r>
            <a:r>
              <a:rPr lang="fr-FR" dirty="0"/>
              <a:t> occlusion. O </a:t>
            </a:r>
            <a:r>
              <a:rPr lang="fr-FR" dirty="0" err="1"/>
              <a:t>it</a:t>
            </a:r>
            <a:r>
              <a:rPr lang="fr-FR" dirty="0"/>
              <a:t> </a:t>
            </a:r>
            <a:r>
              <a:rPr lang="fr-FR" dirty="0" err="1"/>
              <a:t>needs</a:t>
            </a:r>
            <a:r>
              <a:rPr lang="fr-FR" dirty="0"/>
              <a:t> to </a:t>
            </a:r>
            <a:r>
              <a:rPr lang="fr-FR" dirty="0" err="1"/>
              <a:t>be</a:t>
            </a:r>
            <a:r>
              <a:rPr lang="fr-FR" dirty="0"/>
              <a:t> </a:t>
            </a:r>
            <a:r>
              <a:rPr lang="fr-FR" dirty="0" err="1"/>
              <a:t>videos</a:t>
            </a:r>
            <a:r>
              <a:rPr lang="fr-FR" dirty="0"/>
              <a:t> as </a:t>
            </a:r>
            <a:r>
              <a:rPr lang="fr-FR" dirty="0" err="1"/>
              <a:t>well</a:t>
            </a:r>
            <a:r>
              <a:rPr lang="fr-FR" dirty="0"/>
              <a:t>. </a:t>
            </a:r>
          </a:p>
          <a:p>
            <a:endParaRPr lang="fr-FR" dirty="0"/>
          </a:p>
          <a:p>
            <a:r>
              <a:rPr lang="fr-FR" dirty="0"/>
              <a:t>You </a:t>
            </a:r>
            <a:r>
              <a:rPr lang="fr-FR" dirty="0" err="1"/>
              <a:t>won’t</a:t>
            </a:r>
            <a:r>
              <a:rPr lang="fr-FR" dirty="0"/>
              <a:t> </a:t>
            </a:r>
            <a:r>
              <a:rPr lang="fr-FR" dirty="0" err="1"/>
              <a:t>be</a:t>
            </a:r>
            <a:r>
              <a:rPr lang="fr-FR" dirty="0"/>
              <a:t> surprise if I tell </a:t>
            </a:r>
            <a:r>
              <a:rPr lang="fr-FR" dirty="0" err="1"/>
              <a:t>you</a:t>
            </a:r>
            <a:r>
              <a:rPr lang="fr-FR" dirty="0"/>
              <a:t> </a:t>
            </a:r>
            <a:r>
              <a:rPr lang="fr-FR" dirty="0" err="1"/>
              <a:t>that</a:t>
            </a:r>
            <a:r>
              <a:rPr lang="fr-FR" dirty="0"/>
              <a:t> </a:t>
            </a:r>
            <a:r>
              <a:rPr lang="fr-FR" dirty="0" err="1"/>
              <a:t>such</a:t>
            </a:r>
            <a:r>
              <a:rPr lang="fr-FR" dirty="0"/>
              <a:t> a </a:t>
            </a:r>
            <a:r>
              <a:rPr lang="fr-FR" dirty="0" err="1"/>
              <a:t>thing</a:t>
            </a:r>
            <a:r>
              <a:rPr lang="fr-FR" dirty="0"/>
              <a:t> </a:t>
            </a:r>
            <a:r>
              <a:rPr lang="fr-FR" dirty="0" err="1"/>
              <a:t>does</a:t>
            </a:r>
            <a:r>
              <a:rPr lang="fr-FR" dirty="0"/>
              <a:t> not </a:t>
            </a:r>
            <a:r>
              <a:rPr lang="fr-FR" dirty="0" err="1"/>
              <a:t>exist</a:t>
            </a:r>
            <a:r>
              <a:rPr lang="fr-FR" dirty="0"/>
              <a:t> </a:t>
            </a:r>
            <a:r>
              <a:rPr lang="fr-FR" dirty="0" err="1"/>
              <a:t>yet</a:t>
            </a:r>
            <a:r>
              <a:rPr lang="fr-FR" dirty="0"/>
              <a:t> </a:t>
            </a:r>
            <a:r>
              <a:rPr lang="fr-FR" dirty="0" err="1"/>
              <a:t>given</a:t>
            </a:r>
            <a:r>
              <a:rPr lang="fr-FR" dirty="0"/>
              <a:t> how hard </a:t>
            </a:r>
            <a:r>
              <a:rPr lang="fr-FR" dirty="0" err="1"/>
              <a:t>it</a:t>
            </a:r>
            <a:r>
              <a:rPr lang="fr-FR" dirty="0"/>
              <a:t> </a:t>
            </a:r>
            <a:r>
              <a:rPr lang="fr-FR" dirty="0" err="1"/>
              <a:t>is</a:t>
            </a:r>
            <a:r>
              <a:rPr lang="fr-FR" dirty="0"/>
              <a:t> to </a:t>
            </a:r>
            <a:r>
              <a:rPr lang="fr-FR" dirty="0" err="1"/>
              <a:t>acquire</a:t>
            </a:r>
            <a:r>
              <a:rPr lang="fr-FR" dirty="0"/>
              <a:t> </a:t>
            </a:r>
            <a:r>
              <a:rPr lang="fr-FR" dirty="0" err="1"/>
              <a:t>accurate</a:t>
            </a:r>
            <a:r>
              <a:rPr lang="fr-FR" dirty="0"/>
              <a:t> 3D annotations in the </a:t>
            </a:r>
            <a:r>
              <a:rPr lang="fr-FR" dirty="0" err="1"/>
              <a:t>wild</a:t>
            </a:r>
            <a:r>
              <a:rPr lang="fr-FR" dirty="0"/>
              <a:t>. </a:t>
            </a:r>
          </a:p>
          <a:p>
            <a:endParaRPr lang="fr-FR" dirty="0"/>
          </a:p>
          <a:p>
            <a:endParaRPr lang="en-US" dirty="0"/>
          </a:p>
        </p:txBody>
      </p:sp>
      <p:sp>
        <p:nvSpPr>
          <p:cNvPr id="4" name="Slide Number Placeholder 3"/>
          <p:cNvSpPr>
            <a:spLocks noGrp="1"/>
          </p:cNvSpPr>
          <p:nvPr>
            <p:ph type="sldNum" sz="quarter" idx="5"/>
          </p:nvPr>
        </p:nvSpPr>
        <p:spPr/>
        <p:txBody>
          <a:bodyPr/>
          <a:lstStyle/>
          <a:p>
            <a:fld id="{B58EEC03-FCAB-7B40-82BB-94485FE9AD63}" type="slidenum">
              <a:rPr lang="fr-FR" smtClean="0"/>
              <a:t>3</a:t>
            </a:fld>
            <a:endParaRPr lang="fr-FR"/>
          </a:p>
        </p:txBody>
      </p:sp>
    </p:spTree>
    <p:extLst>
      <p:ext uri="{BB962C8B-B14F-4D97-AF65-F5344CB8AC3E}">
        <p14:creationId xmlns:p14="http://schemas.microsoft.com/office/powerpoint/2010/main" val="360856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do have </a:t>
            </a:r>
            <a:r>
              <a:rPr lang="en-US" dirty="0" err="1"/>
              <a:t>MoCap</a:t>
            </a:r>
            <a:r>
              <a:rPr lang="en-US" dirty="0"/>
              <a:t> data dataset which are BIG – have sequences of meshes</a:t>
            </a:r>
          </a:p>
        </p:txBody>
      </p:sp>
      <p:sp>
        <p:nvSpPr>
          <p:cNvPr id="4" name="Slide Number Placeholder 3"/>
          <p:cNvSpPr>
            <a:spLocks noGrp="1"/>
          </p:cNvSpPr>
          <p:nvPr>
            <p:ph type="sldNum" sz="quarter" idx="5"/>
          </p:nvPr>
        </p:nvSpPr>
        <p:spPr/>
        <p:txBody>
          <a:bodyPr/>
          <a:lstStyle/>
          <a:p>
            <a:fld id="{B58EEC03-FCAB-7B40-82BB-94485FE9AD63}" type="slidenum">
              <a:rPr lang="fr-FR" smtClean="0"/>
              <a:t>4</a:t>
            </a:fld>
            <a:endParaRPr lang="fr-FR"/>
          </a:p>
        </p:txBody>
      </p:sp>
    </p:spTree>
    <p:extLst>
      <p:ext uri="{BB962C8B-B14F-4D97-AF65-F5344CB8AC3E}">
        <p14:creationId xmlns:p14="http://schemas.microsoft.com/office/powerpoint/2010/main" val="268879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MoCap</a:t>
            </a:r>
            <a:r>
              <a:rPr lang="en-US" dirty="0"/>
              <a:t> data or Motion Capture. People go in these rooms with green background, tons of sensors in the room, with markers on them and they perform actions. So what we get out of it are sequences of realistic 3D motions, with the corresponding meshes; but we don’t have in-the-wild input videos </a:t>
            </a:r>
            <a:r>
              <a:rPr lang="en-US" dirty="0" err="1"/>
              <a:t>ot</a:t>
            </a:r>
            <a:r>
              <a:rPr lang="en-US" dirty="0"/>
              <a:t> associate with these 3D motions.</a:t>
            </a:r>
          </a:p>
          <a:p>
            <a:r>
              <a:rPr lang="en-US" dirty="0"/>
              <a:t>And the interesting part is that we have a lot of them, in fact AMASS combined 15 previous such datasets into a big one.</a:t>
            </a:r>
          </a:p>
          <a:p>
            <a:endParaRPr lang="en-US" dirty="0"/>
          </a:p>
        </p:txBody>
      </p:sp>
      <p:sp>
        <p:nvSpPr>
          <p:cNvPr id="4" name="Slide Number Placeholder 3"/>
          <p:cNvSpPr>
            <a:spLocks noGrp="1"/>
          </p:cNvSpPr>
          <p:nvPr>
            <p:ph type="sldNum" sz="quarter" idx="5"/>
          </p:nvPr>
        </p:nvSpPr>
        <p:spPr/>
        <p:txBody>
          <a:bodyPr/>
          <a:lstStyle/>
          <a:p>
            <a:fld id="{B58EEC03-FCAB-7B40-82BB-94485FE9AD63}" type="slidenum">
              <a:rPr lang="fr-FR" smtClean="0"/>
              <a:t>5</a:t>
            </a:fld>
            <a:endParaRPr lang="fr-FR"/>
          </a:p>
        </p:txBody>
      </p:sp>
    </p:spTree>
    <p:extLst>
      <p:ext uri="{BB962C8B-B14F-4D97-AF65-F5344CB8AC3E}">
        <p14:creationId xmlns:p14="http://schemas.microsoft.com/office/powerpoint/2010/main" val="156872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propose to pipe the following two elements.</a:t>
            </a:r>
          </a:p>
          <a:p>
            <a:endParaRPr lang="en-US" dirty="0"/>
          </a:p>
          <a:p>
            <a:r>
              <a:rPr lang="en-US" dirty="0"/>
              <a:t>A of-the-shelf frame-based predictor, usually trained on in the wild images with 2D or 3D </a:t>
            </a:r>
            <a:r>
              <a:rPr lang="en-US" dirty="0" err="1"/>
              <a:t>keypoints</a:t>
            </a:r>
            <a:r>
              <a:rPr lang="en-US" dirty="0"/>
              <a:t> annotations.</a:t>
            </a:r>
          </a:p>
          <a:p>
            <a:r>
              <a:rPr lang="en-US" dirty="0"/>
              <a:t>And a seq2seq model, trained on Amass, that takes as input the sequence of noisy predictions from the frame-based model and learns to turn it into a coherent human motion.</a:t>
            </a:r>
          </a:p>
          <a:p>
            <a:pPr marL="171450" indent="-171450">
              <a:buFontTx/>
              <a:buChar char="-"/>
              <a:defRPr/>
            </a:pPr>
            <a:endParaRPr lang="fr-FR" dirty="0"/>
          </a:p>
          <a:p>
            <a:pPr marL="171450" indent="-171450">
              <a:buFontTx/>
              <a:buChar char="-"/>
              <a:defRPr/>
            </a:pPr>
            <a:endParaRPr lang="fr-FR" dirty="0"/>
          </a:p>
          <a:p>
            <a:pPr marL="171450" indent="-171450">
              <a:buFontTx/>
              <a:buChar char="-"/>
              <a:defRPr/>
            </a:pPr>
            <a:r>
              <a:rPr lang="fr-FR" dirty="0"/>
              <a:t>Our </a:t>
            </a:r>
            <a:r>
              <a:rPr lang="fr-FR" dirty="0" err="1"/>
              <a:t>proposed</a:t>
            </a:r>
            <a:r>
              <a:rPr lang="fr-FR" dirty="0"/>
              <a:t> </a:t>
            </a:r>
            <a:r>
              <a:rPr lang="fr-FR" dirty="0" err="1"/>
              <a:t>video-based</a:t>
            </a:r>
            <a:r>
              <a:rPr lang="fr-FR" dirty="0"/>
              <a:t> </a:t>
            </a:r>
            <a:r>
              <a:rPr lang="fr-FR" dirty="0" err="1"/>
              <a:t>method</a:t>
            </a:r>
            <a:r>
              <a:rPr lang="fr-FR" dirty="0"/>
              <a:t> </a:t>
            </a:r>
            <a:r>
              <a:rPr lang="fr-FR" dirty="0" err="1"/>
              <a:t>called</a:t>
            </a:r>
            <a:r>
              <a:rPr lang="fr-FR" dirty="0"/>
              <a:t> </a:t>
            </a:r>
            <a:r>
              <a:rPr lang="fr-FR" dirty="0" err="1"/>
              <a:t>PoseBERT</a:t>
            </a:r>
            <a:r>
              <a:rPr lang="fr-FR" dirty="0"/>
              <a:t> </a:t>
            </a:r>
            <a:r>
              <a:rPr lang="fr-FR" dirty="0" err="1"/>
              <a:t>is</a:t>
            </a:r>
            <a:r>
              <a:rPr lang="fr-FR" dirty="0"/>
              <a:t> a transformer model.</a:t>
            </a:r>
          </a:p>
          <a:p>
            <a:pPr marL="171450" indent="-171450">
              <a:buFontTx/>
              <a:buChar char="-"/>
              <a:defRPr/>
            </a:pPr>
            <a:endParaRPr lang="fr-FR" sz="1200" i="1" dirty="0">
              <a:solidFill>
                <a:srgbClr val="FF0000"/>
              </a:solidFill>
              <a:cs typeface="Calibri"/>
            </a:endParaRPr>
          </a:p>
          <a:p>
            <a:pPr marL="171450" indent="-171450">
              <a:buFontTx/>
              <a:buChar char="-"/>
              <a:defRPr/>
            </a:pPr>
            <a:r>
              <a:rPr lang="fr-FR" sz="1200" i="1" dirty="0">
                <a:solidFill>
                  <a:srgbClr val="FF0000"/>
                </a:solidFill>
                <a:cs typeface="Calibri"/>
              </a:rPr>
              <a:t>It </a:t>
            </a:r>
            <a:r>
              <a:rPr lang="fr-FR" sz="1200" i="1" dirty="0" err="1">
                <a:solidFill>
                  <a:srgbClr val="FF0000"/>
                </a:solidFill>
                <a:cs typeface="Calibri"/>
              </a:rPr>
              <a:t>is</a:t>
            </a:r>
            <a:r>
              <a:rPr lang="fr-FR" sz="1200" i="1" dirty="0">
                <a:solidFill>
                  <a:srgbClr val="FF0000"/>
                </a:solidFill>
                <a:cs typeface="Calibri"/>
              </a:rPr>
              <a:t> </a:t>
            </a:r>
            <a:r>
              <a:rPr lang="fr-FR" sz="1200" i="1" dirty="0" err="1">
                <a:solidFill>
                  <a:srgbClr val="FF0000"/>
                </a:solidFill>
                <a:cs typeface="Calibri"/>
              </a:rPr>
              <a:t>trained</a:t>
            </a:r>
            <a:r>
              <a:rPr lang="fr-FR" sz="1200" i="1" dirty="0">
                <a:solidFill>
                  <a:srgbClr val="FF0000"/>
                </a:solidFill>
                <a:cs typeface="Calibri"/>
              </a:rPr>
              <a:t> </a:t>
            </a:r>
            <a:r>
              <a:rPr lang="fr-FR" sz="1200" i="1" dirty="0" err="1">
                <a:solidFill>
                  <a:srgbClr val="FF0000"/>
                </a:solidFill>
                <a:cs typeface="Calibri"/>
              </a:rPr>
              <a:t>mostly</a:t>
            </a:r>
            <a:r>
              <a:rPr lang="fr-FR" sz="1200" i="1" dirty="0">
                <a:solidFill>
                  <a:srgbClr val="FF0000"/>
                </a:solidFill>
                <a:cs typeface="Calibri"/>
              </a:rPr>
              <a:t> like the original BERT,  by </a:t>
            </a:r>
            <a:r>
              <a:rPr lang="fr-FR" sz="1200" i="1" dirty="0" err="1">
                <a:solidFill>
                  <a:srgbClr val="FF0000"/>
                </a:solidFill>
                <a:cs typeface="Calibri"/>
              </a:rPr>
              <a:t>taking</a:t>
            </a:r>
            <a:r>
              <a:rPr lang="fr-FR" sz="1200" i="1" dirty="0">
                <a:solidFill>
                  <a:srgbClr val="FF0000"/>
                </a:solidFill>
                <a:cs typeface="Calibri"/>
              </a:rPr>
              <a:t> an AMASS </a:t>
            </a:r>
            <a:r>
              <a:rPr lang="fr-FR" sz="1200" i="1" dirty="0" err="1">
                <a:solidFill>
                  <a:srgbClr val="FF0000"/>
                </a:solidFill>
                <a:cs typeface="Calibri"/>
              </a:rPr>
              <a:t>sequence</a:t>
            </a:r>
            <a:r>
              <a:rPr lang="fr-FR" sz="1200" i="1" dirty="0">
                <a:solidFill>
                  <a:srgbClr val="FF0000"/>
                </a:solidFill>
                <a:cs typeface="Calibri"/>
              </a:rPr>
              <a:t> of 3D </a:t>
            </a:r>
            <a:r>
              <a:rPr lang="fr-FR" sz="1200" i="1" dirty="0" err="1">
                <a:solidFill>
                  <a:srgbClr val="FF0000"/>
                </a:solidFill>
                <a:cs typeface="Calibri"/>
              </a:rPr>
              <a:t>meshes</a:t>
            </a:r>
            <a:r>
              <a:rPr lang="fr-FR" sz="1200" i="1" dirty="0">
                <a:solidFill>
                  <a:srgbClr val="FF0000"/>
                </a:solidFill>
                <a:cs typeface="Calibri"/>
              </a:rPr>
              <a:t>; </a:t>
            </a:r>
            <a:r>
              <a:rPr lang="fr-FR" sz="1200" i="1" dirty="0" err="1">
                <a:solidFill>
                  <a:srgbClr val="FF0000"/>
                </a:solidFill>
                <a:cs typeface="Calibri"/>
              </a:rPr>
              <a:t>adding</a:t>
            </a:r>
            <a:r>
              <a:rPr lang="fr-FR" sz="1200" i="1" dirty="0">
                <a:solidFill>
                  <a:srgbClr val="FF0000"/>
                </a:solidFill>
                <a:cs typeface="Calibri"/>
              </a:rPr>
              <a:t> </a:t>
            </a:r>
            <a:r>
              <a:rPr lang="fr-FR" sz="1200" i="1" dirty="0" err="1">
                <a:solidFill>
                  <a:srgbClr val="FF0000"/>
                </a:solidFill>
                <a:cs typeface="Calibri"/>
              </a:rPr>
              <a:t>gaussian</a:t>
            </a:r>
            <a:r>
              <a:rPr lang="fr-FR" sz="1200" i="1" dirty="0">
                <a:solidFill>
                  <a:srgbClr val="FF0000"/>
                </a:solidFill>
                <a:cs typeface="Calibri"/>
              </a:rPr>
              <a:t> noise and </a:t>
            </a:r>
            <a:r>
              <a:rPr lang="fr-FR" sz="1200" i="1" dirty="0" err="1">
                <a:solidFill>
                  <a:srgbClr val="FF0000"/>
                </a:solidFill>
                <a:cs typeface="Calibri"/>
              </a:rPr>
              <a:t>random</a:t>
            </a:r>
            <a:r>
              <a:rPr lang="fr-FR" sz="1200" i="1" dirty="0">
                <a:solidFill>
                  <a:srgbClr val="FF0000"/>
                </a:solidFill>
                <a:cs typeface="Calibri"/>
              </a:rPr>
              <a:t> </a:t>
            </a:r>
            <a:r>
              <a:rPr lang="fr-FR" sz="1200" i="1" dirty="0" err="1">
                <a:solidFill>
                  <a:srgbClr val="FF0000"/>
                </a:solidFill>
                <a:cs typeface="Calibri"/>
              </a:rPr>
              <a:t>masking</a:t>
            </a:r>
            <a:r>
              <a:rPr lang="fr-FR" sz="1200" i="1" dirty="0">
                <a:solidFill>
                  <a:srgbClr val="FF0000"/>
                </a:solidFill>
                <a:cs typeface="Calibri"/>
              </a:rPr>
              <a:t> on the </a:t>
            </a:r>
            <a:r>
              <a:rPr lang="fr-FR" sz="1200" i="1" dirty="0" err="1">
                <a:solidFill>
                  <a:srgbClr val="FF0000"/>
                </a:solidFill>
                <a:cs typeface="Calibri"/>
              </a:rPr>
              <a:t>sequence</a:t>
            </a:r>
            <a:r>
              <a:rPr lang="fr-FR" sz="1200" i="1" dirty="0">
                <a:solidFill>
                  <a:srgbClr val="FF0000"/>
                </a:solidFill>
                <a:cs typeface="Calibri"/>
              </a:rPr>
              <a:t> and </a:t>
            </a:r>
            <a:r>
              <a:rPr lang="fr-FR" sz="1200" i="1" dirty="0" err="1">
                <a:solidFill>
                  <a:srgbClr val="FF0000"/>
                </a:solidFill>
                <a:cs typeface="Calibri"/>
              </a:rPr>
              <a:t>triying</a:t>
            </a:r>
            <a:r>
              <a:rPr lang="fr-FR" sz="1200" i="1" dirty="0">
                <a:solidFill>
                  <a:srgbClr val="FF0000"/>
                </a:solidFill>
                <a:cs typeface="Calibri"/>
              </a:rPr>
              <a:t> to </a:t>
            </a:r>
            <a:r>
              <a:rPr lang="fr-FR" sz="1200" i="1" dirty="0" err="1">
                <a:solidFill>
                  <a:srgbClr val="FF0000"/>
                </a:solidFill>
                <a:cs typeface="Calibri"/>
              </a:rPr>
              <a:t>reconstruct</a:t>
            </a:r>
            <a:r>
              <a:rPr lang="fr-FR" sz="1200" i="1" dirty="0">
                <a:solidFill>
                  <a:srgbClr val="FF0000"/>
                </a:solidFill>
                <a:cs typeface="Calibri"/>
              </a:rPr>
              <a:t> the original </a:t>
            </a:r>
            <a:r>
              <a:rPr lang="fr-FR" sz="1200" i="1" dirty="0" err="1">
                <a:solidFill>
                  <a:srgbClr val="FF0000"/>
                </a:solidFill>
                <a:cs typeface="Calibri"/>
              </a:rPr>
              <a:t>sequence</a:t>
            </a:r>
            <a:r>
              <a:rPr lang="fr-FR" sz="1200" i="1" dirty="0">
                <a:solidFill>
                  <a:srgbClr val="FF0000"/>
                </a:solidFill>
                <a:cs typeface="Calibri"/>
              </a:rPr>
              <a:t>.</a:t>
            </a:r>
          </a:p>
          <a:p>
            <a:endParaRPr lang="fr-FR" dirty="0"/>
          </a:p>
        </p:txBody>
      </p:sp>
      <p:sp>
        <p:nvSpPr>
          <p:cNvPr id="4" name="Slide Number Placeholder 3"/>
          <p:cNvSpPr>
            <a:spLocks noGrp="1"/>
          </p:cNvSpPr>
          <p:nvPr>
            <p:ph type="sldNum" sz="quarter" idx="5"/>
          </p:nvPr>
        </p:nvSpPr>
        <p:spPr/>
        <p:txBody>
          <a:bodyPr/>
          <a:lstStyle/>
          <a:p>
            <a:fld id="{B58EEC03-FCAB-7B40-82BB-94485FE9AD63}" type="slidenum">
              <a:rPr lang="fr-FR" smtClean="0"/>
              <a:t>6</a:t>
            </a:fld>
            <a:endParaRPr lang="fr-FR"/>
          </a:p>
        </p:txBody>
      </p:sp>
    </p:spTree>
    <p:extLst>
      <p:ext uri="{BB962C8B-B14F-4D97-AF65-F5344CB8AC3E}">
        <p14:creationId xmlns:p14="http://schemas.microsoft.com/office/powerpoint/2010/main" val="326929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plug </a:t>
            </a:r>
            <a:r>
              <a:rPr lang="en-US" dirty="0" err="1"/>
              <a:t>PoseBERT</a:t>
            </a:r>
            <a:r>
              <a:rPr lang="en-US" dirty="0"/>
              <a:t> on top of recent image-based method and always observe a significant boost in performance</a:t>
            </a:r>
          </a:p>
          <a:p>
            <a:endParaRPr lang="en-US" dirty="0">
              <a:cs typeface="Calibri"/>
            </a:endParaRPr>
          </a:p>
        </p:txBody>
      </p:sp>
      <p:sp>
        <p:nvSpPr>
          <p:cNvPr id="4" name="Slide Number Placeholder 3"/>
          <p:cNvSpPr>
            <a:spLocks noGrp="1"/>
          </p:cNvSpPr>
          <p:nvPr>
            <p:ph type="sldNum" sz="quarter" idx="5"/>
          </p:nvPr>
        </p:nvSpPr>
        <p:spPr/>
        <p:txBody>
          <a:bodyPr/>
          <a:lstStyle/>
          <a:p>
            <a:fld id="{B58EEC03-FCAB-7B40-82BB-94485FE9AD63}" type="slidenum">
              <a:rPr lang="fr-FR" smtClean="0"/>
              <a:t>7</a:t>
            </a:fld>
            <a:endParaRPr lang="fr-FR"/>
          </a:p>
        </p:txBody>
      </p:sp>
    </p:spTree>
    <p:extLst>
      <p:ext uri="{BB962C8B-B14F-4D97-AF65-F5344CB8AC3E}">
        <p14:creationId xmlns:p14="http://schemas.microsoft.com/office/powerpoint/2010/main" val="264599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qualitative results, where you can see that the single frame model exhibit significant artifacts and plugging the transformer makes the results much smoother.</a:t>
            </a:r>
          </a:p>
          <a:p>
            <a:endParaRPr lang="en-US" dirty="0"/>
          </a:p>
          <a:p>
            <a:r>
              <a:rPr lang="en-US" dirty="0"/>
              <a:t>Thank you</a:t>
            </a:r>
            <a:r>
              <a:rPr lang="en-US"/>
              <a:t>, and that’s </a:t>
            </a:r>
            <a:r>
              <a:rPr lang="en-US" dirty="0"/>
              <a:t>my talk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B58EEC03-FCAB-7B40-82BB-94485FE9AD63}" type="slidenum">
              <a:rPr lang="fr-FR" smtClean="0"/>
              <a:t>8</a:t>
            </a:fld>
            <a:endParaRPr lang="fr-FR"/>
          </a:p>
        </p:txBody>
      </p:sp>
    </p:spTree>
    <p:extLst>
      <p:ext uri="{BB962C8B-B14F-4D97-AF65-F5344CB8AC3E}">
        <p14:creationId xmlns:p14="http://schemas.microsoft.com/office/powerpoint/2010/main" val="197127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58EEC03-FCAB-7B40-82BB-94485FE9AD63}" type="slidenum">
              <a:rPr lang="fr-FR" smtClean="0"/>
              <a:t>9</a:t>
            </a:fld>
            <a:endParaRPr lang="fr-FR"/>
          </a:p>
        </p:txBody>
      </p:sp>
    </p:spTree>
    <p:extLst>
      <p:ext uri="{BB962C8B-B14F-4D97-AF65-F5344CB8AC3E}">
        <p14:creationId xmlns:p14="http://schemas.microsoft.com/office/powerpoint/2010/main" val="134132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5F0B-C43C-EA4C-BA67-E3E6AEF79D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7B1D2855-074F-8E40-A8A5-E961BC83D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pic>
        <p:nvPicPr>
          <p:cNvPr id="7" name="Picture 6">
            <a:extLst>
              <a:ext uri="{FF2B5EF4-FFF2-40B4-BE49-F238E27FC236}">
                <a16:creationId xmlns:a16="http://schemas.microsoft.com/office/drawing/2014/main" id="{1E59F7DD-364A-B140-AA2E-628A16992F27}"/>
              </a:ext>
            </a:extLst>
          </p:cNvPr>
          <p:cNvPicPr>
            <a:picLocks noChangeAspect="1"/>
          </p:cNvPicPr>
          <p:nvPr userDrawn="1"/>
        </p:nvPicPr>
        <p:blipFill>
          <a:blip r:embed="rId2"/>
          <a:stretch>
            <a:fillRect/>
          </a:stretch>
        </p:blipFill>
        <p:spPr>
          <a:xfrm>
            <a:off x="623669" y="6414436"/>
            <a:ext cx="1350972" cy="307039"/>
          </a:xfrm>
          <a:prstGeom prst="rect">
            <a:avLst/>
          </a:prstGeom>
        </p:spPr>
      </p:pic>
      <p:sp>
        <p:nvSpPr>
          <p:cNvPr id="8" name="Slide Number Placeholder 5">
            <a:extLst>
              <a:ext uri="{FF2B5EF4-FFF2-40B4-BE49-F238E27FC236}">
                <a16:creationId xmlns:a16="http://schemas.microsoft.com/office/drawing/2014/main" id="{B42B4D10-E8B8-5848-9E28-837F2F680C24}"/>
              </a:ext>
            </a:extLst>
          </p:cNvPr>
          <p:cNvSpPr txBox="1">
            <a:spLocks/>
          </p:cNvSpPr>
          <p:nvPr userDrawn="1"/>
        </p:nvSpPr>
        <p:spPr>
          <a:xfrm>
            <a:off x="10330249" y="6356350"/>
            <a:ext cx="14766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 NAVER LABS Corp.</a:t>
            </a:r>
          </a:p>
        </p:txBody>
      </p:sp>
    </p:spTree>
    <p:extLst>
      <p:ext uri="{BB962C8B-B14F-4D97-AF65-F5344CB8AC3E}">
        <p14:creationId xmlns:p14="http://schemas.microsoft.com/office/powerpoint/2010/main" val="9499410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BDCF-D0D2-4643-AA3A-D17548BA59BA}"/>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FCB05853-9BFD-F344-A487-CE06C93CD8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9782757-9F67-5240-9576-1FDBB7CD63A6}"/>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5" name="Footer Placeholder 4">
            <a:extLst>
              <a:ext uri="{FF2B5EF4-FFF2-40B4-BE49-F238E27FC236}">
                <a16:creationId xmlns:a16="http://schemas.microsoft.com/office/drawing/2014/main" id="{C9432107-F752-3C42-B0A5-9FEF3701716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8548678-751A-D847-B42F-32B9797BD705}"/>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114522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A845D-2F95-1A45-8DCC-DCFC716CFC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5C9D6B-5164-A445-AC39-1036EE572D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A4477E0-2BCD-3E4A-B1D1-F23E4D64575E}"/>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5" name="Footer Placeholder 4">
            <a:extLst>
              <a:ext uri="{FF2B5EF4-FFF2-40B4-BE49-F238E27FC236}">
                <a16:creationId xmlns:a16="http://schemas.microsoft.com/office/drawing/2014/main" id="{C2FDB902-1A6D-ED4F-8973-AC0752A67CB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F8F6F74-1912-D543-B12B-0E43392FEC79}"/>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150051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D69E-AAB7-8142-A992-CC7F8939C25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C9C57CF-1A88-2443-AC89-7F8D02A1F8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Slide Number Placeholder 5">
            <a:extLst>
              <a:ext uri="{FF2B5EF4-FFF2-40B4-BE49-F238E27FC236}">
                <a16:creationId xmlns:a16="http://schemas.microsoft.com/office/drawing/2014/main" id="{8944F464-1CCC-6C41-90A5-479F61B66EE5}"/>
              </a:ext>
            </a:extLst>
          </p:cNvPr>
          <p:cNvSpPr>
            <a:spLocks noGrp="1"/>
          </p:cNvSpPr>
          <p:nvPr>
            <p:ph type="sldNum" sz="quarter" idx="12"/>
          </p:nvPr>
        </p:nvSpPr>
        <p:spPr/>
        <p:txBody>
          <a:bodyPr/>
          <a:lstStyle/>
          <a:p>
            <a:fld id="{CA133A9F-7347-3A45-AF97-A906FA9386FF}" type="slidenum">
              <a:rPr lang="fr-FR" smtClean="0"/>
              <a:t>‹#›</a:t>
            </a:fld>
            <a:endParaRPr lang="fr-FR"/>
          </a:p>
        </p:txBody>
      </p:sp>
      <p:sp>
        <p:nvSpPr>
          <p:cNvPr id="7" name="Slide Number Placeholder 5">
            <a:extLst>
              <a:ext uri="{FF2B5EF4-FFF2-40B4-BE49-F238E27FC236}">
                <a16:creationId xmlns:a16="http://schemas.microsoft.com/office/drawing/2014/main" id="{9B8ABC3D-DF67-2846-9767-2B85F8442C36}"/>
              </a:ext>
            </a:extLst>
          </p:cNvPr>
          <p:cNvSpPr txBox="1">
            <a:spLocks/>
          </p:cNvSpPr>
          <p:nvPr userDrawn="1"/>
        </p:nvSpPr>
        <p:spPr>
          <a:xfrm>
            <a:off x="271755" y="6439044"/>
            <a:ext cx="149310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 NAVER LABS Corp.</a:t>
            </a:r>
          </a:p>
        </p:txBody>
      </p:sp>
    </p:spTree>
    <p:extLst>
      <p:ext uri="{BB962C8B-B14F-4D97-AF65-F5344CB8AC3E}">
        <p14:creationId xmlns:p14="http://schemas.microsoft.com/office/powerpoint/2010/main" val="414868477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D9B7-D2A7-BD4A-91E6-092F72DB51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2C5B43F9-42C4-AD48-B4DF-B6CC4AF22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3DB54E-9ABA-934F-91D0-DDFA2D37C5F6}"/>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5" name="Footer Placeholder 4">
            <a:extLst>
              <a:ext uri="{FF2B5EF4-FFF2-40B4-BE49-F238E27FC236}">
                <a16:creationId xmlns:a16="http://schemas.microsoft.com/office/drawing/2014/main" id="{4BDF2E3D-49E5-BD44-9FE3-BF5AA56A877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D6F39CF-7FC5-1C40-9EAA-3AA1F5F2E309}"/>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230281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EB99-CEEB-9641-82A5-A501BF7C226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6112654-F6C6-5042-A502-B0CB3531E8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F10E96A5-B1AB-5045-BF3F-ED1E84BC8B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38240173-02ED-0040-9690-A429691A1316}"/>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6" name="Footer Placeholder 5">
            <a:extLst>
              <a:ext uri="{FF2B5EF4-FFF2-40B4-BE49-F238E27FC236}">
                <a16:creationId xmlns:a16="http://schemas.microsoft.com/office/drawing/2014/main" id="{5146E232-8F4E-E844-A519-4132067BD48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B6A0419-911C-3F4C-9C5E-D3AAF3FC0F82}"/>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126839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4156-07F6-E240-92F6-62E21F238AC1}"/>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E94298E-B90D-3C44-B510-25726147A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DCBCD7-139B-0C4C-BDB6-6796975E0C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32EB3010-D6AD-3E43-BD76-10760D073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58F9D1-049F-0948-8A82-341930DBA7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E5904BAE-E518-BB48-BE8E-C5AFBEBB80F0}"/>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8" name="Footer Placeholder 7">
            <a:extLst>
              <a:ext uri="{FF2B5EF4-FFF2-40B4-BE49-F238E27FC236}">
                <a16:creationId xmlns:a16="http://schemas.microsoft.com/office/drawing/2014/main" id="{6BBF9498-2DA1-3247-B219-884FB68FB15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433E6DCE-5BD2-7843-972D-F937C3DAC945}"/>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382732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56D1-C918-3142-A3ED-CF6B6EC2375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92A1DA85-5B2B-5440-961A-71AB9DD07D95}"/>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4" name="Footer Placeholder 3">
            <a:extLst>
              <a:ext uri="{FF2B5EF4-FFF2-40B4-BE49-F238E27FC236}">
                <a16:creationId xmlns:a16="http://schemas.microsoft.com/office/drawing/2014/main" id="{478EDAD9-C414-E346-870A-D037827F6F7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08BF9E52-B3EF-AF47-8719-38713F6270E2}"/>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216373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21BFA-BC69-AE41-BC54-94AB1EDE1C77}"/>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3" name="Footer Placeholder 2">
            <a:extLst>
              <a:ext uri="{FF2B5EF4-FFF2-40B4-BE49-F238E27FC236}">
                <a16:creationId xmlns:a16="http://schemas.microsoft.com/office/drawing/2014/main" id="{DDD4A967-09A0-2D45-9019-D255AF01ED5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416FB118-054F-EF40-B6B6-47670BBBF9D1}"/>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91497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4E8C-44E1-BF43-AC23-2203A4FF6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6C81DC06-0DDF-CB49-B01F-CC2BD4197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BDFAC9FC-F5A0-974E-86C9-521DFF5A1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D4BA6B-EB71-1A45-BE66-038C1DC714D5}"/>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6" name="Footer Placeholder 5">
            <a:extLst>
              <a:ext uri="{FF2B5EF4-FFF2-40B4-BE49-F238E27FC236}">
                <a16:creationId xmlns:a16="http://schemas.microsoft.com/office/drawing/2014/main" id="{07C0729A-B973-4F4B-90A8-D5B6F5CFFC0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04F1EAC-111D-5341-87D4-11108A325A49}"/>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200471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646A-69AD-554C-AEA7-18BAD5302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B1BE79FD-18AD-3D48-81BA-694F4C92C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7D1D390C-3F2D-9541-B2B3-E3101BA3E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C0A184-7083-2E48-806D-2C31CD233FE2}"/>
              </a:ext>
            </a:extLst>
          </p:cNvPr>
          <p:cNvSpPr>
            <a:spLocks noGrp="1"/>
          </p:cNvSpPr>
          <p:nvPr>
            <p:ph type="dt" sz="half" idx="10"/>
          </p:nvPr>
        </p:nvSpPr>
        <p:spPr/>
        <p:txBody>
          <a:bodyPr/>
          <a:lstStyle/>
          <a:p>
            <a:fld id="{D961E354-6D5F-5441-992F-FA0AEA21AC59}" type="datetimeFigureOut">
              <a:rPr lang="fr-FR" smtClean="0"/>
              <a:t>25/05/2022</a:t>
            </a:fld>
            <a:endParaRPr lang="fr-FR"/>
          </a:p>
        </p:txBody>
      </p:sp>
      <p:sp>
        <p:nvSpPr>
          <p:cNvPr id="6" name="Footer Placeholder 5">
            <a:extLst>
              <a:ext uri="{FF2B5EF4-FFF2-40B4-BE49-F238E27FC236}">
                <a16:creationId xmlns:a16="http://schemas.microsoft.com/office/drawing/2014/main" id="{CFE68E80-213A-8844-B9E4-DBF85AEB1C0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6684010-C166-C64B-A249-A93147EDB0CB}"/>
              </a:ext>
            </a:extLst>
          </p:cNvPr>
          <p:cNvSpPr>
            <a:spLocks noGrp="1"/>
          </p:cNvSpPr>
          <p:nvPr>
            <p:ph type="sldNum" sz="quarter" idx="12"/>
          </p:nvPr>
        </p:nvSpPr>
        <p:spPr/>
        <p:txBody>
          <a:bodyPr/>
          <a:lstStyle/>
          <a:p>
            <a:fld id="{CA133A9F-7347-3A45-AF97-A906FA9386FF}" type="slidenum">
              <a:rPr lang="fr-FR" smtClean="0"/>
              <a:t>‹#›</a:t>
            </a:fld>
            <a:endParaRPr lang="fr-FR"/>
          </a:p>
        </p:txBody>
      </p:sp>
    </p:spTree>
    <p:extLst>
      <p:ext uri="{BB962C8B-B14F-4D97-AF65-F5344CB8AC3E}">
        <p14:creationId xmlns:p14="http://schemas.microsoft.com/office/powerpoint/2010/main" val="315017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DC0E4-241E-F44A-840B-EA6B6BE49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C10CF72-23C7-1347-861A-7D621EED6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81540EA-D44B-B544-B631-0C13A0FC73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1E354-6D5F-5441-992F-FA0AEA21AC59}" type="datetimeFigureOut">
              <a:rPr lang="fr-FR" smtClean="0"/>
              <a:t>25/05/2022</a:t>
            </a:fld>
            <a:endParaRPr lang="fr-FR"/>
          </a:p>
        </p:txBody>
      </p:sp>
      <p:sp>
        <p:nvSpPr>
          <p:cNvPr id="5" name="Footer Placeholder 4">
            <a:extLst>
              <a:ext uri="{FF2B5EF4-FFF2-40B4-BE49-F238E27FC236}">
                <a16:creationId xmlns:a16="http://schemas.microsoft.com/office/drawing/2014/main" id="{A18F4C15-6ED3-6946-B2DC-335A2D503D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618A27B1-34AD-7042-8068-3E643AFAD4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33A9F-7347-3A45-AF97-A906FA9386FF}" type="slidenum">
              <a:rPr lang="fr-FR" smtClean="0"/>
              <a:t>‹#›</a:t>
            </a:fld>
            <a:endParaRPr lang="fr-FR"/>
          </a:p>
        </p:txBody>
      </p:sp>
    </p:spTree>
    <p:extLst>
      <p:ext uri="{BB962C8B-B14F-4D97-AF65-F5344CB8AC3E}">
        <p14:creationId xmlns:p14="http://schemas.microsoft.com/office/powerpoint/2010/main" val="1435971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61BA-B7BD-7849-A47F-2EF22FAE4C53}"/>
              </a:ext>
            </a:extLst>
          </p:cNvPr>
          <p:cNvSpPr>
            <a:spLocks noGrp="1"/>
          </p:cNvSpPr>
          <p:nvPr>
            <p:ph type="ctrTitle"/>
          </p:nvPr>
        </p:nvSpPr>
        <p:spPr>
          <a:xfrm>
            <a:off x="1416424" y="43029"/>
            <a:ext cx="9144000" cy="1669704"/>
          </a:xfrm>
        </p:spPr>
        <p:txBody>
          <a:bodyPr>
            <a:normAutofit fontScale="90000"/>
          </a:bodyPr>
          <a:lstStyle/>
          <a:p>
            <a:r>
              <a:rPr lang="en-GB" b="1">
                <a:cs typeface="Arial"/>
              </a:rPr>
              <a:t>Leveraging </a:t>
            </a:r>
            <a:r>
              <a:rPr lang="en-US" b="1" err="1">
                <a:cs typeface="Arial"/>
              </a:rPr>
              <a:t>MoCap</a:t>
            </a:r>
            <a:r>
              <a:rPr lang="en-GB" b="1">
                <a:cs typeface="Arial"/>
              </a:rPr>
              <a:t> Data</a:t>
            </a:r>
            <a:br>
              <a:rPr lang="en-GB" b="1">
                <a:cs typeface="Arial" panose="020B0604020202020204" pitchFamily="34" charset="0"/>
              </a:rPr>
            </a:br>
            <a:r>
              <a:rPr lang="en-GB" b="1">
                <a:cs typeface="Arial"/>
              </a:rPr>
              <a:t>for Human Mesh Recovery</a:t>
            </a:r>
            <a:endParaRPr lang="fr-FR" b="1">
              <a:cs typeface="Arial" panose="020B0604020202020204" pitchFamily="34" charset="0"/>
            </a:endParaRPr>
          </a:p>
        </p:txBody>
      </p:sp>
      <p:sp>
        <p:nvSpPr>
          <p:cNvPr id="4" name="Text Placeholder 6">
            <a:extLst>
              <a:ext uri="{FF2B5EF4-FFF2-40B4-BE49-F238E27FC236}">
                <a16:creationId xmlns:a16="http://schemas.microsoft.com/office/drawing/2014/main" id="{1839D7B3-1731-124E-9E25-48E2B8B6EAE0}"/>
              </a:ext>
            </a:extLst>
          </p:cNvPr>
          <p:cNvSpPr txBox="1">
            <a:spLocks/>
          </p:cNvSpPr>
          <p:nvPr/>
        </p:nvSpPr>
        <p:spPr>
          <a:xfrm>
            <a:off x="2034909" y="6181977"/>
            <a:ext cx="2059912" cy="2970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cs typeface="Arial" panose="020B0604020202020204" pitchFamily="34" charset="0"/>
              </a:rPr>
              <a:t>Philippe </a:t>
            </a:r>
            <a:r>
              <a:rPr lang="en-GB" sz="1400" err="1">
                <a:cs typeface="Arial" panose="020B0604020202020204" pitchFamily="34" charset="0"/>
              </a:rPr>
              <a:t>Weinzaepfel</a:t>
            </a:r>
            <a:endParaRPr lang="en-GB" sz="1400">
              <a:cs typeface="Arial" panose="020B0604020202020204" pitchFamily="34" charset="0"/>
            </a:endParaRPr>
          </a:p>
        </p:txBody>
      </p:sp>
      <p:sp>
        <p:nvSpPr>
          <p:cNvPr id="5" name="Rectangle 4">
            <a:extLst>
              <a:ext uri="{FF2B5EF4-FFF2-40B4-BE49-F238E27FC236}">
                <a16:creationId xmlns:a16="http://schemas.microsoft.com/office/drawing/2014/main" id="{80857052-2706-9D4C-A860-74A0600F7109}"/>
              </a:ext>
            </a:extLst>
          </p:cNvPr>
          <p:cNvSpPr/>
          <p:nvPr/>
        </p:nvSpPr>
        <p:spPr>
          <a:xfrm>
            <a:off x="4701738" y="6176591"/>
            <a:ext cx="1455767" cy="307777"/>
          </a:xfrm>
          <a:prstGeom prst="rect">
            <a:avLst/>
          </a:prstGeom>
        </p:spPr>
        <p:txBody>
          <a:bodyPr wrap="square">
            <a:spAutoFit/>
          </a:bodyPr>
          <a:lstStyle/>
          <a:p>
            <a:r>
              <a:rPr lang="en-GB" sz="1400" dirty="0">
                <a:cs typeface="Arial" panose="020B0604020202020204" pitchFamily="34" charset="0"/>
              </a:rPr>
              <a:t>Romain </a:t>
            </a:r>
            <a:r>
              <a:rPr lang="en-GB" sz="1400" dirty="0" err="1">
                <a:cs typeface="Arial" panose="020B0604020202020204" pitchFamily="34" charset="0"/>
              </a:rPr>
              <a:t>Brégier</a:t>
            </a:r>
            <a:endParaRPr lang="fr-FR" sz="1400" dirty="0">
              <a:cs typeface="Arial" panose="020B0604020202020204" pitchFamily="34" charset="0"/>
            </a:endParaRPr>
          </a:p>
        </p:txBody>
      </p:sp>
      <p:sp>
        <p:nvSpPr>
          <p:cNvPr id="6" name="Rectangle 5">
            <a:extLst>
              <a:ext uri="{FF2B5EF4-FFF2-40B4-BE49-F238E27FC236}">
                <a16:creationId xmlns:a16="http://schemas.microsoft.com/office/drawing/2014/main" id="{9E8DD689-3587-C843-9A7D-FB7726E5836D}"/>
              </a:ext>
            </a:extLst>
          </p:cNvPr>
          <p:cNvSpPr/>
          <p:nvPr/>
        </p:nvSpPr>
        <p:spPr>
          <a:xfrm>
            <a:off x="6764422" y="6176591"/>
            <a:ext cx="1396216" cy="307777"/>
          </a:xfrm>
          <a:prstGeom prst="rect">
            <a:avLst/>
          </a:prstGeom>
        </p:spPr>
        <p:txBody>
          <a:bodyPr wrap="none">
            <a:spAutoFit/>
          </a:bodyPr>
          <a:lstStyle/>
          <a:p>
            <a:r>
              <a:rPr lang="en-GB" sz="1400">
                <a:cs typeface="Arial" panose="020B0604020202020204" pitchFamily="34" charset="0"/>
              </a:rPr>
              <a:t>Yannis </a:t>
            </a:r>
            <a:r>
              <a:rPr lang="en-GB" sz="1400" err="1">
                <a:cs typeface="Arial" panose="020B0604020202020204" pitchFamily="34" charset="0"/>
              </a:rPr>
              <a:t>Kalantidis</a:t>
            </a:r>
            <a:endParaRPr lang="fr-FR" sz="1400">
              <a:cs typeface="Arial" panose="020B0604020202020204" pitchFamily="34" charset="0"/>
            </a:endParaRPr>
          </a:p>
        </p:txBody>
      </p:sp>
      <p:sp>
        <p:nvSpPr>
          <p:cNvPr id="7" name="Rectangle 6">
            <a:extLst>
              <a:ext uri="{FF2B5EF4-FFF2-40B4-BE49-F238E27FC236}">
                <a16:creationId xmlns:a16="http://schemas.microsoft.com/office/drawing/2014/main" id="{61D5F646-268D-1540-9C4F-52AA258C3274}"/>
              </a:ext>
            </a:extLst>
          </p:cNvPr>
          <p:cNvSpPr/>
          <p:nvPr/>
        </p:nvSpPr>
        <p:spPr>
          <a:xfrm>
            <a:off x="8767556" y="6176591"/>
            <a:ext cx="1242712" cy="307777"/>
          </a:xfrm>
          <a:prstGeom prst="rect">
            <a:avLst/>
          </a:prstGeom>
        </p:spPr>
        <p:txBody>
          <a:bodyPr wrap="none">
            <a:spAutoFit/>
          </a:bodyPr>
          <a:lstStyle/>
          <a:p>
            <a:r>
              <a:rPr lang="en-GB" sz="1400" dirty="0" err="1">
                <a:cs typeface="Arial" panose="020B0604020202020204" pitchFamily="34" charset="0"/>
              </a:rPr>
              <a:t>Grégory</a:t>
            </a:r>
            <a:r>
              <a:rPr lang="en-GB" sz="1400" dirty="0">
                <a:cs typeface="Arial" panose="020B0604020202020204" pitchFamily="34" charset="0"/>
              </a:rPr>
              <a:t> </a:t>
            </a:r>
            <a:r>
              <a:rPr lang="en-GB" sz="1400" dirty="0" err="1">
                <a:cs typeface="Arial" panose="020B0604020202020204" pitchFamily="34" charset="0"/>
              </a:rPr>
              <a:t>Rogez</a:t>
            </a:r>
            <a:endParaRPr lang="fr-FR" sz="1400" dirty="0">
              <a:cs typeface="Arial" panose="020B0604020202020204" pitchFamily="34" charset="0"/>
            </a:endParaRPr>
          </a:p>
        </p:txBody>
      </p:sp>
      <p:pic>
        <p:nvPicPr>
          <p:cNvPr id="8" name="Picture 7">
            <a:extLst>
              <a:ext uri="{FF2B5EF4-FFF2-40B4-BE49-F238E27FC236}">
                <a16:creationId xmlns:a16="http://schemas.microsoft.com/office/drawing/2014/main" id="{F5053C32-DE0A-2344-8104-22D434297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3137" y="5474608"/>
            <a:ext cx="671550" cy="666000"/>
          </a:xfrm>
          <a:prstGeom prst="rect">
            <a:avLst/>
          </a:prstGeom>
        </p:spPr>
      </p:pic>
      <p:pic>
        <p:nvPicPr>
          <p:cNvPr id="9" name="Picture 8">
            <a:extLst>
              <a:ext uri="{FF2B5EF4-FFF2-40B4-BE49-F238E27FC236}">
                <a16:creationId xmlns:a16="http://schemas.microsoft.com/office/drawing/2014/main" id="{D68A655D-C57F-3942-8CDF-BCFD1F59B8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1142" y="5474174"/>
            <a:ext cx="672162" cy="666869"/>
          </a:xfrm>
          <a:prstGeom prst="rect">
            <a:avLst/>
          </a:prstGeom>
        </p:spPr>
      </p:pic>
      <p:pic>
        <p:nvPicPr>
          <p:cNvPr id="11" name="Picture 10">
            <a:extLst>
              <a:ext uri="{FF2B5EF4-FFF2-40B4-BE49-F238E27FC236}">
                <a16:creationId xmlns:a16="http://schemas.microsoft.com/office/drawing/2014/main" id="{447398E3-E49E-7D4E-906D-30F8CB9006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9679" y="5474608"/>
            <a:ext cx="655832" cy="666000"/>
          </a:xfrm>
          <a:prstGeom prst="rect">
            <a:avLst/>
          </a:prstGeom>
        </p:spPr>
      </p:pic>
      <p:sp>
        <p:nvSpPr>
          <p:cNvPr id="14" name="TextBox 13">
            <a:extLst>
              <a:ext uri="{FF2B5EF4-FFF2-40B4-BE49-F238E27FC236}">
                <a16:creationId xmlns:a16="http://schemas.microsoft.com/office/drawing/2014/main" id="{F1C2FBEA-68F3-9B44-93DB-31084C46E0FC}"/>
              </a:ext>
            </a:extLst>
          </p:cNvPr>
          <p:cNvSpPr txBox="1"/>
          <p:nvPr/>
        </p:nvSpPr>
        <p:spPr>
          <a:xfrm>
            <a:off x="10417814" y="693215"/>
            <a:ext cx="2031325" cy="369332"/>
          </a:xfrm>
          <a:prstGeom prst="rect">
            <a:avLst/>
          </a:prstGeom>
          <a:noFill/>
        </p:spPr>
        <p:txBody>
          <a:bodyPr wrap="none" rtlCol="0">
            <a:spAutoFit/>
          </a:bodyPr>
          <a:lstStyle/>
          <a:p>
            <a:r>
              <a:rPr lang="fr-FR" dirty="0"/>
              <a:t>3DV 2021		</a:t>
            </a:r>
          </a:p>
        </p:txBody>
      </p:sp>
      <p:sp>
        <p:nvSpPr>
          <p:cNvPr id="17" name="Rectangle 16">
            <a:extLst>
              <a:ext uri="{FF2B5EF4-FFF2-40B4-BE49-F238E27FC236}">
                <a16:creationId xmlns:a16="http://schemas.microsoft.com/office/drawing/2014/main" id="{6C086BD3-E1DD-0C4B-9D38-66E6380EF149}"/>
              </a:ext>
            </a:extLst>
          </p:cNvPr>
          <p:cNvSpPr/>
          <p:nvPr/>
        </p:nvSpPr>
        <p:spPr>
          <a:xfrm>
            <a:off x="6314481" y="5027445"/>
            <a:ext cx="1448153" cy="307777"/>
          </a:xfrm>
          <a:prstGeom prst="rect">
            <a:avLst/>
          </a:prstGeom>
        </p:spPr>
        <p:txBody>
          <a:bodyPr wrap="none">
            <a:spAutoFit/>
          </a:bodyPr>
          <a:lstStyle/>
          <a:p>
            <a:r>
              <a:rPr lang="en-GB" sz="1400" dirty="0">
                <a:cs typeface="Arial" panose="020B0604020202020204" pitchFamily="34" charset="0"/>
              </a:rPr>
              <a:t>Thibaut </a:t>
            </a:r>
            <a:r>
              <a:rPr lang="en-GB" sz="1400" dirty="0" err="1">
                <a:cs typeface="Arial" panose="020B0604020202020204" pitchFamily="34" charset="0"/>
              </a:rPr>
              <a:t>Groueix</a:t>
            </a:r>
            <a:r>
              <a:rPr lang="en-GB" sz="1400" dirty="0">
                <a:cs typeface="Arial" panose="020B0604020202020204" pitchFamily="34" charset="0"/>
              </a:rPr>
              <a:t>*</a:t>
            </a:r>
            <a:endParaRPr lang="fr-FR" sz="1400" dirty="0">
              <a:cs typeface="Arial" panose="020B0604020202020204" pitchFamily="34" charset="0"/>
            </a:endParaRPr>
          </a:p>
        </p:txBody>
      </p:sp>
      <p:pic>
        <p:nvPicPr>
          <p:cNvPr id="22" name="Picture 21">
            <a:extLst>
              <a:ext uri="{FF2B5EF4-FFF2-40B4-BE49-F238E27FC236}">
                <a16:creationId xmlns:a16="http://schemas.microsoft.com/office/drawing/2014/main" id="{FEA5CEDA-7AC5-724F-8DF4-40E87EC83E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0930" y="5474608"/>
            <a:ext cx="671123" cy="666000"/>
          </a:xfrm>
          <a:prstGeom prst="rect">
            <a:avLst/>
          </a:prstGeom>
        </p:spPr>
      </p:pic>
      <p:sp>
        <p:nvSpPr>
          <p:cNvPr id="23" name="Rectangle 22">
            <a:extLst>
              <a:ext uri="{FF2B5EF4-FFF2-40B4-BE49-F238E27FC236}">
                <a16:creationId xmlns:a16="http://schemas.microsoft.com/office/drawing/2014/main" id="{55457FC2-0791-894B-842A-92667044DF56}"/>
              </a:ext>
            </a:extLst>
          </p:cNvPr>
          <p:cNvSpPr/>
          <p:nvPr/>
        </p:nvSpPr>
        <p:spPr>
          <a:xfrm>
            <a:off x="3999243" y="5027445"/>
            <a:ext cx="1354410" cy="307777"/>
          </a:xfrm>
          <a:prstGeom prst="rect">
            <a:avLst/>
          </a:prstGeom>
        </p:spPr>
        <p:txBody>
          <a:bodyPr wrap="none">
            <a:spAutoFit/>
          </a:bodyPr>
          <a:lstStyle/>
          <a:p>
            <a:r>
              <a:rPr lang="en-GB" sz="1400" dirty="0">
                <a:cs typeface="Arial" panose="020B0604020202020204" pitchFamily="34" charset="0"/>
              </a:rPr>
              <a:t>Fabien </a:t>
            </a:r>
            <a:r>
              <a:rPr lang="en-GB" sz="1400" dirty="0" err="1">
                <a:cs typeface="Arial" panose="020B0604020202020204" pitchFamily="34" charset="0"/>
              </a:rPr>
              <a:t>Baradel</a:t>
            </a:r>
            <a:r>
              <a:rPr lang="en-GB" sz="1400" dirty="0">
                <a:cs typeface="Arial" panose="020B0604020202020204" pitchFamily="34" charset="0"/>
              </a:rPr>
              <a:t>*</a:t>
            </a:r>
            <a:endParaRPr lang="fr-FR" sz="1400" dirty="0">
              <a:cs typeface="Arial" panose="020B0604020202020204" pitchFamily="34" charset="0"/>
            </a:endParaRPr>
          </a:p>
        </p:txBody>
      </p:sp>
      <p:pic>
        <p:nvPicPr>
          <p:cNvPr id="3" name="intro">
            <a:hlinkClick r:id="" action="ppaction://media"/>
            <a:extLst>
              <a:ext uri="{FF2B5EF4-FFF2-40B4-BE49-F238E27FC236}">
                <a16:creationId xmlns:a16="http://schemas.microsoft.com/office/drawing/2014/main" id="{401497D6-7971-6045-9A21-BFC8F3FD7041}"/>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00859" y="1751525"/>
            <a:ext cx="11390283" cy="3224281"/>
          </a:xfrm>
          <a:prstGeom prst="rect">
            <a:avLst/>
          </a:prstGeom>
        </p:spPr>
      </p:pic>
    </p:spTree>
    <p:extLst>
      <p:ext uri="{BB962C8B-B14F-4D97-AF65-F5344CB8AC3E}">
        <p14:creationId xmlns:p14="http://schemas.microsoft.com/office/powerpoint/2010/main" val="137978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54094-E4D0-194F-AA80-C07E086609C3}"/>
              </a:ext>
            </a:extLst>
          </p:cNvPr>
          <p:cNvSpPr>
            <a:spLocks noGrp="1"/>
          </p:cNvSpPr>
          <p:nvPr>
            <p:ph idx="1"/>
          </p:nvPr>
        </p:nvSpPr>
        <p:spPr>
          <a:xfrm>
            <a:off x="723481" y="1168156"/>
            <a:ext cx="10630319" cy="5271281"/>
          </a:xfrm>
        </p:spPr>
        <p:txBody>
          <a:bodyPr vert="horz" lIns="91440" tIns="45720" rIns="91440" bIns="45720" rtlCol="0" anchor="t">
            <a:noAutofit/>
          </a:bodyPr>
          <a:lstStyle/>
          <a:p>
            <a:pPr marL="0" indent="0">
              <a:buNone/>
            </a:pPr>
            <a:r>
              <a:rPr lang="fr-FR" sz="1600" b="1" dirty="0">
                <a:solidFill>
                  <a:schemeClr val="accent6"/>
                </a:solidFill>
                <a:cs typeface="Calibri" panose="020F0502020204030204"/>
              </a:rPr>
              <a:t>Motivations</a:t>
            </a:r>
          </a:p>
          <a:p>
            <a:r>
              <a:rPr lang="fr-FR" sz="1600" dirty="0" err="1"/>
              <a:t>Mesh</a:t>
            </a:r>
            <a:r>
              <a:rPr lang="fr-FR" sz="1600" dirty="0"/>
              <a:t> </a:t>
            </a:r>
            <a:r>
              <a:rPr lang="fr-FR" sz="1600" dirty="0" err="1"/>
              <a:t>recovery</a:t>
            </a:r>
            <a:r>
              <a:rPr lang="fr-FR" sz="1600" dirty="0"/>
              <a:t> </a:t>
            </a:r>
            <a:r>
              <a:rPr lang="fr-FR" sz="1600" dirty="0" err="1"/>
              <a:t>from</a:t>
            </a:r>
            <a:r>
              <a:rPr lang="fr-FR" sz="1600" dirty="0"/>
              <a:t> a single RGB image </a:t>
            </a:r>
            <a:r>
              <a:rPr lang="fr-FR" sz="1600" dirty="0" err="1"/>
              <a:t>is</a:t>
            </a:r>
            <a:r>
              <a:rPr lang="fr-FR" sz="1600" dirty="0"/>
              <a:t> </a:t>
            </a:r>
            <a:r>
              <a:rPr lang="fr-FR" sz="1600" dirty="0" err="1"/>
              <a:t>difficult</a:t>
            </a:r>
            <a:r>
              <a:rPr lang="fr-FR" sz="1600" dirty="0"/>
              <a:t> (</a:t>
            </a:r>
            <a:r>
              <a:rPr lang="fr-FR" sz="1600" dirty="0" err="1"/>
              <a:t>depth</a:t>
            </a:r>
            <a:r>
              <a:rPr lang="fr-FR" sz="1600" dirty="0"/>
              <a:t> </a:t>
            </a:r>
            <a:r>
              <a:rPr lang="fr-FR" sz="1600" dirty="0" err="1"/>
              <a:t>e.g</a:t>
            </a:r>
            <a:r>
              <a:rPr lang="fr-FR" sz="1600" dirty="0"/>
              <a:t>. </a:t>
            </a:r>
            <a:r>
              <a:rPr lang="fr-FR" sz="1600" dirty="0" err="1"/>
              <a:t>ambiguity</a:t>
            </a:r>
            <a:r>
              <a:rPr lang="fr-FR" sz="1600" dirty="0"/>
              <a:t>, occlusion)</a:t>
            </a:r>
            <a:endParaRPr lang="en-US" sz="1600" dirty="0">
              <a:cs typeface="Calibri"/>
            </a:endParaRPr>
          </a:p>
          <a:p>
            <a:r>
              <a:rPr lang="fr-FR" sz="1600" dirty="0" err="1"/>
              <a:t>Missing</a:t>
            </a:r>
            <a:r>
              <a:rPr lang="fr-FR" sz="1600" dirty="0"/>
              <a:t> information </a:t>
            </a:r>
            <a:r>
              <a:rPr lang="fr-FR" sz="1600" dirty="0" err="1"/>
              <a:t>can</a:t>
            </a:r>
            <a:r>
              <a:rPr lang="fr-FR" sz="1600" dirty="0"/>
              <a:t> </a:t>
            </a:r>
            <a:r>
              <a:rPr lang="fr-FR" sz="1600" dirty="0" err="1"/>
              <a:t>be</a:t>
            </a:r>
            <a:r>
              <a:rPr lang="fr-FR" sz="1600" dirty="0"/>
              <a:t> </a:t>
            </a:r>
            <a:r>
              <a:rPr lang="fr-FR" sz="1600" dirty="0" err="1"/>
              <a:t>found</a:t>
            </a:r>
            <a:r>
              <a:rPr lang="fr-FR" sz="1600" dirty="0"/>
              <a:t> </a:t>
            </a:r>
            <a:r>
              <a:rPr lang="fr-FR" sz="1600" dirty="0" err="1"/>
              <a:t>using</a:t>
            </a:r>
            <a:r>
              <a:rPr lang="fr-FR" sz="1600" dirty="0"/>
              <a:t> </a:t>
            </a:r>
            <a:r>
              <a:rPr lang="fr-FR" sz="1600" dirty="0" err="1"/>
              <a:t>surrounding</a:t>
            </a:r>
            <a:r>
              <a:rPr lang="fr-FR" sz="1600" dirty="0"/>
              <a:t> frames</a:t>
            </a:r>
          </a:p>
          <a:p>
            <a:pPr marL="0" indent="0">
              <a:buNone/>
            </a:pPr>
            <a:endParaRPr lang="fr-FR" sz="1600" b="1" dirty="0">
              <a:ea typeface="+mn-lt"/>
              <a:cs typeface="+mn-lt"/>
            </a:endParaRPr>
          </a:p>
        </p:txBody>
      </p:sp>
      <p:sp>
        <p:nvSpPr>
          <p:cNvPr id="6" name="Title 5">
            <a:extLst>
              <a:ext uri="{FF2B5EF4-FFF2-40B4-BE49-F238E27FC236}">
                <a16:creationId xmlns:a16="http://schemas.microsoft.com/office/drawing/2014/main" id="{6ED8A4FB-CA08-4337-A2BB-9AE31719526D}"/>
              </a:ext>
            </a:extLst>
          </p:cNvPr>
          <p:cNvSpPr>
            <a:spLocks noGrp="1"/>
          </p:cNvSpPr>
          <p:nvPr>
            <p:ph type="title"/>
          </p:nvPr>
        </p:nvSpPr>
        <p:spPr>
          <a:xfrm>
            <a:off x="838200" y="232603"/>
            <a:ext cx="10515600" cy="762346"/>
          </a:xfrm>
        </p:spPr>
        <p:txBody>
          <a:bodyPr>
            <a:normAutofit/>
          </a:bodyPr>
          <a:lstStyle/>
          <a:p>
            <a:r>
              <a:rPr lang="en-US" sz="3300" b="1" dirty="0">
                <a:cs typeface="Calibri Light"/>
              </a:rPr>
              <a:t>A video-based model</a:t>
            </a:r>
          </a:p>
        </p:txBody>
      </p:sp>
      <p:pic>
        <p:nvPicPr>
          <p:cNvPr id="8" name="Picture 7" descr="A picture containing text, penguin, different, bird&#10;&#10;Description automatically generated">
            <a:extLst>
              <a:ext uri="{FF2B5EF4-FFF2-40B4-BE49-F238E27FC236}">
                <a16:creationId xmlns:a16="http://schemas.microsoft.com/office/drawing/2014/main" id="{095CDF1C-D96C-759E-31AD-121812B580CC}"/>
              </a:ext>
            </a:extLst>
          </p:cNvPr>
          <p:cNvPicPr>
            <a:picLocks noChangeAspect="1"/>
          </p:cNvPicPr>
          <p:nvPr/>
        </p:nvPicPr>
        <p:blipFill rotWithShape="1">
          <a:blip r:embed="rId3"/>
          <a:srcRect r="59102"/>
          <a:stretch/>
        </p:blipFill>
        <p:spPr>
          <a:xfrm>
            <a:off x="3304756" y="2199819"/>
            <a:ext cx="2791244" cy="4239618"/>
          </a:xfrm>
          <a:prstGeom prst="rect">
            <a:avLst/>
          </a:prstGeom>
        </p:spPr>
      </p:pic>
      <p:pic>
        <p:nvPicPr>
          <p:cNvPr id="10" name="Picture 9" descr="A picture containing text, penguin, different, bird&#10;&#10;Description automatically generated">
            <a:extLst>
              <a:ext uri="{FF2B5EF4-FFF2-40B4-BE49-F238E27FC236}">
                <a16:creationId xmlns:a16="http://schemas.microsoft.com/office/drawing/2014/main" id="{FAEF377B-9253-DFD8-AFBC-67640CD75672}"/>
              </a:ext>
            </a:extLst>
          </p:cNvPr>
          <p:cNvPicPr>
            <a:picLocks noChangeAspect="1"/>
          </p:cNvPicPr>
          <p:nvPr/>
        </p:nvPicPr>
        <p:blipFill rotWithShape="1">
          <a:blip r:embed="rId3"/>
          <a:srcRect l="66927" r="18838"/>
          <a:stretch/>
        </p:blipFill>
        <p:spPr>
          <a:xfrm>
            <a:off x="6096000" y="2199819"/>
            <a:ext cx="971550" cy="4239618"/>
          </a:xfrm>
          <a:prstGeom prst="rect">
            <a:avLst/>
          </a:prstGeom>
        </p:spPr>
      </p:pic>
    </p:spTree>
    <p:extLst>
      <p:ext uri="{BB962C8B-B14F-4D97-AF65-F5344CB8AC3E}">
        <p14:creationId xmlns:p14="http://schemas.microsoft.com/office/powerpoint/2010/main" val="168011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47A7-48CE-6009-1733-7E911DEACDBD}"/>
              </a:ext>
            </a:extLst>
          </p:cNvPr>
          <p:cNvSpPr>
            <a:spLocks noGrp="1"/>
          </p:cNvSpPr>
          <p:nvPr>
            <p:ph type="title"/>
          </p:nvPr>
        </p:nvSpPr>
        <p:spPr/>
        <p:txBody>
          <a:bodyPr/>
          <a:lstStyle/>
          <a:p>
            <a:r>
              <a:rPr lang="en-US" dirty="0"/>
              <a:t>Data</a:t>
            </a:r>
          </a:p>
        </p:txBody>
      </p:sp>
      <p:sp>
        <p:nvSpPr>
          <p:cNvPr id="7" name="Title 1">
            <a:extLst>
              <a:ext uri="{FF2B5EF4-FFF2-40B4-BE49-F238E27FC236}">
                <a16:creationId xmlns:a16="http://schemas.microsoft.com/office/drawing/2014/main" id="{FE03A9D5-7716-F8F6-FE02-D846A32BC17A}"/>
              </a:ext>
            </a:extLst>
          </p:cNvPr>
          <p:cNvSpPr txBox="1">
            <a:spLocks/>
          </p:cNvSpPr>
          <p:nvPr/>
        </p:nvSpPr>
        <p:spPr>
          <a:xfrm>
            <a:off x="661147" y="1776488"/>
            <a:ext cx="4105835" cy="4059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0" name="TextBox 9">
            <a:extLst>
              <a:ext uri="{FF2B5EF4-FFF2-40B4-BE49-F238E27FC236}">
                <a16:creationId xmlns:a16="http://schemas.microsoft.com/office/drawing/2014/main" id="{1797D9F9-F58A-B336-7AFA-E4F564F03419}"/>
              </a:ext>
            </a:extLst>
          </p:cNvPr>
          <p:cNvSpPr txBox="1"/>
          <p:nvPr/>
        </p:nvSpPr>
        <p:spPr>
          <a:xfrm>
            <a:off x="661147" y="1462088"/>
            <a:ext cx="6485965"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Size</a:t>
            </a:r>
            <a:r>
              <a:rPr lang="en-US" sz="2400" dirty="0"/>
              <a:t> : small  - </a:t>
            </a:r>
            <a:r>
              <a:rPr lang="en-US" sz="2400" dirty="0">
                <a:solidFill>
                  <a:schemeClr val="accent6"/>
                </a:solidFill>
              </a:rPr>
              <a:t>big</a:t>
            </a:r>
            <a:r>
              <a:rPr lang="en-US" sz="2400" dirty="0">
                <a:solidFill>
                  <a:srgbClr val="FF0000"/>
                </a:solidFill>
              </a:rPr>
              <a:t> </a:t>
            </a:r>
            <a:endParaRPr lang="en-US" sz="2400" b="1" dirty="0"/>
          </a:p>
          <a:p>
            <a:pPr marL="285750" indent="-285750">
              <a:buFont typeface="Arial" panose="020B0604020202020204" pitchFamily="34" charset="0"/>
              <a:buChar char="•"/>
            </a:pPr>
            <a:r>
              <a:rPr lang="en-US" sz="2400" b="1" dirty="0"/>
              <a:t>Annotations</a:t>
            </a:r>
            <a:r>
              <a:rPr lang="en-US" sz="2400" dirty="0"/>
              <a:t> : 2D – 3D </a:t>
            </a:r>
            <a:r>
              <a:rPr lang="en-US" sz="2400" dirty="0" err="1"/>
              <a:t>keypoints</a:t>
            </a:r>
            <a:r>
              <a:rPr lang="en-US" sz="2400" dirty="0"/>
              <a:t> – </a:t>
            </a:r>
            <a:r>
              <a:rPr lang="en-US" sz="2400" dirty="0">
                <a:solidFill>
                  <a:schemeClr val="accent6"/>
                </a:solidFill>
              </a:rPr>
              <a:t>mesh</a:t>
            </a:r>
          </a:p>
          <a:p>
            <a:pPr marL="285750" indent="-285750">
              <a:buFont typeface="Arial" panose="020B0604020202020204" pitchFamily="34" charset="0"/>
              <a:buChar char="•"/>
            </a:pPr>
            <a:r>
              <a:rPr lang="en-US" sz="2400" b="1" dirty="0"/>
              <a:t>Annotations</a:t>
            </a:r>
            <a:r>
              <a:rPr lang="en-US" sz="2400" dirty="0"/>
              <a:t> : pseudo ground truth – </a:t>
            </a:r>
            <a:r>
              <a:rPr lang="en-US" sz="2400" dirty="0">
                <a:solidFill>
                  <a:schemeClr val="accent6"/>
                </a:solidFill>
              </a:rPr>
              <a:t>accurate</a:t>
            </a:r>
          </a:p>
          <a:p>
            <a:pPr marL="285750" indent="-285750">
              <a:buFont typeface="Arial" panose="020B0604020202020204" pitchFamily="34" charset="0"/>
              <a:buChar char="•"/>
            </a:pPr>
            <a:r>
              <a:rPr lang="en-US" sz="2400" b="1" dirty="0"/>
              <a:t>Camera parameters </a:t>
            </a:r>
            <a:r>
              <a:rPr lang="en-US" sz="2400" dirty="0"/>
              <a:t>: none - </a:t>
            </a:r>
            <a:r>
              <a:rPr lang="en-US" sz="2400" dirty="0">
                <a:solidFill>
                  <a:schemeClr val="accent6"/>
                </a:solidFill>
              </a:rPr>
              <a:t>yes</a:t>
            </a:r>
          </a:p>
          <a:p>
            <a:pPr marL="285750" indent="-285750">
              <a:buFont typeface="Arial" panose="020B0604020202020204" pitchFamily="34" charset="0"/>
              <a:buChar char="•"/>
            </a:pPr>
            <a:r>
              <a:rPr lang="en-US" sz="2400" b="1" dirty="0"/>
              <a:t>Setting</a:t>
            </a:r>
            <a:r>
              <a:rPr lang="en-US" sz="2400" dirty="0"/>
              <a:t> : controlled -- </a:t>
            </a:r>
            <a:r>
              <a:rPr lang="en-US" sz="2400" dirty="0">
                <a:solidFill>
                  <a:schemeClr val="accent6"/>
                </a:solidFill>
              </a:rPr>
              <a:t>In the wild</a:t>
            </a:r>
          </a:p>
          <a:p>
            <a:pPr marL="285750" indent="-285750">
              <a:buFont typeface="Arial" panose="020B0604020202020204" pitchFamily="34" charset="0"/>
              <a:buChar char="•"/>
            </a:pPr>
            <a:r>
              <a:rPr lang="en-US" sz="2400" b="1" dirty="0"/>
              <a:t>Input</a:t>
            </a:r>
            <a:r>
              <a:rPr lang="en-US" sz="2400" dirty="0"/>
              <a:t> : single image – </a:t>
            </a:r>
            <a:r>
              <a:rPr lang="en-US" sz="2400" dirty="0">
                <a:solidFill>
                  <a:schemeClr val="accent6"/>
                </a:solidFill>
              </a:rPr>
              <a:t>video</a:t>
            </a:r>
          </a:p>
          <a:p>
            <a:pPr marL="285750" indent="-285750">
              <a:buFont typeface="Arial" panose="020B0604020202020204" pitchFamily="34" charset="0"/>
              <a:buChar char="•"/>
            </a:pPr>
            <a:r>
              <a:rPr lang="en-US" sz="2400" b="1" dirty="0"/>
              <a:t>Person</a:t>
            </a:r>
            <a:r>
              <a:rPr lang="en-US" sz="2400" dirty="0"/>
              <a:t> : single - </a:t>
            </a:r>
            <a:r>
              <a:rPr lang="en-US" sz="2400" dirty="0">
                <a:solidFill>
                  <a:schemeClr val="accent6"/>
                </a:solidFill>
              </a:rPr>
              <a:t>multi</a:t>
            </a:r>
          </a:p>
          <a:p>
            <a:pPr marL="285750" indent="-285750">
              <a:buFont typeface="Arial" panose="020B0604020202020204" pitchFamily="34" charset="0"/>
              <a:buChar char="•"/>
            </a:pPr>
            <a:r>
              <a:rPr lang="en-US" sz="2400" b="1" dirty="0"/>
              <a:t>Occlusions</a:t>
            </a:r>
            <a:r>
              <a:rPr lang="en-US" sz="2400" dirty="0"/>
              <a:t> : none - </a:t>
            </a:r>
            <a:r>
              <a:rPr lang="en-US" sz="2400" dirty="0">
                <a:solidFill>
                  <a:schemeClr val="accent6"/>
                </a:solidFill>
              </a:rPr>
              <a:t>yes</a:t>
            </a:r>
          </a:p>
        </p:txBody>
      </p:sp>
    </p:spTree>
    <p:extLst>
      <p:ext uri="{BB962C8B-B14F-4D97-AF65-F5344CB8AC3E}">
        <p14:creationId xmlns:p14="http://schemas.microsoft.com/office/powerpoint/2010/main" val="347445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47A7-48CE-6009-1733-7E911DEACDBD}"/>
              </a:ext>
            </a:extLst>
          </p:cNvPr>
          <p:cNvSpPr>
            <a:spLocks noGrp="1"/>
          </p:cNvSpPr>
          <p:nvPr>
            <p:ph type="title"/>
          </p:nvPr>
        </p:nvSpPr>
        <p:spPr/>
        <p:txBody>
          <a:bodyPr/>
          <a:lstStyle/>
          <a:p>
            <a:r>
              <a:rPr lang="en-US" dirty="0"/>
              <a:t>Data</a:t>
            </a:r>
          </a:p>
        </p:txBody>
      </p:sp>
      <p:sp>
        <p:nvSpPr>
          <p:cNvPr id="7" name="Title 1">
            <a:extLst>
              <a:ext uri="{FF2B5EF4-FFF2-40B4-BE49-F238E27FC236}">
                <a16:creationId xmlns:a16="http://schemas.microsoft.com/office/drawing/2014/main" id="{FE03A9D5-7716-F8F6-FE02-D846A32BC17A}"/>
              </a:ext>
            </a:extLst>
          </p:cNvPr>
          <p:cNvSpPr txBox="1">
            <a:spLocks/>
          </p:cNvSpPr>
          <p:nvPr/>
        </p:nvSpPr>
        <p:spPr>
          <a:xfrm>
            <a:off x="661147" y="1776488"/>
            <a:ext cx="4105835" cy="4059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0" name="TextBox 9">
            <a:extLst>
              <a:ext uri="{FF2B5EF4-FFF2-40B4-BE49-F238E27FC236}">
                <a16:creationId xmlns:a16="http://schemas.microsoft.com/office/drawing/2014/main" id="{1797D9F9-F58A-B336-7AFA-E4F564F03419}"/>
              </a:ext>
            </a:extLst>
          </p:cNvPr>
          <p:cNvSpPr txBox="1"/>
          <p:nvPr/>
        </p:nvSpPr>
        <p:spPr>
          <a:xfrm>
            <a:off x="661147" y="1462088"/>
            <a:ext cx="6485965"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Size</a:t>
            </a:r>
            <a:r>
              <a:rPr lang="en-US" sz="2400" dirty="0"/>
              <a:t> : small  - </a:t>
            </a:r>
            <a:r>
              <a:rPr lang="en-US" sz="2400" dirty="0">
                <a:solidFill>
                  <a:schemeClr val="accent6"/>
                </a:solidFill>
              </a:rPr>
              <a:t>big</a:t>
            </a:r>
            <a:r>
              <a:rPr lang="en-US" sz="2400" dirty="0">
                <a:solidFill>
                  <a:srgbClr val="FF0000"/>
                </a:solidFill>
              </a:rPr>
              <a:t> </a:t>
            </a:r>
            <a:endParaRPr lang="en-US" sz="2400" b="1" dirty="0"/>
          </a:p>
          <a:p>
            <a:pPr marL="285750" indent="-285750">
              <a:buFont typeface="Arial" panose="020B0604020202020204" pitchFamily="34" charset="0"/>
              <a:buChar char="•"/>
            </a:pPr>
            <a:r>
              <a:rPr lang="en-US" sz="2400" b="1" dirty="0"/>
              <a:t>Annotations</a:t>
            </a:r>
            <a:r>
              <a:rPr lang="en-US" sz="2400" dirty="0"/>
              <a:t> : 2D – 3D </a:t>
            </a:r>
            <a:r>
              <a:rPr lang="en-US" sz="2400" dirty="0" err="1"/>
              <a:t>keypoints</a:t>
            </a:r>
            <a:r>
              <a:rPr lang="en-US" sz="2400" dirty="0"/>
              <a:t> – </a:t>
            </a:r>
            <a:r>
              <a:rPr lang="en-US" sz="2400" dirty="0">
                <a:solidFill>
                  <a:schemeClr val="accent6"/>
                </a:solidFill>
              </a:rPr>
              <a:t>mesh</a:t>
            </a:r>
          </a:p>
          <a:p>
            <a:pPr marL="285750" indent="-285750">
              <a:buFont typeface="Arial" panose="020B0604020202020204" pitchFamily="34" charset="0"/>
              <a:buChar char="•"/>
            </a:pPr>
            <a:r>
              <a:rPr lang="en-US" sz="2400" b="1" dirty="0"/>
              <a:t>Annotations</a:t>
            </a:r>
            <a:r>
              <a:rPr lang="en-US" sz="2400" dirty="0"/>
              <a:t> : pseudo ground truth – </a:t>
            </a:r>
            <a:r>
              <a:rPr lang="en-US" sz="2400" dirty="0">
                <a:solidFill>
                  <a:schemeClr val="accent6"/>
                </a:solidFill>
              </a:rPr>
              <a:t>accurate</a:t>
            </a:r>
          </a:p>
          <a:p>
            <a:pPr marL="285750" indent="-285750">
              <a:buFont typeface="Arial" panose="020B0604020202020204" pitchFamily="34" charset="0"/>
              <a:buChar char="•"/>
            </a:pPr>
            <a:r>
              <a:rPr lang="en-US" sz="2400" b="1" dirty="0"/>
              <a:t>Camera parameters </a:t>
            </a:r>
            <a:r>
              <a:rPr lang="en-US" sz="2400" dirty="0"/>
              <a:t>: none - </a:t>
            </a:r>
            <a:r>
              <a:rPr lang="en-US" sz="2400" dirty="0">
                <a:solidFill>
                  <a:schemeClr val="accent6"/>
                </a:solidFill>
              </a:rPr>
              <a:t>yes</a:t>
            </a:r>
          </a:p>
          <a:p>
            <a:pPr marL="285750" indent="-285750">
              <a:buFont typeface="Arial" panose="020B0604020202020204" pitchFamily="34" charset="0"/>
              <a:buChar char="•"/>
            </a:pPr>
            <a:r>
              <a:rPr lang="en-US" sz="2400" b="1" dirty="0"/>
              <a:t>Setting</a:t>
            </a:r>
            <a:r>
              <a:rPr lang="en-US" sz="2400" dirty="0"/>
              <a:t> : </a:t>
            </a:r>
            <a:r>
              <a:rPr lang="en-US" sz="2400" dirty="0">
                <a:solidFill>
                  <a:srgbClr val="FF0000"/>
                </a:solidFill>
              </a:rPr>
              <a:t>controlled</a:t>
            </a:r>
            <a:r>
              <a:rPr lang="en-US" sz="2400" dirty="0"/>
              <a:t> -- In the wild</a:t>
            </a:r>
          </a:p>
          <a:p>
            <a:pPr marL="285750" indent="-285750">
              <a:buFont typeface="Arial" panose="020B0604020202020204" pitchFamily="34" charset="0"/>
              <a:buChar char="•"/>
            </a:pPr>
            <a:r>
              <a:rPr lang="en-US" sz="2400" b="1" dirty="0"/>
              <a:t>Input</a:t>
            </a:r>
            <a:r>
              <a:rPr lang="en-US" sz="2400" dirty="0"/>
              <a:t> : single image – </a:t>
            </a:r>
            <a:r>
              <a:rPr lang="en-US" sz="2400" dirty="0">
                <a:solidFill>
                  <a:schemeClr val="accent6"/>
                </a:solidFill>
              </a:rPr>
              <a:t>video</a:t>
            </a:r>
          </a:p>
          <a:p>
            <a:pPr marL="285750" indent="-285750">
              <a:buFont typeface="Arial" panose="020B0604020202020204" pitchFamily="34" charset="0"/>
              <a:buChar char="•"/>
            </a:pPr>
            <a:r>
              <a:rPr lang="en-US" sz="2400" b="1" dirty="0"/>
              <a:t>Person</a:t>
            </a:r>
            <a:r>
              <a:rPr lang="en-US" sz="2400" dirty="0"/>
              <a:t> : </a:t>
            </a:r>
            <a:r>
              <a:rPr lang="en-US" sz="2400" dirty="0">
                <a:solidFill>
                  <a:srgbClr val="FF0000"/>
                </a:solidFill>
              </a:rPr>
              <a:t>single</a:t>
            </a:r>
            <a:r>
              <a:rPr lang="en-US" sz="2400" dirty="0"/>
              <a:t> - multi</a:t>
            </a:r>
          </a:p>
          <a:p>
            <a:pPr marL="285750" indent="-285750">
              <a:buFont typeface="Arial" panose="020B0604020202020204" pitchFamily="34" charset="0"/>
              <a:buChar char="•"/>
            </a:pPr>
            <a:r>
              <a:rPr lang="en-US" sz="2400" b="1" dirty="0"/>
              <a:t>Occlusions</a:t>
            </a:r>
            <a:r>
              <a:rPr lang="en-US" sz="2400" dirty="0"/>
              <a:t> : </a:t>
            </a:r>
            <a:r>
              <a:rPr lang="en-US" sz="2400" dirty="0">
                <a:solidFill>
                  <a:srgbClr val="FF0000"/>
                </a:solidFill>
              </a:rPr>
              <a:t>none</a:t>
            </a:r>
            <a:r>
              <a:rPr lang="en-US" sz="2400" dirty="0"/>
              <a:t> - yes</a:t>
            </a:r>
          </a:p>
        </p:txBody>
      </p:sp>
      <p:sp>
        <p:nvSpPr>
          <p:cNvPr id="3" name="Rectangle 2">
            <a:extLst>
              <a:ext uri="{FF2B5EF4-FFF2-40B4-BE49-F238E27FC236}">
                <a16:creationId xmlns:a16="http://schemas.microsoft.com/office/drawing/2014/main" id="{EEDCDE36-8076-B065-0059-C199C933459C}"/>
              </a:ext>
            </a:extLst>
          </p:cNvPr>
          <p:cNvSpPr/>
          <p:nvPr/>
        </p:nvSpPr>
        <p:spPr>
          <a:xfrm>
            <a:off x="2980764" y="4912694"/>
            <a:ext cx="6096000" cy="923330"/>
          </a:xfrm>
          <a:prstGeom prst="rect">
            <a:avLst/>
          </a:prstGeom>
        </p:spPr>
        <p:txBody>
          <a:bodyPr>
            <a:spAutoFit/>
          </a:bodyPr>
          <a:lstStyle/>
          <a:p>
            <a:r>
              <a:rPr lang="fr-FR" b="1" dirty="0">
                <a:solidFill>
                  <a:schemeClr val="accent6"/>
                </a:solidFill>
                <a:cs typeface="Calibri" panose="020F0502020204030204"/>
              </a:rPr>
              <a:t>Observation</a:t>
            </a:r>
            <a:endParaRPr lang="en-US" b="1" dirty="0">
              <a:solidFill>
                <a:schemeClr val="accent6"/>
              </a:solidFill>
              <a:cs typeface="Calibri" panose="020F0502020204030204"/>
            </a:endParaRPr>
          </a:p>
          <a:p>
            <a:r>
              <a:rPr lang="fr-FR" dirty="0">
                <a:ea typeface="+mn-lt"/>
                <a:cs typeface="+mn-lt"/>
              </a:rPr>
              <a:t>RGB </a:t>
            </a:r>
            <a:r>
              <a:rPr lang="fr-FR" dirty="0" err="1">
                <a:ea typeface="+mn-lt"/>
                <a:cs typeface="+mn-lt"/>
              </a:rPr>
              <a:t>video</a:t>
            </a:r>
            <a:r>
              <a:rPr lang="fr-FR" dirty="0">
                <a:ea typeface="+mn-lt"/>
                <a:cs typeface="+mn-lt"/>
              </a:rPr>
              <a:t> </a:t>
            </a:r>
            <a:r>
              <a:rPr lang="fr-FR" dirty="0" err="1">
                <a:ea typeface="+mn-lt"/>
                <a:cs typeface="+mn-lt"/>
              </a:rPr>
              <a:t>datasets</a:t>
            </a:r>
            <a:r>
              <a:rPr lang="fr-FR" dirty="0">
                <a:ea typeface="+mn-lt"/>
                <a:cs typeface="+mn-lt"/>
              </a:rPr>
              <a:t> </a:t>
            </a:r>
            <a:r>
              <a:rPr lang="fr-FR" dirty="0" err="1">
                <a:ea typeface="+mn-lt"/>
                <a:cs typeface="+mn-lt"/>
              </a:rPr>
              <a:t>with</a:t>
            </a:r>
            <a:r>
              <a:rPr lang="fr-FR" dirty="0">
                <a:ea typeface="+mn-lt"/>
                <a:cs typeface="+mn-lt"/>
              </a:rPr>
              <a:t> 3d annotations are </a:t>
            </a:r>
            <a:r>
              <a:rPr lang="fr-FR" dirty="0" err="1">
                <a:ea typeface="+mn-lt"/>
                <a:cs typeface="+mn-lt"/>
              </a:rPr>
              <a:t>scarce</a:t>
            </a:r>
            <a:r>
              <a:rPr lang="fr-FR" dirty="0">
                <a:ea typeface="+mn-lt"/>
                <a:cs typeface="+mn-lt"/>
              </a:rPr>
              <a:t>...</a:t>
            </a:r>
          </a:p>
          <a:p>
            <a:r>
              <a:rPr lang="fr-FR" dirty="0">
                <a:ea typeface="+mn-lt"/>
                <a:cs typeface="+mn-lt"/>
              </a:rPr>
              <a:t>...but </a:t>
            </a:r>
            <a:r>
              <a:rPr lang="fr-FR" dirty="0" err="1">
                <a:ea typeface="+mn-lt"/>
                <a:cs typeface="+mn-lt"/>
              </a:rPr>
              <a:t>we</a:t>
            </a:r>
            <a:r>
              <a:rPr lang="fr-FR" dirty="0">
                <a:ea typeface="+mn-lt"/>
                <a:cs typeface="+mn-lt"/>
              </a:rPr>
              <a:t> have large </a:t>
            </a:r>
            <a:r>
              <a:rPr lang="fr-FR" dirty="0" err="1">
                <a:ea typeface="+mn-lt"/>
                <a:cs typeface="+mn-lt"/>
              </a:rPr>
              <a:t>amounts</a:t>
            </a:r>
            <a:r>
              <a:rPr lang="fr-FR" dirty="0">
                <a:ea typeface="+mn-lt"/>
                <a:cs typeface="+mn-lt"/>
              </a:rPr>
              <a:t> of </a:t>
            </a:r>
            <a:r>
              <a:rPr lang="fr-FR" dirty="0" err="1">
                <a:ea typeface="+mn-lt"/>
                <a:cs typeface="+mn-lt"/>
              </a:rPr>
              <a:t>MoCap</a:t>
            </a:r>
            <a:r>
              <a:rPr lang="fr-FR" dirty="0">
                <a:ea typeface="+mn-lt"/>
                <a:cs typeface="+mn-lt"/>
              </a:rPr>
              <a:t> data.</a:t>
            </a:r>
          </a:p>
        </p:txBody>
      </p:sp>
    </p:spTree>
    <p:extLst>
      <p:ext uri="{BB962C8B-B14F-4D97-AF65-F5344CB8AC3E}">
        <p14:creationId xmlns:p14="http://schemas.microsoft.com/office/powerpoint/2010/main" val="414599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INRIA platform – Page 2 – Kinovis">
            <a:extLst>
              <a:ext uri="{FF2B5EF4-FFF2-40B4-BE49-F238E27FC236}">
                <a16:creationId xmlns:a16="http://schemas.microsoft.com/office/drawing/2014/main" id="{D2682977-7C60-6286-79C2-2969F1D151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4053" y="0"/>
            <a:ext cx="6797947" cy="53477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C507DD-3738-D743-1824-C3D8DE619D7D}"/>
              </a:ext>
            </a:extLst>
          </p:cNvPr>
          <p:cNvSpPr txBox="1"/>
          <p:nvPr/>
        </p:nvSpPr>
        <p:spPr>
          <a:xfrm>
            <a:off x="1304365" y="2452318"/>
            <a:ext cx="8522838" cy="1200329"/>
          </a:xfrm>
          <a:prstGeom prst="rect">
            <a:avLst/>
          </a:prstGeom>
          <a:noFill/>
        </p:spPr>
        <p:txBody>
          <a:bodyPr wrap="square" rtlCol="0">
            <a:spAutoFit/>
          </a:bodyPr>
          <a:lstStyle/>
          <a:p>
            <a:r>
              <a:rPr lang="fr-FR" b="1" dirty="0" err="1"/>
              <a:t>Amass</a:t>
            </a:r>
            <a:endParaRPr lang="en-GB" dirty="0"/>
          </a:p>
          <a:p>
            <a:r>
              <a:rPr lang="fr-FR" dirty="0" err="1"/>
              <a:t>MoCap</a:t>
            </a:r>
            <a:r>
              <a:rPr lang="fr-FR" dirty="0"/>
              <a:t> data, </a:t>
            </a:r>
            <a:r>
              <a:rPr lang="en-GB" dirty="0"/>
              <a:t>ICCV 2019</a:t>
            </a:r>
            <a:endParaRPr lang="fr-FR" dirty="0"/>
          </a:p>
          <a:p>
            <a:pPr marL="285750" indent="-285750">
              <a:buFont typeface="Arial" panose="020B0604020202020204" pitchFamily="34" charset="0"/>
              <a:buChar char="•"/>
            </a:pPr>
            <a:r>
              <a:rPr lang="fr-FR" dirty="0"/>
              <a:t>Indoor </a:t>
            </a:r>
            <a:r>
              <a:rPr lang="fr-FR" dirty="0" err="1"/>
              <a:t>controlled</a:t>
            </a:r>
            <a:r>
              <a:rPr lang="fr-FR" dirty="0"/>
              <a:t> settings</a:t>
            </a:r>
          </a:p>
          <a:p>
            <a:pPr marL="285750" indent="-285750">
              <a:buFont typeface="Arial" panose="020B0604020202020204" pitchFamily="34" charset="0"/>
              <a:buChar char="•"/>
            </a:pPr>
            <a:r>
              <a:rPr lang="fr-FR" dirty="0"/>
              <a:t>Example : Platform </a:t>
            </a:r>
            <a:r>
              <a:rPr lang="fr-FR" dirty="0" err="1"/>
              <a:t>Kinovis</a:t>
            </a:r>
            <a:r>
              <a:rPr lang="fr-FR" dirty="0"/>
              <a:t>, INRIA</a:t>
            </a:r>
          </a:p>
        </p:txBody>
      </p:sp>
      <p:sp>
        <p:nvSpPr>
          <p:cNvPr id="6" name="Rectangle 5">
            <a:extLst>
              <a:ext uri="{FF2B5EF4-FFF2-40B4-BE49-F238E27FC236}">
                <a16:creationId xmlns:a16="http://schemas.microsoft.com/office/drawing/2014/main" id="{EBDD3F96-D03D-5072-E2D1-E0E8168B640D}"/>
              </a:ext>
            </a:extLst>
          </p:cNvPr>
          <p:cNvSpPr/>
          <p:nvPr/>
        </p:nvSpPr>
        <p:spPr>
          <a:xfrm>
            <a:off x="5280772" y="5482190"/>
            <a:ext cx="6797947" cy="923330"/>
          </a:xfrm>
          <a:prstGeom prst="rect">
            <a:avLst/>
          </a:prstGeom>
        </p:spPr>
        <p:txBody>
          <a:bodyPr wrap="square">
            <a:spAutoFit/>
          </a:bodyPr>
          <a:lstStyle/>
          <a:p>
            <a:r>
              <a:rPr lang="en-GB" i="1" dirty="0"/>
              <a:t>“Here we combine 15 existing motion capture datasets into one large dataset: the Archive of Mocap as Surface Shapes (AMASS). AMASS has 40 hours of mocap, 344 subjects, and 11265 motions”.</a:t>
            </a:r>
            <a:endParaRPr lang="en-US" i="1" dirty="0"/>
          </a:p>
        </p:txBody>
      </p:sp>
    </p:spTree>
    <p:extLst>
      <p:ext uri="{BB962C8B-B14F-4D97-AF65-F5344CB8AC3E}">
        <p14:creationId xmlns:p14="http://schemas.microsoft.com/office/powerpoint/2010/main" val="427651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7F00-1075-C94E-9487-937DC0B585B0}"/>
              </a:ext>
            </a:extLst>
          </p:cNvPr>
          <p:cNvSpPr>
            <a:spLocks noGrp="1"/>
          </p:cNvSpPr>
          <p:nvPr>
            <p:ph type="title"/>
          </p:nvPr>
        </p:nvSpPr>
        <p:spPr>
          <a:xfrm>
            <a:off x="838200" y="365125"/>
            <a:ext cx="10515600" cy="994259"/>
          </a:xfrm>
        </p:spPr>
        <p:txBody>
          <a:bodyPr/>
          <a:lstStyle/>
          <a:p>
            <a:r>
              <a:rPr lang="fr-FR" sz="3300" b="1" err="1"/>
              <a:t>PoseBERT</a:t>
            </a:r>
            <a:r>
              <a:rPr lang="fr-FR" sz="3300" b="1"/>
              <a:t>: A transformer-</a:t>
            </a:r>
            <a:r>
              <a:rPr lang="fr-FR" sz="3300" b="1" err="1"/>
              <a:t>based</a:t>
            </a:r>
            <a:r>
              <a:rPr lang="fr-FR" sz="3300" b="1"/>
              <a:t> architecture</a:t>
            </a:r>
            <a:endParaRPr lang="fr-FR" sz="3300" b="1">
              <a:cs typeface="Calibri Light"/>
            </a:endParaRPr>
          </a:p>
        </p:txBody>
      </p:sp>
      <p:sp>
        <p:nvSpPr>
          <p:cNvPr id="3" name="Content Placeholder 2">
            <a:extLst>
              <a:ext uri="{FF2B5EF4-FFF2-40B4-BE49-F238E27FC236}">
                <a16:creationId xmlns:a16="http://schemas.microsoft.com/office/drawing/2014/main" id="{2DAF3070-219E-1946-9053-2FD9CD624E2E}"/>
              </a:ext>
            </a:extLst>
          </p:cNvPr>
          <p:cNvSpPr>
            <a:spLocks noGrp="1"/>
          </p:cNvSpPr>
          <p:nvPr>
            <p:ph idx="1"/>
          </p:nvPr>
        </p:nvSpPr>
        <p:spPr>
          <a:xfrm>
            <a:off x="566897" y="1939219"/>
            <a:ext cx="6109396" cy="3369374"/>
          </a:xfrm>
        </p:spPr>
        <p:txBody>
          <a:bodyPr vert="horz" lIns="91440" tIns="45720" rIns="91440" bIns="45720" rtlCol="0" anchor="t">
            <a:noAutofit/>
          </a:bodyPr>
          <a:lstStyle/>
          <a:p>
            <a:pPr marL="0" indent="0">
              <a:buNone/>
            </a:pPr>
            <a:r>
              <a:rPr lang="fr-FR" sz="2400" b="1" dirty="0">
                <a:solidFill>
                  <a:schemeClr val="accent6"/>
                </a:solidFill>
              </a:rPr>
              <a:t>Key components</a:t>
            </a:r>
            <a:endParaRPr lang="fr-FR" sz="2400" b="1" dirty="0">
              <a:solidFill>
                <a:schemeClr val="accent6"/>
              </a:solidFill>
              <a:cs typeface="Calibri"/>
            </a:endParaRPr>
          </a:p>
          <a:p>
            <a:pPr>
              <a:buFont typeface="Arial"/>
              <a:buChar char="•"/>
            </a:pPr>
            <a:r>
              <a:rPr lang="fr-FR" sz="2400" dirty="0">
                <a:solidFill>
                  <a:schemeClr val="accent6"/>
                </a:solidFill>
                <a:cs typeface="Calibri"/>
              </a:rPr>
              <a:t>Input </a:t>
            </a:r>
            <a:r>
              <a:rPr lang="fr-FR" sz="2400" dirty="0">
                <a:cs typeface="Calibri"/>
              </a:rPr>
              <a:t>: </a:t>
            </a:r>
            <a:r>
              <a:rPr lang="fr-FR" sz="2400" dirty="0" err="1">
                <a:cs typeface="Calibri"/>
              </a:rPr>
              <a:t>sequence</a:t>
            </a:r>
            <a:r>
              <a:rPr lang="fr-FR" sz="2400" dirty="0">
                <a:cs typeface="Calibri"/>
              </a:rPr>
              <a:t> of </a:t>
            </a:r>
            <a:r>
              <a:rPr lang="fr-FR" sz="2400" dirty="0" err="1">
                <a:cs typeface="Calibri"/>
              </a:rPr>
              <a:t>noisy</a:t>
            </a:r>
            <a:r>
              <a:rPr lang="fr-FR" sz="2400" dirty="0">
                <a:cs typeface="Calibri"/>
              </a:rPr>
              <a:t> pose </a:t>
            </a:r>
            <a:r>
              <a:rPr lang="fr-FR" sz="2400" dirty="0" err="1">
                <a:cs typeface="Calibri"/>
              </a:rPr>
              <a:t>estimates</a:t>
            </a:r>
            <a:endParaRPr lang="fr-FR" sz="2400" dirty="0">
              <a:cs typeface="Calibri" panose="020F0502020204030204"/>
            </a:endParaRPr>
          </a:p>
          <a:p>
            <a:pPr>
              <a:buFont typeface="Arial"/>
            </a:pPr>
            <a:r>
              <a:rPr lang="fr-FR" sz="2400" dirty="0">
                <a:solidFill>
                  <a:schemeClr val="accent6"/>
                </a:solidFill>
                <a:cs typeface="Calibri" panose="020F0502020204030204"/>
              </a:rPr>
              <a:t>Output </a:t>
            </a:r>
            <a:r>
              <a:rPr lang="fr-FR" sz="2400" dirty="0">
                <a:cs typeface="Calibri" panose="020F0502020204030204"/>
              </a:rPr>
              <a:t>: </a:t>
            </a:r>
            <a:r>
              <a:rPr lang="fr-FR" sz="2400" dirty="0" err="1">
                <a:cs typeface="Calibri" panose="020F0502020204030204"/>
              </a:rPr>
              <a:t>refined</a:t>
            </a:r>
            <a:r>
              <a:rPr lang="fr-FR" sz="2400" dirty="0">
                <a:cs typeface="Calibri" panose="020F0502020204030204"/>
              </a:rPr>
              <a:t> </a:t>
            </a:r>
            <a:r>
              <a:rPr lang="fr-FR" sz="2400" dirty="0" err="1">
                <a:cs typeface="Calibri" panose="020F0502020204030204"/>
              </a:rPr>
              <a:t>sequence</a:t>
            </a:r>
            <a:r>
              <a:rPr lang="fr-FR" sz="2400" dirty="0">
                <a:cs typeface="Calibri" panose="020F0502020204030204"/>
              </a:rPr>
              <a:t> of poses</a:t>
            </a:r>
          </a:p>
        </p:txBody>
      </p:sp>
      <p:pic>
        <p:nvPicPr>
          <p:cNvPr id="5" name="Picture 4">
            <a:extLst>
              <a:ext uri="{FF2B5EF4-FFF2-40B4-BE49-F238E27FC236}">
                <a16:creationId xmlns:a16="http://schemas.microsoft.com/office/drawing/2014/main" id="{133F0F09-CFDC-EA40-6025-6ABADE1327AC}"/>
              </a:ext>
            </a:extLst>
          </p:cNvPr>
          <p:cNvPicPr>
            <a:picLocks noChangeAspect="1"/>
          </p:cNvPicPr>
          <p:nvPr/>
        </p:nvPicPr>
        <p:blipFill>
          <a:blip r:embed="rId3"/>
          <a:stretch>
            <a:fillRect/>
          </a:stretch>
        </p:blipFill>
        <p:spPr>
          <a:xfrm>
            <a:off x="1997672" y="3506657"/>
            <a:ext cx="8364710" cy="2986218"/>
          </a:xfrm>
          <a:prstGeom prst="rect">
            <a:avLst/>
          </a:prstGeom>
        </p:spPr>
      </p:pic>
    </p:spTree>
    <p:extLst>
      <p:ext uri="{BB962C8B-B14F-4D97-AF65-F5344CB8AC3E}">
        <p14:creationId xmlns:p14="http://schemas.microsoft.com/office/powerpoint/2010/main" val="140301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769F-2AEF-E748-8593-2A7EA91B21F5}"/>
              </a:ext>
            </a:extLst>
          </p:cNvPr>
          <p:cNvSpPr>
            <a:spLocks noGrp="1"/>
          </p:cNvSpPr>
          <p:nvPr>
            <p:ph type="title"/>
          </p:nvPr>
        </p:nvSpPr>
        <p:spPr>
          <a:xfrm>
            <a:off x="838200" y="365125"/>
            <a:ext cx="10515600" cy="881616"/>
          </a:xfrm>
        </p:spPr>
        <p:txBody>
          <a:bodyPr/>
          <a:lstStyle/>
          <a:p>
            <a:r>
              <a:rPr lang="fr-FR" sz="3300" b="1" err="1"/>
              <a:t>What</a:t>
            </a:r>
            <a:r>
              <a:rPr lang="fr-FR" sz="3300" b="1"/>
              <a:t> </a:t>
            </a:r>
            <a:r>
              <a:rPr lang="fr-FR" sz="3300" b="1" err="1"/>
              <a:t>is</a:t>
            </a:r>
            <a:r>
              <a:rPr lang="fr-FR" sz="3300" b="1"/>
              <a:t> the impact of </a:t>
            </a:r>
            <a:r>
              <a:rPr lang="fr-FR" sz="3300" b="1" err="1"/>
              <a:t>PoseBERT</a:t>
            </a:r>
            <a:r>
              <a:rPr lang="fr-FR" sz="3300" b="1"/>
              <a:t>?</a:t>
            </a:r>
            <a:endParaRPr lang="fr-FR" sz="3300" b="1">
              <a:cs typeface="Calibri Light"/>
            </a:endParaRPr>
          </a:p>
        </p:txBody>
      </p:sp>
      <p:graphicFrame>
        <p:nvGraphicFramePr>
          <p:cNvPr id="10" name="Table 9">
            <a:extLst>
              <a:ext uri="{FF2B5EF4-FFF2-40B4-BE49-F238E27FC236}">
                <a16:creationId xmlns:a16="http://schemas.microsoft.com/office/drawing/2014/main" id="{780F025E-1C56-994A-838F-03F668A306F8}"/>
              </a:ext>
            </a:extLst>
          </p:cNvPr>
          <p:cNvGraphicFramePr>
            <a:graphicFrameLocks noGrp="1"/>
          </p:cNvGraphicFramePr>
          <p:nvPr>
            <p:extLst>
              <p:ext uri="{D42A27DB-BD31-4B8C-83A1-F6EECF244321}">
                <p14:modId xmlns:p14="http://schemas.microsoft.com/office/powerpoint/2010/main" val="639472860"/>
              </p:ext>
            </p:extLst>
          </p:nvPr>
        </p:nvGraphicFramePr>
        <p:xfrm>
          <a:off x="1144964" y="1791280"/>
          <a:ext cx="6662605" cy="4273900"/>
        </p:xfrm>
        <a:graphic>
          <a:graphicData uri="http://schemas.openxmlformats.org/drawingml/2006/table">
            <a:tbl>
              <a:tblPr firstRow="1" bandRow="1">
                <a:tableStyleId>{5C22544A-7EE6-4342-B048-85BDC9FD1C3A}</a:tableStyleId>
              </a:tblPr>
              <a:tblGrid>
                <a:gridCol w="1503066">
                  <a:extLst>
                    <a:ext uri="{9D8B030D-6E8A-4147-A177-3AD203B41FA5}">
                      <a16:colId xmlns:a16="http://schemas.microsoft.com/office/drawing/2014/main" val="3053488803"/>
                    </a:ext>
                  </a:extLst>
                </a:gridCol>
                <a:gridCol w="1346479">
                  <a:extLst>
                    <a:ext uri="{9D8B030D-6E8A-4147-A177-3AD203B41FA5}">
                      <a16:colId xmlns:a16="http://schemas.microsoft.com/office/drawing/2014/main" val="1239733340"/>
                    </a:ext>
                  </a:extLst>
                </a:gridCol>
                <a:gridCol w="1276140">
                  <a:extLst>
                    <a:ext uri="{9D8B030D-6E8A-4147-A177-3AD203B41FA5}">
                      <a16:colId xmlns:a16="http://schemas.microsoft.com/office/drawing/2014/main" val="4232956600"/>
                    </a:ext>
                  </a:extLst>
                </a:gridCol>
                <a:gridCol w="1225899">
                  <a:extLst>
                    <a:ext uri="{9D8B030D-6E8A-4147-A177-3AD203B41FA5}">
                      <a16:colId xmlns:a16="http://schemas.microsoft.com/office/drawing/2014/main" val="2107399275"/>
                    </a:ext>
                  </a:extLst>
                </a:gridCol>
                <a:gridCol w="1311021">
                  <a:extLst>
                    <a:ext uri="{9D8B030D-6E8A-4147-A177-3AD203B41FA5}">
                      <a16:colId xmlns:a16="http://schemas.microsoft.com/office/drawing/2014/main" val="3239370315"/>
                    </a:ext>
                  </a:extLst>
                </a:gridCol>
              </a:tblGrid>
              <a:tr h="419083">
                <a:tc>
                  <a:txBody>
                    <a:bodyPr/>
                    <a:lstStyle/>
                    <a:p>
                      <a:endParaRPr lang="fr-FR" sz="1800"/>
                    </a:p>
                  </a:txBody>
                  <a:tcPr/>
                </a:tc>
                <a:tc>
                  <a:txBody>
                    <a:bodyPr/>
                    <a:lstStyle/>
                    <a:p>
                      <a:pPr algn="l"/>
                      <a:r>
                        <a:rPr lang="fr-FR" sz="1800"/>
                        <a:t>3DPW</a:t>
                      </a:r>
                    </a:p>
                  </a:txBody>
                  <a:tcPr/>
                </a:tc>
                <a:tc>
                  <a:txBody>
                    <a:bodyPr/>
                    <a:lstStyle/>
                    <a:p>
                      <a:pPr algn="l"/>
                      <a:r>
                        <a:rPr lang="fr-FR" sz="1800"/>
                        <a:t>MPI-INF</a:t>
                      </a:r>
                    </a:p>
                  </a:txBody>
                  <a:tcPr/>
                </a:tc>
                <a:tc>
                  <a:txBody>
                    <a:bodyPr/>
                    <a:lstStyle/>
                    <a:p>
                      <a:pPr algn="l"/>
                      <a:r>
                        <a:rPr lang="fr-FR" sz="1800"/>
                        <a:t>MUPOTS</a:t>
                      </a:r>
                    </a:p>
                  </a:txBody>
                  <a:tcPr/>
                </a:tc>
                <a:tc>
                  <a:txBody>
                    <a:bodyPr/>
                    <a:lstStyle/>
                    <a:p>
                      <a:pPr algn="l"/>
                      <a:r>
                        <a:rPr lang="fr-FR" sz="1800"/>
                        <a:t>AIST</a:t>
                      </a:r>
                    </a:p>
                  </a:txBody>
                  <a:tcPr/>
                </a:tc>
                <a:extLst>
                  <a:ext uri="{0D108BD9-81ED-4DB2-BD59-A6C34878D82A}">
                    <a16:rowId xmlns:a16="http://schemas.microsoft.com/office/drawing/2014/main" val="2224541764"/>
                  </a:ext>
                </a:extLst>
              </a:tr>
              <a:tr h="347941">
                <a:tc>
                  <a:txBody>
                    <a:bodyPr/>
                    <a:lstStyle/>
                    <a:p>
                      <a:r>
                        <a:rPr lang="fr-FR" sz="1800"/>
                        <a:t>SPIN</a:t>
                      </a:r>
                    </a:p>
                  </a:txBody>
                  <a:tcPr/>
                </a:tc>
                <a:tc>
                  <a:txBody>
                    <a:bodyPr/>
                    <a:lstStyle/>
                    <a:p>
                      <a:pPr algn="l"/>
                      <a:r>
                        <a:rPr lang="fr-FR" sz="1800"/>
                        <a:t>59.6</a:t>
                      </a:r>
                    </a:p>
                  </a:txBody>
                  <a:tcPr/>
                </a:tc>
                <a:tc>
                  <a:txBody>
                    <a:bodyPr/>
                    <a:lstStyle/>
                    <a:p>
                      <a:pPr algn="l"/>
                      <a:r>
                        <a:rPr lang="fr-FR" sz="1800"/>
                        <a:t>68.0</a:t>
                      </a:r>
                    </a:p>
                  </a:txBody>
                  <a:tcPr/>
                </a:tc>
                <a:tc>
                  <a:txBody>
                    <a:bodyPr/>
                    <a:lstStyle/>
                    <a:p>
                      <a:pPr algn="l"/>
                      <a:r>
                        <a:rPr lang="fr-FR" sz="1800"/>
                        <a:t>83.0</a:t>
                      </a:r>
                    </a:p>
                  </a:txBody>
                  <a:tcPr/>
                </a:tc>
                <a:tc>
                  <a:txBody>
                    <a:bodyPr/>
                    <a:lstStyle/>
                    <a:p>
                      <a:pPr algn="l"/>
                      <a:r>
                        <a:rPr lang="fr-FR" sz="1800"/>
                        <a:t>76.2</a:t>
                      </a:r>
                    </a:p>
                  </a:txBody>
                  <a:tcPr/>
                </a:tc>
                <a:extLst>
                  <a:ext uri="{0D108BD9-81ED-4DB2-BD59-A6C34878D82A}">
                    <a16:rowId xmlns:a16="http://schemas.microsoft.com/office/drawing/2014/main" val="1305523203"/>
                  </a:ext>
                </a:extLst>
              </a:tr>
              <a:tr h="384115">
                <a:tc>
                  <a:txBody>
                    <a:bodyPr/>
                    <a:lstStyle/>
                    <a:p>
                      <a:r>
                        <a:rPr lang="fr-FR" sz="1800" b="1"/>
                        <a:t>    + </a:t>
                      </a:r>
                      <a:r>
                        <a:rPr lang="fr-FR" sz="1800" b="1" err="1"/>
                        <a:t>PoseBERT</a:t>
                      </a:r>
                      <a:endParaRPr lang="fr-FR" sz="1800" b="1"/>
                    </a:p>
                  </a:txBody>
                  <a:tcPr/>
                </a:tc>
                <a:tc>
                  <a:txBody>
                    <a:bodyPr/>
                    <a:lstStyle/>
                    <a:p>
                      <a:pPr algn="l"/>
                      <a:r>
                        <a:rPr lang="fr-FR" sz="1800" b="1"/>
                        <a:t>57.3 </a:t>
                      </a:r>
                      <a:r>
                        <a:rPr lang="fr-FR" sz="1800" b="1" i="0" kern="1200">
                          <a:solidFill>
                            <a:schemeClr val="accent6"/>
                          </a:solidFill>
                          <a:effectLst/>
                          <a:latin typeface="+mn-lt"/>
                          <a:ea typeface="+mn-ea"/>
                          <a:cs typeface="+mn-cs"/>
                        </a:rPr>
                        <a:t>↓ 2.3</a:t>
                      </a:r>
                      <a:r>
                        <a:rPr lang="fr-FR" sz="1800" b="1">
                          <a:solidFill>
                            <a:schemeClr val="accent6"/>
                          </a:solidFill>
                        </a:rPr>
                        <a:t> </a:t>
                      </a:r>
                      <a:endParaRPr lang="fr-FR" sz="18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64.3 </a:t>
                      </a:r>
                      <a:r>
                        <a:rPr lang="fr-FR" sz="1800" b="1" i="0" kern="1200">
                          <a:solidFill>
                            <a:schemeClr val="accent6"/>
                          </a:solidFill>
                          <a:effectLst/>
                          <a:latin typeface="+mn-lt"/>
                          <a:ea typeface="+mn-ea"/>
                          <a:cs typeface="+mn-cs"/>
                        </a:rPr>
                        <a:t>↓ 3.7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80.9 </a:t>
                      </a:r>
                      <a:r>
                        <a:rPr lang="fr-FR" sz="1800" b="1" i="0" kern="1200">
                          <a:solidFill>
                            <a:schemeClr val="accent6"/>
                          </a:solidFill>
                          <a:effectLst/>
                          <a:latin typeface="+mn-lt"/>
                          <a:ea typeface="+mn-ea"/>
                          <a:cs typeface="+mn-cs"/>
                        </a:rPr>
                        <a:t>↓ 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74.6 </a:t>
                      </a:r>
                      <a:r>
                        <a:rPr lang="fr-FR" sz="1800" b="1" i="0" kern="1200">
                          <a:solidFill>
                            <a:schemeClr val="accent6"/>
                          </a:solidFill>
                          <a:effectLst/>
                          <a:latin typeface="+mn-lt"/>
                          <a:ea typeface="+mn-ea"/>
                          <a:cs typeface="+mn-cs"/>
                        </a:rPr>
                        <a:t>↓ 1.6</a:t>
                      </a:r>
                    </a:p>
                  </a:txBody>
                  <a:tcPr/>
                </a:tc>
                <a:extLst>
                  <a:ext uri="{0D108BD9-81ED-4DB2-BD59-A6C34878D82A}">
                    <a16:rowId xmlns:a16="http://schemas.microsoft.com/office/drawing/2014/main" val="1831869422"/>
                  </a:ext>
                </a:extLst>
              </a:tr>
              <a:tr h="341644">
                <a:tc>
                  <a:txBody>
                    <a:bodyPr/>
                    <a:lstStyle/>
                    <a:p>
                      <a:r>
                        <a:rPr lang="fr-FR" sz="1800"/>
                        <a:t>VIBE</a:t>
                      </a:r>
                    </a:p>
                  </a:txBody>
                  <a:tcPr/>
                </a:tc>
                <a:tc>
                  <a:txBody>
                    <a:bodyPr/>
                    <a:lstStyle/>
                    <a:p>
                      <a:pPr algn="l"/>
                      <a:r>
                        <a:rPr lang="fr-FR" sz="1800"/>
                        <a:t>56.5</a:t>
                      </a:r>
                    </a:p>
                  </a:txBody>
                  <a:tcPr/>
                </a:tc>
                <a:tc>
                  <a:txBody>
                    <a:bodyPr/>
                    <a:lstStyle/>
                    <a:p>
                      <a:pPr algn="l"/>
                      <a:r>
                        <a:rPr lang="fr-FR" sz="1800"/>
                        <a:t>65.4</a:t>
                      </a:r>
                    </a:p>
                  </a:txBody>
                  <a:tcPr/>
                </a:tc>
                <a:tc>
                  <a:txBody>
                    <a:bodyPr/>
                    <a:lstStyle/>
                    <a:p>
                      <a:pPr algn="l"/>
                      <a:r>
                        <a:rPr lang="fr-FR" sz="1800"/>
                        <a:t>83.4</a:t>
                      </a:r>
                    </a:p>
                  </a:txBody>
                  <a:tcPr/>
                </a:tc>
                <a:tc>
                  <a:txBody>
                    <a:bodyPr/>
                    <a:lstStyle/>
                    <a:p>
                      <a:pPr algn="l"/>
                      <a:r>
                        <a:rPr lang="fr-FR" sz="1800"/>
                        <a:t>76.0</a:t>
                      </a:r>
                    </a:p>
                  </a:txBody>
                  <a:tcPr/>
                </a:tc>
                <a:extLst>
                  <a:ext uri="{0D108BD9-81ED-4DB2-BD59-A6C34878D82A}">
                    <a16:rowId xmlns:a16="http://schemas.microsoft.com/office/drawing/2014/main" val="980246393"/>
                  </a:ext>
                </a:extLst>
              </a:tr>
              <a:tr h="397915">
                <a:tc>
                  <a:txBody>
                    <a:bodyPr/>
                    <a:lstStyle/>
                    <a:p>
                      <a:r>
                        <a:rPr lang="fr-FR" sz="1800" b="1"/>
                        <a:t>   + </a:t>
                      </a:r>
                      <a:r>
                        <a:rPr lang="fr-FR" sz="1800" b="1" err="1"/>
                        <a:t>PoseBERT</a:t>
                      </a:r>
                      <a:endParaRPr lang="fr-FR" sz="18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54.9 </a:t>
                      </a:r>
                      <a:r>
                        <a:rPr lang="fr-FR" sz="1800" b="1" i="0" kern="1200">
                          <a:solidFill>
                            <a:schemeClr val="accent6"/>
                          </a:solidFill>
                          <a:effectLst/>
                          <a:latin typeface="+mn-lt"/>
                          <a:ea typeface="+mn-ea"/>
                          <a:cs typeface="+mn-cs"/>
                        </a:rPr>
                        <a:t>↓ 1.6</a:t>
                      </a:r>
                      <a:r>
                        <a:rPr lang="fr-FR" sz="1800" b="1"/>
                        <a:t> </a:t>
                      </a:r>
                    </a:p>
                  </a:txBody>
                  <a:tcPr/>
                </a:tc>
                <a:tc>
                  <a:txBody>
                    <a:bodyPr/>
                    <a:lstStyle/>
                    <a:p>
                      <a:pPr algn="l"/>
                      <a:r>
                        <a:rPr lang="fr-FR" sz="1800" b="1"/>
                        <a:t>64.4 </a:t>
                      </a:r>
                      <a:r>
                        <a:rPr lang="fr-FR" sz="1800" b="1" i="0" kern="1200">
                          <a:solidFill>
                            <a:schemeClr val="accent6"/>
                          </a:solidFill>
                          <a:effectLst/>
                          <a:latin typeface="+mn-lt"/>
                          <a:ea typeface="+mn-ea"/>
                          <a:cs typeface="+mn-cs"/>
                        </a:rPr>
                        <a:t>↓ 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81.0 </a:t>
                      </a:r>
                      <a:r>
                        <a:rPr lang="fr-FR" sz="1800" b="1" i="0" kern="1200">
                          <a:solidFill>
                            <a:schemeClr val="accent6"/>
                          </a:solidFill>
                          <a:effectLst/>
                          <a:latin typeface="+mn-lt"/>
                          <a:ea typeface="+mn-ea"/>
                          <a:cs typeface="+mn-cs"/>
                        </a:rPr>
                        <a:t>↓ 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74.5</a:t>
                      </a:r>
                      <a:r>
                        <a:rPr lang="fr-FR" sz="1800" b="1" i="0" kern="1200">
                          <a:solidFill>
                            <a:schemeClr val="accent6"/>
                          </a:solidFill>
                          <a:effectLst/>
                          <a:latin typeface="+mn-lt"/>
                          <a:ea typeface="+mn-ea"/>
                          <a:cs typeface="+mn-cs"/>
                        </a:rPr>
                        <a:t> ↓ 1.5</a:t>
                      </a:r>
                    </a:p>
                  </a:txBody>
                  <a:tcPr/>
                </a:tc>
                <a:extLst>
                  <a:ext uri="{0D108BD9-81ED-4DB2-BD59-A6C34878D82A}">
                    <a16:rowId xmlns:a16="http://schemas.microsoft.com/office/drawing/2014/main" val="3624786217"/>
                  </a:ext>
                </a:extLst>
              </a:tr>
              <a:tr h="381837">
                <a:tc>
                  <a:txBody>
                    <a:bodyPr/>
                    <a:lstStyle/>
                    <a:p>
                      <a:r>
                        <a:rPr lang="fr-FR" sz="1800" err="1"/>
                        <a:t>MoCap</a:t>
                      </a:r>
                      <a:r>
                        <a:rPr lang="fr-FR" sz="1800"/>
                        <a:t>-SPIN</a:t>
                      </a:r>
                    </a:p>
                  </a:txBody>
                  <a:tcPr/>
                </a:tc>
                <a:tc>
                  <a:txBody>
                    <a:bodyPr/>
                    <a:lstStyle/>
                    <a:p>
                      <a:pPr algn="l"/>
                      <a:r>
                        <a:rPr lang="fr-FR" sz="1800"/>
                        <a:t>55.6</a:t>
                      </a:r>
                    </a:p>
                  </a:txBody>
                  <a:tcPr/>
                </a:tc>
                <a:tc>
                  <a:txBody>
                    <a:bodyPr/>
                    <a:lstStyle/>
                    <a:p>
                      <a:pPr algn="l"/>
                      <a:r>
                        <a:rPr lang="fr-FR" sz="1800"/>
                        <a:t>66.7</a:t>
                      </a:r>
                    </a:p>
                  </a:txBody>
                  <a:tcPr/>
                </a:tc>
                <a:tc>
                  <a:txBody>
                    <a:bodyPr/>
                    <a:lstStyle/>
                    <a:p>
                      <a:pPr algn="l"/>
                      <a:r>
                        <a:rPr lang="fr-FR" sz="1800"/>
                        <a:t>81.0</a:t>
                      </a:r>
                    </a:p>
                  </a:txBody>
                  <a:tcPr/>
                </a:tc>
                <a:tc>
                  <a:txBody>
                    <a:bodyPr/>
                    <a:lstStyle/>
                    <a:p>
                      <a:pPr algn="l"/>
                      <a:r>
                        <a:rPr lang="fr-FR" sz="1800"/>
                        <a:t>75.7</a:t>
                      </a:r>
                    </a:p>
                  </a:txBody>
                  <a:tcPr/>
                </a:tc>
                <a:extLst>
                  <a:ext uri="{0D108BD9-81ED-4DB2-BD59-A6C34878D82A}">
                    <a16:rowId xmlns:a16="http://schemas.microsoft.com/office/drawing/2014/main" val="3784752980"/>
                  </a:ext>
                </a:extLst>
              </a:tr>
              <a:tr h="391886">
                <a:tc>
                  <a:txBody>
                    <a:bodyPr/>
                    <a:lstStyle/>
                    <a:p>
                      <a:r>
                        <a:rPr lang="fr-FR" sz="1800" b="1"/>
                        <a:t>   + </a:t>
                      </a:r>
                      <a:r>
                        <a:rPr lang="fr-FR" sz="1800" b="1" err="1"/>
                        <a:t>PoseBERT</a:t>
                      </a:r>
                      <a:endParaRPr lang="fr-FR" sz="18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52.9 </a:t>
                      </a:r>
                      <a:r>
                        <a:rPr lang="fr-FR" sz="1800" b="1" i="0" kern="1200">
                          <a:solidFill>
                            <a:schemeClr val="accent6"/>
                          </a:solidFill>
                          <a:effectLst/>
                          <a:latin typeface="+mn-lt"/>
                          <a:ea typeface="+mn-ea"/>
                          <a:cs typeface="+mn-cs"/>
                        </a:rPr>
                        <a:t>↓ 2.7</a:t>
                      </a:r>
                    </a:p>
                  </a:txBody>
                  <a:tcPr/>
                </a:tc>
                <a:tc>
                  <a:txBody>
                    <a:bodyPr/>
                    <a:lstStyle/>
                    <a:p>
                      <a:pPr algn="l"/>
                      <a:r>
                        <a:rPr lang="fr-FR" sz="1800" b="1"/>
                        <a:t>63.8 </a:t>
                      </a:r>
                      <a:r>
                        <a:rPr lang="fr-FR" sz="1800" b="1" i="0" kern="1200">
                          <a:solidFill>
                            <a:schemeClr val="accent6"/>
                          </a:solidFill>
                          <a:effectLst/>
                          <a:latin typeface="+mn-lt"/>
                          <a:ea typeface="+mn-ea"/>
                          <a:cs typeface="+mn-cs"/>
                        </a:rPr>
                        <a:t>↓ 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79.9 </a:t>
                      </a:r>
                      <a:r>
                        <a:rPr lang="fr-FR" sz="1800" b="1" i="0" kern="1200">
                          <a:solidFill>
                            <a:schemeClr val="accent6"/>
                          </a:solidFill>
                          <a:effectLst/>
                          <a:latin typeface="+mn-lt"/>
                          <a:ea typeface="+mn-ea"/>
                          <a:cs typeface="+mn-cs"/>
                        </a:rPr>
                        <a:t>↓ 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a:t>74.1 </a:t>
                      </a:r>
                      <a:r>
                        <a:rPr lang="fr-FR" sz="1800" b="1" i="0" kern="1200">
                          <a:solidFill>
                            <a:schemeClr val="accent6"/>
                          </a:solidFill>
                          <a:effectLst/>
                          <a:latin typeface="+mn-lt"/>
                          <a:ea typeface="+mn-ea"/>
                          <a:cs typeface="+mn-cs"/>
                        </a:rPr>
                        <a:t>↓ 1.6</a:t>
                      </a:r>
                    </a:p>
                  </a:txBody>
                  <a:tcPr/>
                </a:tc>
                <a:extLst>
                  <a:ext uri="{0D108BD9-81ED-4DB2-BD59-A6C34878D82A}">
                    <a16:rowId xmlns:a16="http://schemas.microsoft.com/office/drawing/2014/main" val="2624292521"/>
                  </a:ext>
                </a:extLst>
              </a:tr>
              <a:tr h="391886">
                <a:tc>
                  <a:txBody>
                    <a:bodyPr/>
                    <a:lstStyle/>
                    <a:p>
                      <a:r>
                        <a:rPr lang="fr-FR" sz="1800" b="0"/>
                        <a:t>ROMP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91.1</a:t>
                      </a:r>
                    </a:p>
                  </a:txBody>
                  <a:tcPr/>
                </a:tc>
                <a:tc>
                  <a:txBody>
                    <a:bodyPr/>
                    <a:lstStyle/>
                    <a:p>
                      <a:pPr algn="l"/>
                      <a:r>
                        <a:rPr lang="fr-FR" sz="1800" b="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a:t>
                      </a:r>
                    </a:p>
                  </a:txBody>
                  <a:tcPr/>
                </a:tc>
                <a:extLst>
                  <a:ext uri="{0D108BD9-81ED-4DB2-BD59-A6C34878D82A}">
                    <a16:rowId xmlns:a16="http://schemas.microsoft.com/office/drawing/2014/main" val="1245699615"/>
                  </a:ext>
                </a:extLst>
              </a:tr>
              <a:tr h="391886">
                <a:tc>
                  <a:txBody>
                    <a:bodyPr/>
                    <a:lstStyle/>
                    <a:p>
                      <a:r>
                        <a:rPr lang="fr-FR" sz="1800" b="1"/>
                        <a:t>   + </a:t>
                      </a:r>
                      <a:r>
                        <a:rPr lang="fr-FR" sz="1800" b="1" err="1"/>
                        <a:t>PoseBERT</a:t>
                      </a:r>
                      <a:endParaRPr lang="fr-FR" sz="18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a:solidFill>
                            <a:schemeClr val="dk1"/>
                          </a:solidFill>
                          <a:latin typeface="+mn-lt"/>
                          <a:ea typeface="+mn-ea"/>
                          <a:cs typeface="+mn-cs"/>
                        </a:rPr>
                        <a:t>90.2 </a:t>
                      </a:r>
                      <a:r>
                        <a:rPr lang="fr-FR" sz="1800" b="1" i="0" kern="1200">
                          <a:solidFill>
                            <a:schemeClr val="accent6"/>
                          </a:solidFill>
                          <a:effectLst/>
                          <a:latin typeface="+mn-lt"/>
                          <a:ea typeface="+mn-ea"/>
                          <a:cs typeface="+mn-cs"/>
                        </a:rPr>
                        <a:t>↓ 0.9</a:t>
                      </a:r>
                    </a:p>
                  </a:txBody>
                  <a:tcPr/>
                </a:tc>
                <a:tc>
                  <a:txBody>
                    <a:bodyPr/>
                    <a:lstStyle/>
                    <a:p>
                      <a:pPr algn="l"/>
                      <a:r>
                        <a:rPr lang="fr-FR" sz="1800" b="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a:t>
                      </a:r>
                    </a:p>
                  </a:txBody>
                  <a:tcPr/>
                </a:tc>
                <a:extLst>
                  <a:ext uri="{0D108BD9-81ED-4DB2-BD59-A6C34878D82A}">
                    <a16:rowId xmlns:a16="http://schemas.microsoft.com/office/drawing/2014/main" val="1403064267"/>
                  </a:ext>
                </a:extLst>
              </a:tr>
              <a:tr h="391886">
                <a:tc>
                  <a:txBody>
                    <a:bodyPr/>
                    <a:lstStyle/>
                    <a:p>
                      <a:r>
                        <a:rPr lang="fr-FR" sz="1800" b="0"/>
                        <a:t>LCRNET++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a:solidFill>
                            <a:schemeClr val="dk1"/>
                          </a:solidFill>
                          <a:latin typeface="+mn-lt"/>
                          <a:ea typeface="+mn-ea"/>
                          <a:cs typeface="+mn-cs"/>
                        </a:rPr>
                        <a:t>68.8</a:t>
                      </a:r>
                    </a:p>
                  </a:txBody>
                  <a:tcPr/>
                </a:tc>
                <a:tc>
                  <a:txBody>
                    <a:bodyPr/>
                    <a:lstStyle/>
                    <a:p>
                      <a:pPr algn="l"/>
                      <a:r>
                        <a:rPr lang="fr-FR" sz="1800" b="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a:t>
                      </a:r>
                    </a:p>
                  </a:txBody>
                  <a:tcPr/>
                </a:tc>
                <a:extLst>
                  <a:ext uri="{0D108BD9-81ED-4DB2-BD59-A6C34878D82A}">
                    <a16:rowId xmlns:a16="http://schemas.microsoft.com/office/drawing/2014/main" val="3903712411"/>
                  </a:ext>
                </a:extLst>
              </a:tr>
              <a:tr h="391886">
                <a:tc>
                  <a:txBody>
                    <a:bodyPr/>
                    <a:lstStyle/>
                    <a:p>
                      <a:r>
                        <a:rPr lang="fr-FR" sz="1800" b="1"/>
                        <a:t>   + </a:t>
                      </a:r>
                      <a:r>
                        <a:rPr lang="fr-FR" sz="1800" b="1" err="1"/>
                        <a:t>PoseBERT</a:t>
                      </a:r>
                      <a:endParaRPr lang="fr-FR" sz="18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a:solidFill>
                            <a:schemeClr val="dk1"/>
                          </a:solidFill>
                          <a:latin typeface="+mn-lt"/>
                          <a:ea typeface="+mn-ea"/>
                          <a:cs typeface="+mn-cs"/>
                        </a:rPr>
                        <a:t>58.5 </a:t>
                      </a:r>
                      <a:r>
                        <a:rPr lang="fr-FR" sz="1800" b="1" i="0" kern="1200">
                          <a:solidFill>
                            <a:schemeClr val="accent6"/>
                          </a:solidFill>
                          <a:effectLst/>
                          <a:latin typeface="+mn-lt"/>
                          <a:ea typeface="+mn-ea"/>
                          <a:cs typeface="+mn-cs"/>
                        </a:rPr>
                        <a:t>↓ 10.3</a:t>
                      </a:r>
                    </a:p>
                  </a:txBody>
                  <a:tcPr/>
                </a:tc>
                <a:tc>
                  <a:txBody>
                    <a:bodyPr/>
                    <a:lstStyle/>
                    <a:p>
                      <a:pPr algn="l"/>
                      <a:r>
                        <a:rPr lang="fr-FR" sz="1800" b="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a:t>-</a:t>
                      </a:r>
                    </a:p>
                  </a:txBody>
                  <a:tcPr/>
                </a:tc>
                <a:extLst>
                  <a:ext uri="{0D108BD9-81ED-4DB2-BD59-A6C34878D82A}">
                    <a16:rowId xmlns:a16="http://schemas.microsoft.com/office/drawing/2014/main" val="3381708472"/>
                  </a:ext>
                </a:extLst>
              </a:tr>
            </a:tbl>
          </a:graphicData>
        </a:graphic>
      </p:graphicFrame>
      <p:sp>
        <p:nvSpPr>
          <p:cNvPr id="17" name="TextBox 16">
            <a:extLst>
              <a:ext uri="{FF2B5EF4-FFF2-40B4-BE49-F238E27FC236}">
                <a16:creationId xmlns:a16="http://schemas.microsoft.com/office/drawing/2014/main" id="{7CE8EB10-3375-634E-AFBA-50CAB7DE61AA}"/>
              </a:ext>
            </a:extLst>
          </p:cNvPr>
          <p:cNvSpPr txBox="1"/>
          <p:nvPr/>
        </p:nvSpPr>
        <p:spPr>
          <a:xfrm>
            <a:off x="8410469" y="3104941"/>
            <a:ext cx="3228961" cy="1200329"/>
          </a:xfrm>
          <a:prstGeom prst="rect">
            <a:avLst/>
          </a:prstGeom>
          <a:noFill/>
        </p:spPr>
        <p:txBody>
          <a:bodyPr wrap="none" rtlCol="0">
            <a:spAutoFit/>
          </a:bodyPr>
          <a:lstStyle/>
          <a:p>
            <a:pPr marL="285750" indent="-285750">
              <a:buFont typeface="Wingdings" pitchFamily="2" charset="2"/>
              <a:buChar char="Ø"/>
            </a:pPr>
            <a:r>
              <a:rPr lang="fr-FR" err="1"/>
              <a:t>Always</a:t>
            </a:r>
            <a:r>
              <a:rPr lang="fr-FR"/>
              <a:t> </a:t>
            </a:r>
            <a:r>
              <a:rPr lang="fr-FR" err="1"/>
              <a:t>improve</a:t>
            </a:r>
            <a:r>
              <a:rPr lang="fr-FR"/>
              <a:t> performance</a:t>
            </a:r>
          </a:p>
          <a:p>
            <a:pPr marL="285750" indent="-285750">
              <a:buFont typeface="Wingdings" pitchFamily="2" charset="2"/>
              <a:buChar char="Ø"/>
            </a:pPr>
            <a:r>
              <a:rPr lang="fr-FR"/>
              <a:t>More </a:t>
            </a:r>
            <a:r>
              <a:rPr lang="fr-FR" err="1"/>
              <a:t>robust</a:t>
            </a:r>
            <a:r>
              <a:rPr lang="fr-FR"/>
              <a:t> estimation</a:t>
            </a:r>
          </a:p>
          <a:p>
            <a:pPr marL="285750" indent="-285750">
              <a:buFont typeface="Wingdings" pitchFamily="2" charset="2"/>
              <a:buChar char="Ø"/>
            </a:pPr>
            <a:r>
              <a:rPr lang="fr-FR" err="1"/>
              <a:t>Low</a:t>
            </a:r>
            <a:r>
              <a:rPr lang="fr-FR"/>
              <a:t> computation </a:t>
            </a:r>
            <a:r>
              <a:rPr lang="fr-FR" err="1"/>
              <a:t>overhead</a:t>
            </a:r>
            <a:endParaRPr lang="fr-FR"/>
          </a:p>
          <a:p>
            <a:endParaRPr lang="fr-FR"/>
          </a:p>
        </p:txBody>
      </p:sp>
      <p:sp>
        <p:nvSpPr>
          <p:cNvPr id="18" name="TextBox 17">
            <a:extLst>
              <a:ext uri="{FF2B5EF4-FFF2-40B4-BE49-F238E27FC236}">
                <a16:creationId xmlns:a16="http://schemas.microsoft.com/office/drawing/2014/main" id="{161E4940-478B-544F-ADEC-9B4763B97E10}"/>
              </a:ext>
            </a:extLst>
          </p:cNvPr>
          <p:cNvSpPr txBox="1"/>
          <p:nvPr/>
        </p:nvSpPr>
        <p:spPr>
          <a:xfrm>
            <a:off x="9302969" y="6486859"/>
            <a:ext cx="2809744" cy="307777"/>
          </a:xfrm>
          <a:prstGeom prst="rect">
            <a:avLst/>
          </a:prstGeom>
          <a:noFill/>
        </p:spPr>
        <p:txBody>
          <a:bodyPr wrap="none" lIns="91440" tIns="45720" rIns="91440" bIns="45720" rtlCol="0" anchor="t">
            <a:spAutoFit/>
          </a:bodyPr>
          <a:lstStyle/>
          <a:p>
            <a:r>
              <a:rPr lang="fr-FR" sz="1400" i="1"/>
              <a:t>The </a:t>
            </a:r>
            <a:r>
              <a:rPr lang="fr-FR" sz="1400" i="1" err="1"/>
              <a:t>reported</a:t>
            </a:r>
            <a:r>
              <a:rPr lang="fr-FR" sz="1400" i="1"/>
              <a:t> </a:t>
            </a:r>
            <a:r>
              <a:rPr lang="fr-FR" sz="1400" i="1" err="1"/>
              <a:t>metric</a:t>
            </a:r>
            <a:r>
              <a:rPr lang="fr-FR" sz="1400" i="1"/>
              <a:t> </a:t>
            </a:r>
            <a:r>
              <a:rPr lang="fr-FR" sz="1400" i="1" err="1"/>
              <a:t>is</a:t>
            </a:r>
            <a:r>
              <a:rPr lang="fr-FR" sz="1400" i="1"/>
              <a:t> the PA-MPJPE</a:t>
            </a:r>
          </a:p>
        </p:txBody>
      </p:sp>
    </p:spTree>
    <p:extLst>
      <p:ext uri="{BB962C8B-B14F-4D97-AF65-F5344CB8AC3E}">
        <p14:creationId xmlns:p14="http://schemas.microsoft.com/office/powerpoint/2010/main" val="74013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2A6B-1B7A-79E4-0319-A7DE8ED32EF3}"/>
              </a:ext>
            </a:extLst>
          </p:cNvPr>
          <p:cNvSpPr>
            <a:spLocks noGrp="1"/>
          </p:cNvSpPr>
          <p:nvPr>
            <p:ph type="title"/>
          </p:nvPr>
        </p:nvSpPr>
        <p:spPr/>
        <p:txBody>
          <a:bodyPr/>
          <a:lstStyle/>
          <a:p>
            <a:r>
              <a:rPr lang="en-US" dirty="0"/>
              <a:t>Qualitative results</a:t>
            </a:r>
          </a:p>
        </p:txBody>
      </p:sp>
      <p:sp>
        <p:nvSpPr>
          <p:cNvPr id="3" name="Content Placeholder 2">
            <a:extLst>
              <a:ext uri="{FF2B5EF4-FFF2-40B4-BE49-F238E27FC236}">
                <a16:creationId xmlns:a16="http://schemas.microsoft.com/office/drawing/2014/main" id="{0F367F10-7350-A0F2-C315-7EB4B4A00718}"/>
              </a:ext>
            </a:extLst>
          </p:cNvPr>
          <p:cNvSpPr>
            <a:spLocks noGrp="1"/>
          </p:cNvSpPr>
          <p:nvPr>
            <p:ph idx="1"/>
          </p:nvPr>
        </p:nvSpPr>
        <p:spPr/>
        <p:txBody>
          <a:bodyPr/>
          <a:lstStyle/>
          <a:p>
            <a:endParaRPr lang="en-US" dirty="0"/>
          </a:p>
        </p:txBody>
      </p:sp>
      <p:pic>
        <p:nvPicPr>
          <p:cNvPr id="5" name="pompe">
            <a:hlinkClick r:id="" action="ppaction://media"/>
            <a:extLst>
              <a:ext uri="{FF2B5EF4-FFF2-40B4-BE49-F238E27FC236}">
                <a16:creationId xmlns:a16="http://schemas.microsoft.com/office/drawing/2014/main" id="{C53775A0-BECB-D146-2688-18DB5BBF8E0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45639" y="1761993"/>
            <a:ext cx="7213239" cy="4247709"/>
          </a:xfrm>
          <a:prstGeom prst="rect">
            <a:avLst/>
          </a:prstGeom>
        </p:spPr>
      </p:pic>
      <p:sp>
        <p:nvSpPr>
          <p:cNvPr id="6" name="Right Arrow 5">
            <a:extLst>
              <a:ext uri="{FF2B5EF4-FFF2-40B4-BE49-F238E27FC236}">
                <a16:creationId xmlns:a16="http://schemas.microsoft.com/office/drawing/2014/main" id="{40EDE3AC-1C71-47B4-3680-725F238BCCD1}"/>
              </a:ext>
            </a:extLst>
          </p:cNvPr>
          <p:cNvSpPr/>
          <p:nvPr/>
        </p:nvSpPr>
        <p:spPr>
          <a:xfrm>
            <a:off x="6317750" y="3950964"/>
            <a:ext cx="399246" cy="378016"/>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FD4CE4BD-1C21-FDE7-9358-C5C420971E35}"/>
              </a:ext>
            </a:extLst>
          </p:cNvPr>
          <p:cNvSpPr/>
          <p:nvPr/>
        </p:nvSpPr>
        <p:spPr>
          <a:xfrm>
            <a:off x="5065770" y="5803827"/>
            <a:ext cx="1099981" cy="307777"/>
          </a:xfrm>
          <a:prstGeom prst="rect">
            <a:avLst/>
          </a:prstGeom>
        </p:spPr>
        <p:txBody>
          <a:bodyPr wrap="none">
            <a:spAutoFit/>
          </a:bodyPr>
          <a:lstStyle/>
          <a:p>
            <a:r>
              <a:rPr lang="fr-FR" sz="1400" dirty="0" err="1">
                <a:ea typeface="+mn-lt"/>
                <a:cs typeface="+mn-lt"/>
              </a:rPr>
              <a:t>MoCap</a:t>
            </a:r>
            <a:r>
              <a:rPr lang="fr-FR" sz="1400" dirty="0">
                <a:ea typeface="+mn-lt"/>
                <a:cs typeface="+mn-lt"/>
              </a:rPr>
              <a:t>-SPIN</a:t>
            </a:r>
            <a:endParaRPr lang="fr-FR" sz="1400" dirty="0"/>
          </a:p>
        </p:txBody>
      </p:sp>
      <p:sp>
        <p:nvSpPr>
          <p:cNvPr id="8" name="Rectangle 7">
            <a:extLst>
              <a:ext uri="{FF2B5EF4-FFF2-40B4-BE49-F238E27FC236}">
                <a16:creationId xmlns:a16="http://schemas.microsoft.com/office/drawing/2014/main" id="{23D9DAAF-1853-0AFD-888A-7C3771B240A6}"/>
              </a:ext>
            </a:extLst>
          </p:cNvPr>
          <p:cNvSpPr/>
          <p:nvPr/>
        </p:nvSpPr>
        <p:spPr>
          <a:xfrm>
            <a:off x="6560194" y="5803827"/>
            <a:ext cx="1984326" cy="307777"/>
          </a:xfrm>
          <a:prstGeom prst="rect">
            <a:avLst/>
          </a:prstGeom>
        </p:spPr>
        <p:txBody>
          <a:bodyPr wrap="none">
            <a:spAutoFit/>
          </a:bodyPr>
          <a:lstStyle/>
          <a:p>
            <a:r>
              <a:rPr lang="fr-FR" sz="1400" dirty="0" err="1">
                <a:ea typeface="+mn-lt"/>
                <a:cs typeface="+mn-lt"/>
              </a:rPr>
              <a:t>MoCap</a:t>
            </a:r>
            <a:r>
              <a:rPr lang="fr-FR" sz="1400" dirty="0">
                <a:ea typeface="+mn-lt"/>
                <a:cs typeface="+mn-lt"/>
              </a:rPr>
              <a:t>-SPIN </a:t>
            </a:r>
            <a:r>
              <a:rPr lang="fr-FR" sz="1400" b="1" dirty="0">
                <a:ea typeface="+mn-lt"/>
                <a:cs typeface="+mn-lt"/>
              </a:rPr>
              <a:t>+ </a:t>
            </a:r>
            <a:r>
              <a:rPr lang="fr-FR" sz="1400" b="1" dirty="0" err="1">
                <a:ea typeface="+mn-lt"/>
                <a:cs typeface="+mn-lt"/>
              </a:rPr>
              <a:t>PoseBERT</a:t>
            </a:r>
            <a:endParaRPr lang="fr-FR" sz="1400" b="1" dirty="0"/>
          </a:p>
        </p:txBody>
      </p:sp>
    </p:spTree>
    <p:extLst>
      <p:ext uri="{BB962C8B-B14F-4D97-AF65-F5344CB8AC3E}">
        <p14:creationId xmlns:p14="http://schemas.microsoft.com/office/powerpoint/2010/main" val="39916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54094-E4D0-194F-AA80-C07E086609C3}"/>
              </a:ext>
            </a:extLst>
          </p:cNvPr>
          <p:cNvSpPr>
            <a:spLocks noGrp="1"/>
          </p:cNvSpPr>
          <p:nvPr>
            <p:ph idx="1"/>
          </p:nvPr>
        </p:nvSpPr>
        <p:spPr>
          <a:xfrm>
            <a:off x="723481" y="1168156"/>
            <a:ext cx="10630319" cy="5271281"/>
          </a:xfrm>
        </p:spPr>
        <p:txBody>
          <a:bodyPr vert="horz" lIns="91440" tIns="45720" rIns="91440" bIns="45720" rtlCol="0" anchor="t">
            <a:noAutofit/>
          </a:bodyPr>
          <a:lstStyle/>
          <a:p>
            <a:pPr marL="0" indent="0">
              <a:buNone/>
            </a:pPr>
            <a:r>
              <a:rPr lang="fr-FR" sz="1600" b="1" dirty="0">
                <a:solidFill>
                  <a:schemeClr val="accent6"/>
                </a:solidFill>
                <a:cs typeface="Calibri" panose="020F0502020204030204"/>
              </a:rPr>
              <a:t>Motivations</a:t>
            </a:r>
          </a:p>
          <a:p>
            <a:r>
              <a:rPr lang="fr-FR" sz="1600" dirty="0" err="1"/>
              <a:t>Mesh</a:t>
            </a:r>
            <a:r>
              <a:rPr lang="fr-FR" sz="1600" dirty="0"/>
              <a:t> </a:t>
            </a:r>
            <a:r>
              <a:rPr lang="fr-FR" sz="1600" dirty="0" err="1"/>
              <a:t>recovery</a:t>
            </a:r>
            <a:r>
              <a:rPr lang="fr-FR" sz="1600" dirty="0"/>
              <a:t> </a:t>
            </a:r>
            <a:r>
              <a:rPr lang="fr-FR" sz="1600" dirty="0" err="1"/>
              <a:t>from</a:t>
            </a:r>
            <a:r>
              <a:rPr lang="fr-FR" sz="1600" dirty="0"/>
              <a:t> a single RGB image </a:t>
            </a:r>
            <a:r>
              <a:rPr lang="fr-FR" sz="1600" dirty="0" err="1"/>
              <a:t>is</a:t>
            </a:r>
            <a:r>
              <a:rPr lang="fr-FR" sz="1600" dirty="0"/>
              <a:t> </a:t>
            </a:r>
            <a:r>
              <a:rPr lang="fr-FR" sz="1600" dirty="0" err="1"/>
              <a:t>difficult</a:t>
            </a:r>
            <a:r>
              <a:rPr lang="fr-FR" sz="1600" dirty="0"/>
              <a:t> (</a:t>
            </a:r>
            <a:r>
              <a:rPr lang="fr-FR" sz="1600" dirty="0" err="1"/>
              <a:t>depth</a:t>
            </a:r>
            <a:r>
              <a:rPr lang="fr-FR" sz="1600" dirty="0"/>
              <a:t> </a:t>
            </a:r>
            <a:r>
              <a:rPr lang="fr-FR" sz="1600" dirty="0" err="1"/>
              <a:t>e.g</a:t>
            </a:r>
            <a:r>
              <a:rPr lang="fr-FR" sz="1600" dirty="0"/>
              <a:t>. </a:t>
            </a:r>
            <a:r>
              <a:rPr lang="fr-FR" sz="1600" dirty="0" err="1"/>
              <a:t>ambiguity</a:t>
            </a:r>
            <a:r>
              <a:rPr lang="fr-FR" sz="1600" dirty="0"/>
              <a:t>, occlusion)</a:t>
            </a:r>
            <a:endParaRPr lang="en-US" sz="1600" dirty="0">
              <a:cs typeface="Calibri"/>
            </a:endParaRPr>
          </a:p>
          <a:p>
            <a:r>
              <a:rPr lang="fr-FR" sz="1600" dirty="0" err="1"/>
              <a:t>Missing</a:t>
            </a:r>
            <a:r>
              <a:rPr lang="fr-FR" sz="1600" dirty="0"/>
              <a:t> information </a:t>
            </a:r>
            <a:r>
              <a:rPr lang="fr-FR" sz="1600" dirty="0" err="1"/>
              <a:t>can</a:t>
            </a:r>
            <a:r>
              <a:rPr lang="fr-FR" sz="1600" dirty="0"/>
              <a:t> </a:t>
            </a:r>
            <a:r>
              <a:rPr lang="fr-FR" sz="1600" dirty="0" err="1"/>
              <a:t>be</a:t>
            </a:r>
            <a:r>
              <a:rPr lang="fr-FR" sz="1600" dirty="0"/>
              <a:t> </a:t>
            </a:r>
            <a:r>
              <a:rPr lang="fr-FR" sz="1600" dirty="0" err="1"/>
              <a:t>found</a:t>
            </a:r>
            <a:r>
              <a:rPr lang="fr-FR" sz="1600" dirty="0"/>
              <a:t> </a:t>
            </a:r>
            <a:r>
              <a:rPr lang="fr-FR" sz="1600" dirty="0" err="1"/>
              <a:t>using</a:t>
            </a:r>
            <a:r>
              <a:rPr lang="fr-FR" sz="1600" dirty="0"/>
              <a:t> </a:t>
            </a:r>
            <a:r>
              <a:rPr lang="fr-FR" sz="1600" dirty="0" err="1"/>
              <a:t>surrounding</a:t>
            </a:r>
            <a:r>
              <a:rPr lang="fr-FR" sz="1600" dirty="0"/>
              <a:t> frames</a:t>
            </a:r>
          </a:p>
          <a:p>
            <a:pPr marL="0" indent="0">
              <a:buNone/>
            </a:pPr>
            <a:endParaRPr lang="fr-FR" sz="1600" b="1" dirty="0">
              <a:ea typeface="+mn-lt"/>
              <a:cs typeface="+mn-lt"/>
            </a:endParaRPr>
          </a:p>
          <a:p>
            <a:pPr marL="0" indent="0">
              <a:buNone/>
            </a:pPr>
            <a:r>
              <a:rPr lang="fr-FR" sz="1600" b="1" dirty="0">
                <a:solidFill>
                  <a:schemeClr val="accent6"/>
                </a:solidFill>
                <a:cs typeface="Calibri" panose="020F0502020204030204"/>
              </a:rPr>
              <a:t>Observation</a:t>
            </a:r>
            <a:endParaRPr lang="en-US" sz="1600" b="1" dirty="0">
              <a:solidFill>
                <a:schemeClr val="accent6"/>
              </a:solidFill>
              <a:cs typeface="Calibri" panose="020F0502020204030204"/>
            </a:endParaRPr>
          </a:p>
          <a:p>
            <a:r>
              <a:rPr lang="fr-FR" sz="1600" dirty="0">
                <a:ea typeface="+mn-lt"/>
                <a:cs typeface="+mn-lt"/>
              </a:rPr>
              <a:t>RGB </a:t>
            </a:r>
            <a:r>
              <a:rPr lang="fr-FR" sz="1600" dirty="0" err="1">
                <a:ea typeface="+mn-lt"/>
                <a:cs typeface="+mn-lt"/>
              </a:rPr>
              <a:t>video</a:t>
            </a:r>
            <a:r>
              <a:rPr lang="fr-FR" sz="1600" dirty="0">
                <a:ea typeface="+mn-lt"/>
                <a:cs typeface="+mn-lt"/>
              </a:rPr>
              <a:t> </a:t>
            </a:r>
            <a:r>
              <a:rPr lang="fr-FR" sz="1600" dirty="0" err="1">
                <a:ea typeface="+mn-lt"/>
                <a:cs typeface="+mn-lt"/>
              </a:rPr>
              <a:t>datasets</a:t>
            </a:r>
            <a:r>
              <a:rPr lang="fr-FR" sz="1600" dirty="0">
                <a:ea typeface="+mn-lt"/>
                <a:cs typeface="+mn-lt"/>
              </a:rPr>
              <a:t> </a:t>
            </a:r>
            <a:r>
              <a:rPr lang="fr-FR" sz="1600" dirty="0" err="1">
                <a:ea typeface="+mn-lt"/>
                <a:cs typeface="+mn-lt"/>
              </a:rPr>
              <a:t>with</a:t>
            </a:r>
            <a:r>
              <a:rPr lang="fr-FR" sz="1600" dirty="0">
                <a:ea typeface="+mn-lt"/>
                <a:cs typeface="+mn-lt"/>
              </a:rPr>
              <a:t> 3d annotations are </a:t>
            </a:r>
            <a:r>
              <a:rPr lang="fr-FR" sz="1600" dirty="0" err="1">
                <a:ea typeface="+mn-lt"/>
                <a:cs typeface="+mn-lt"/>
              </a:rPr>
              <a:t>scarce</a:t>
            </a:r>
            <a:r>
              <a:rPr lang="fr-FR" sz="1600" dirty="0">
                <a:ea typeface="+mn-lt"/>
                <a:cs typeface="+mn-lt"/>
              </a:rPr>
              <a:t>...</a:t>
            </a:r>
          </a:p>
          <a:p>
            <a:r>
              <a:rPr lang="fr-FR" sz="1600" dirty="0">
                <a:ea typeface="+mn-lt"/>
                <a:cs typeface="+mn-lt"/>
              </a:rPr>
              <a:t>...but </a:t>
            </a:r>
            <a:r>
              <a:rPr lang="fr-FR" sz="1600" dirty="0" err="1">
                <a:ea typeface="+mn-lt"/>
                <a:cs typeface="+mn-lt"/>
              </a:rPr>
              <a:t>we</a:t>
            </a:r>
            <a:r>
              <a:rPr lang="fr-FR" sz="1600" dirty="0">
                <a:ea typeface="+mn-lt"/>
                <a:cs typeface="+mn-lt"/>
              </a:rPr>
              <a:t> have large </a:t>
            </a:r>
            <a:r>
              <a:rPr lang="fr-FR" sz="1600" dirty="0" err="1">
                <a:ea typeface="+mn-lt"/>
                <a:cs typeface="+mn-lt"/>
              </a:rPr>
              <a:t>amounts</a:t>
            </a:r>
            <a:r>
              <a:rPr lang="fr-FR" sz="1600" dirty="0">
                <a:ea typeface="+mn-lt"/>
                <a:cs typeface="+mn-lt"/>
              </a:rPr>
              <a:t> of </a:t>
            </a:r>
            <a:r>
              <a:rPr lang="fr-FR" sz="1600" dirty="0" err="1">
                <a:ea typeface="+mn-lt"/>
                <a:cs typeface="+mn-lt"/>
              </a:rPr>
              <a:t>MoCap</a:t>
            </a:r>
            <a:r>
              <a:rPr lang="fr-FR" sz="1600" dirty="0">
                <a:ea typeface="+mn-lt"/>
                <a:cs typeface="+mn-lt"/>
              </a:rPr>
              <a:t> data.</a:t>
            </a:r>
          </a:p>
          <a:p>
            <a:pPr marL="0" indent="0">
              <a:buNone/>
            </a:pPr>
            <a:endParaRPr lang="fr-FR" sz="1600" dirty="0">
              <a:ea typeface="+mn-lt"/>
              <a:cs typeface="+mn-lt"/>
            </a:endParaRPr>
          </a:p>
          <a:p>
            <a:pPr marL="0" indent="0">
              <a:buNone/>
            </a:pPr>
            <a:r>
              <a:rPr lang="fr-FR" sz="1600" b="1" dirty="0">
                <a:solidFill>
                  <a:schemeClr val="accent6"/>
                </a:solidFill>
                <a:cs typeface="Calibri" panose="020F0502020204030204"/>
              </a:rPr>
              <a:t>Main </a:t>
            </a:r>
            <a:r>
              <a:rPr lang="fr-FR" sz="1600" b="1" dirty="0" err="1">
                <a:solidFill>
                  <a:schemeClr val="accent6"/>
                </a:solidFill>
                <a:cs typeface="Calibri" panose="020F0502020204030204"/>
              </a:rPr>
              <a:t>Idea</a:t>
            </a:r>
            <a:endParaRPr lang="fr-FR" sz="1600" b="1" dirty="0">
              <a:solidFill>
                <a:schemeClr val="accent6"/>
              </a:solidFill>
              <a:cs typeface="Calibri" panose="020F0502020204030204"/>
            </a:endParaRPr>
          </a:p>
          <a:p>
            <a:r>
              <a:rPr lang="fr-FR" sz="1600" dirty="0">
                <a:ea typeface="+mn-lt"/>
                <a:cs typeface="+mn-lt"/>
              </a:rPr>
              <a:t>Train a seq2seq model</a:t>
            </a:r>
            <a:endParaRPr lang="fr-FR" sz="1600" dirty="0">
              <a:cs typeface="Calibri" panose="020F0502020204030204"/>
            </a:endParaRPr>
          </a:p>
          <a:p>
            <a:r>
              <a:rPr lang="fr-FR" sz="1600" dirty="0" err="1">
                <a:ea typeface="+mn-lt"/>
                <a:cs typeface="+mn-lt"/>
              </a:rPr>
              <a:t>Turn</a:t>
            </a:r>
            <a:r>
              <a:rPr lang="fr-FR" sz="1600" dirty="0">
                <a:ea typeface="+mn-lt"/>
                <a:cs typeface="+mn-lt"/>
              </a:rPr>
              <a:t> a </a:t>
            </a:r>
            <a:r>
              <a:rPr lang="fr-FR" sz="1600" dirty="0" err="1">
                <a:ea typeface="+mn-lt"/>
                <a:cs typeface="+mn-lt"/>
              </a:rPr>
              <a:t>noisy</a:t>
            </a:r>
            <a:r>
              <a:rPr lang="fr-FR" sz="1600" dirty="0">
                <a:ea typeface="+mn-lt"/>
                <a:cs typeface="+mn-lt"/>
              </a:rPr>
              <a:t>/</a:t>
            </a:r>
            <a:r>
              <a:rPr lang="fr-FR" sz="1600" dirty="0" err="1">
                <a:ea typeface="+mn-lt"/>
                <a:cs typeface="+mn-lt"/>
              </a:rPr>
              <a:t>incomplete</a:t>
            </a:r>
            <a:r>
              <a:rPr lang="fr-FR" sz="1600" dirty="0">
                <a:ea typeface="+mn-lt"/>
                <a:cs typeface="+mn-lt"/>
              </a:rPr>
              <a:t> </a:t>
            </a:r>
            <a:r>
              <a:rPr lang="fr-FR" sz="1600" dirty="0" err="1">
                <a:ea typeface="+mn-lt"/>
                <a:cs typeface="+mn-lt"/>
              </a:rPr>
              <a:t>sequence</a:t>
            </a:r>
            <a:r>
              <a:rPr lang="fr-FR" sz="1600" dirty="0">
                <a:ea typeface="+mn-lt"/>
                <a:cs typeface="+mn-lt"/>
              </a:rPr>
              <a:t> </a:t>
            </a:r>
            <a:r>
              <a:rPr lang="fr-FR" sz="1600" dirty="0" err="1">
                <a:ea typeface="+mn-lt"/>
                <a:cs typeface="+mn-lt"/>
              </a:rPr>
              <a:t>into</a:t>
            </a:r>
            <a:r>
              <a:rPr lang="fr-FR" sz="1600" dirty="0">
                <a:ea typeface="+mn-lt"/>
                <a:cs typeface="+mn-lt"/>
              </a:rPr>
              <a:t> a </a:t>
            </a:r>
            <a:r>
              <a:rPr lang="fr-FR" sz="1600" dirty="0" err="1">
                <a:ea typeface="+mn-lt"/>
                <a:cs typeface="+mn-lt"/>
              </a:rPr>
              <a:t>smooth</a:t>
            </a:r>
            <a:r>
              <a:rPr lang="fr-FR" sz="1600" dirty="0">
                <a:ea typeface="+mn-lt"/>
                <a:cs typeface="+mn-lt"/>
              </a:rPr>
              <a:t> and</a:t>
            </a:r>
          </a:p>
          <a:p>
            <a:pPr marL="0" indent="0">
              <a:buNone/>
            </a:pPr>
            <a:r>
              <a:rPr lang="fr-FR" sz="1600" dirty="0">
                <a:ea typeface="+mn-lt"/>
                <a:cs typeface="+mn-lt"/>
              </a:rPr>
              <a:t> </a:t>
            </a:r>
            <a:r>
              <a:rPr lang="fr-FR" sz="1600" dirty="0" err="1">
                <a:ea typeface="+mn-lt"/>
                <a:cs typeface="+mn-lt"/>
              </a:rPr>
              <a:t>coherent</a:t>
            </a:r>
            <a:r>
              <a:rPr lang="fr-FR" sz="1600" dirty="0">
                <a:ea typeface="+mn-lt"/>
                <a:cs typeface="+mn-lt"/>
              </a:rPr>
              <a:t> one</a:t>
            </a:r>
          </a:p>
        </p:txBody>
      </p:sp>
      <p:sp>
        <p:nvSpPr>
          <p:cNvPr id="6" name="Title 5">
            <a:extLst>
              <a:ext uri="{FF2B5EF4-FFF2-40B4-BE49-F238E27FC236}">
                <a16:creationId xmlns:a16="http://schemas.microsoft.com/office/drawing/2014/main" id="{6ED8A4FB-CA08-4337-A2BB-9AE31719526D}"/>
              </a:ext>
            </a:extLst>
          </p:cNvPr>
          <p:cNvSpPr>
            <a:spLocks noGrp="1"/>
          </p:cNvSpPr>
          <p:nvPr>
            <p:ph type="title"/>
          </p:nvPr>
        </p:nvSpPr>
        <p:spPr>
          <a:xfrm>
            <a:off x="838200" y="232603"/>
            <a:ext cx="10515600" cy="762346"/>
          </a:xfrm>
        </p:spPr>
        <p:txBody>
          <a:bodyPr>
            <a:normAutofit/>
          </a:bodyPr>
          <a:lstStyle/>
          <a:p>
            <a:r>
              <a:rPr lang="en-US" sz="3300" b="1" dirty="0">
                <a:cs typeface="Calibri Light"/>
              </a:rPr>
              <a:t>A video-based model</a:t>
            </a:r>
          </a:p>
        </p:txBody>
      </p:sp>
      <p:pic>
        <p:nvPicPr>
          <p:cNvPr id="2" name="pompe">
            <a:hlinkClick r:id="" action="ppaction://media"/>
            <a:extLst>
              <a:ext uri="{FF2B5EF4-FFF2-40B4-BE49-F238E27FC236}">
                <a16:creationId xmlns:a16="http://schemas.microsoft.com/office/drawing/2014/main" id="{B05F5BA9-9250-E647-A227-F9E9F4B9568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805019" y="2253804"/>
            <a:ext cx="5686108" cy="3348417"/>
          </a:xfrm>
          <a:prstGeom prst="rect">
            <a:avLst/>
          </a:prstGeom>
        </p:spPr>
      </p:pic>
      <p:sp>
        <p:nvSpPr>
          <p:cNvPr id="4" name="Right Arrow 3">
            <a:extLst>
              <a:ext uri="{FF2B5EF4-FFF2-40B4-BE49-F238E27FC236}">
                <a16:creationId xmlns:a16="http://schemas.microsoft.com/office/drawing/2014/main" id="{6688700E-65A5-A345-AE56-B0543F7BF8D8}"/>
              </a:ext>
            </a:extLst>
          </p:cNvPr>
          <p:cNvSpPr/>
          <p:nvPr/>
        </p:nvSpPr>
        <p:spPr>
          <a:xfrm>
            <a:off x="9350062" y="3614788"/>
            <a:ext cx="399246" cy="378016"/>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22D30EB-7DB8-B941-ABB2-E9DF415B8C09}"/>
              </a:ext>
            </a:extLst>
          </p:cNvPr>
          <p:cNvSpPr/>
          <p:nvPr/>
        </p:nvSpPr>
        <p:spPr>
          <a:xfrm>
            <a:off x="8098082" y="5467651"/>
            <a:ext cx="1099981" cy="307777"/>
          </a:xfrm>
          <a:prstGeom prst="rect">
            <a:avLst/>
          </a:prstGeom>
        </p:spPr>
        <p:txBody>
          <a:bodyPr wrap="none">
            <a:spAutoFit/>
          </a:bodyPr>
          <a:lstStyle/>
          <a:p>
            <a:r>
              <a:rPr lang="fr-FR" sz="1400" dirty="0" err="1">
                <a:ea typeface="+mn-lt"/>
                <a:cs typeface="+mn-lt"/>
              </a:rPr>
              <a:t>MoCap</a:t>
            </a:r>
            <a:r>
              <a:rPr lang="fr-FR" sz="1400" dirty="0">
                <a:ea typeface="+mn-lt"/>
                <a:cs typeface="+mn-lt"/>
              </a:rPr>
              <a:t>-SPIN</a:t>
            </a:r>
            <a:endParaRPr lang="fr-FR" sz="1400" dirty="0"/>
          </a:p>
        </p:txBody>
      </p:sp>
      <p:sp>
        <p:nvSpPr>
          <p:cNvPr id="9" name="Rectangle 8">
            <a:extLst>
              <a:ext uri="{FF2B5EF4-FFF2-40B4-BE49-F238E27FC236}">
                <a16:creationId xmlns:a16="http://schemas.microsoft.com/office/drawing/2014/main" id="{13DA64B4-6A63-054D-A022-5A54B30B8C2F}"/>
              </a:ext>
            </a:extLst>
          </p:cNvPr>
          <p:cNvSpPr/>
          <p:nvPr/>
        </p:nvSpPr>
        <p:spPr>
          <a:xfrm>
            <a:off x="9592506" y="5467651"/>
            <a:ext cx="1984326" cy="307777"/>
          </a:xfrm>
          <a:prstGeom prst="rect">
            <a:avLst/>
          </a:prstGeom>
        </p:spPr>
        <p:txBody>
          <a:bodyPr wrap="none">
            <a:spAutoFit/>
          </a:bodyPr>
          <a:lstStyle/>
          <a:p>
            <a:r>
              <a:rPr lang="fr-FR" sz="1400" dirty="0" err="1">
                <a:ea typeface="+mn-lt"/>
                <a:cs typeface="+mn-lt"/>
              </a:rPr>
              <a:t>MoCap</a:t>
            </a:r>
            <a:r>
              <a:rPr lang="fr-FR" sz="1400" dirty="0">
                <a:ea typeface="+mn-lt"/>
                <a:cs typeface="+mn-lt"/>
              </a:rPr>
              <a:t>-SPIN </a:t>
            </a:r>
            <a:r>
              <a:rPr lang="fr-FR" sz="1400" b="1" dirty="0">
                <a:ea typeface="+mn-lt"/>
                <a:cs typeface="+mn-lt"/>
              </a:rPr>
              <a:t>+ </a:t>
            </a:r>
            <a:r>
              <a:rPr lang="fr-FR" sz="1400" b="1" dirty="0" err="1">
                <a:ea typeface="+mn-lt"/>
                <a:cs typeface="+mn-lt"/>
              </a:rPr>
              <a:t>PoseBERT</a:t>
            </a:r>
            <a:endParaRPr lang="fr-FR" sz="1400" b="1" dirty="0"/>
          </a:p>
        </p:txBody>
      </p:sp>
    </p:spTree>
    <p:extLst>
      <p:ext uri="{BB962C8B-B14F-4D97-AF65-F5344CB8AC3E}">
        <p14:creationId xmlns:p14="http://schemas.microsoft.com/office/powerpoint/2010/main" val="7047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936</Words>
  <Application>Microsoft Macintosh PowerPoint</Application>
  <PresentationFormat>Widescreen</PresentationFormat>
  <Paragraphs>156</Paragraphs>
  <Slides>9</Slides>
  <Notes>9</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Leveraging MoCap Data for Human Mesh Recovery</vt:lpstr>
      <vt:lpstr>A video-based model</vt:lpstr>
      <vt:lpstr>Data</vt:lpstr>
      <vt:lpstr>Data</vt:lpstr>
      <vt:lpstr>PowerPoint Presentation</vt:lpstr>
      <vt:lpstr>PoseBERT: A transformer-based architecture</vt:lpstr>
      <vt:lpstr>What is the impact of PoseBERT?</vt:lpstr>
      <vt:lpstr>Qualitative results</vt:lpstr>
      <vt:lpstr>A video-based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BARADEL Fabien</dc:creator>
  <cp:lastModifiedBy>Thibault Groueix</cp:lastModifiedBy>
  <cp:revision>28</cp:revision>
  <dcterms:created xsi:type="dcterms:W3CDTF">2021-11-15T11:53:13Z</dcterms:created>
  <dcterms:modified xsi:type="dcterms:W3CDTF">2022-05-25T22:58:52Z</dcterms:modified>
</cp:coreProperties>
</file>