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71" r:id="rId2"/>
  </p:sldMasterIdLst>
  <p:notesMasterIdLst>
    <p:notesMasterId r:id="rId4"/>
  </p:notesMasterIdLst>
  <p:sldIdLst>
    <p:sldId id="264" r:id="rId3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D3"/>
    <a:srgbClr val="005BBB"/>
    <a:srgbClr val="2E63B5"/>
    <a:srgbClr val="0078FF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3"/>
    <p:restoredTop sz="96327"/>
  </p:normalViewPr>
  <p:slideViewPr>
    <p:cSldViewPr snapToGrid="0" snapToObjects="1">
      <p:cViewPr>
        <p:scale>
          <a:sx n="38" d="100"/>
          <a:sy n="38" d="100"/>
        </p:scale>
        <p:origin x="2264" y="-344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7B8-DC94-6D45-A431-F0D192CE3AA7}" type="datetimeFigureOut">
              <a:rPr kumimoji="1" lang="x-none" altLang="en-US" smtClean="0"/>
              <a:t>17/11/2021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59084-C5BF-134D-BF41-0E5104C5A7A8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62477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4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1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EB4AE98-540C-F947-9F1F-6A540747D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7545"/>
          <a:stretch/>
        </p:blipFill>
        <p:spPr>
          <a:xfrm>
            <a:off x="-1" y="0"/>
            <a:ext cx="42803763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EB4AE98-540C-F947-9F1F-6A540747D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7545"/>
          <a:stretch/>
        </p:blipFill>
        <p:spPr>
          <a:xfrm>
            <a:off x="0" y="0"/>
            <a:ext cx="42803763" cy="54006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BEF54F2-F351-6849-ADC7-FE528490799A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t="22458" b="73060"/>
          <a:stretch/>
        </p:blipFill>
        <p:spPr>
          <a:xfrm>
            <a:off x="-2" y="29197209"/>
            <a:ext cx="42803763" cy="10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act Information Textbox">
            <a:extLst>
              <a:ext uri="{FF2B5EF4-FFF2-40B4-BE49-F238E27FC236}">
                <a16:creationId xmlns:a16="http://schemas.microsoft.com/office/drawing/2014/main" id="{C76B2917-18B1-1E4D-9D2A-32AFB309FB2C}"/>
              </a:ext>
            </a:extLst>
          </p:cNvPr>
          <p:cNvSpPr/>
          <p:nvPr/>
        </p:nvSpPr>
        <p:spPr>
          <a:xfrm>
            <a:off x="34625278" y="29291211"/>
            <a:ext cx="6877139" cy="576665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a typeface="Arial" charset="0"/>
              </a:rPr>
              <a:t>© NAVER LABS Corp.</a:t>
            </a:r>
          </a:p>
        </p:txBody>
      </p:sp>
      <p:sp>
        <p:nvSpPr>
          <p:cNvPr id="4" name="Poster Title">
            <a:extLst>
              <a:ext uri="{FF2B5EF4-FFF2-40B4-BE49-F238E27FC236}">
                <a16:creationId xmlns:a16="http://schemas.microsoft.com/office/drawing/2014/main" id="{199D3FFC-66D9-1743-8393-8782B4212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679" y="1489942"/>
            <a:ext cx="30458644" cy="307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Leveraging </a:t>
            </a:r>
            <a:r>
              <a:rPr lang="en-US" altLang="en-US" sz="8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MoCap</a:t>
            </a:r>
            <a:r>
              <a:rPr lang="en-US" altLang="en-US" sz="8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Data for Human Mesh Recovery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44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3DV 2021 – #67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Fabien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Baradel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*, Thibaut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Groueix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*, Philippe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Weinzaepfel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Romain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Brégier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Yannis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Kalantidis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Grégory</a:t>
            </a: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Rogez</a:t>
            </a:r>
            <a:endParaRPr lang="en-US" altLang="en-US" sz="3200" dirty="0">
              <a:solidFill>
                <a:srgbClr val="FFFF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Contact Information Textbox">
            <a:extLst>
              <a:ext uri="{FF2B5EF4-FFF2-40B4-BE49-F238E27FC236}">
                <a16:creationId xmlns:a16="http://schemas.microsoft.com/office/drawing/2014/main" id="{BC267D8E-8407-C04A-8ACB-8F39270B6F4C}"/>
              </a:ext>
            </a:extLst>
          </p:cNvPr>
          <p:cNvSpPr/>
          <p:nvPr/>
        </p:nvSpPr>
        <p:spPr>
          <a:xfrm>
            <a:off x="34625278" y="4013985"/>
            <a:ext cx="6877139" cy="576665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europe.naverlabs.com</a:t>
            </a:r>
          </a:p>
        </p:txBody>
      </p:sp>
      <p:sp>
        <p:nvSpPr>
          <p:cNvPr id="7" name="Results Textbox">
            <a:extLst>
              <a:ext uri="{FF2B5EF4-FFF2-40B4-BE49-F238E27FC236}">
                <a16:creationId xmlns:a16="http://schemas.microsoft.com/office/drawing/2014/main" id="{C98CEED9-3E2A-DD46-A422-D3D88198449B}"/>
              </a:ext>
            </a:extLst>
          </p:cNvPr>
          <p:cNvSpPr txBox="1"/>
          <p:nvPr/>
        </p:nvSpPr>
        <p:spPr>
          <a:xfrm>
            <a:off x="15035474" y="6016454"/>
            <a:ext cx="11987999" cy="64898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defTabSz="3686861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altLang="x-none" sz="4800" b="1" dirty="0" err="1">
                <a:solidFill>
                  <a:srgbClr val="005BBB"/>
                </a:solidFill>
              </a:rPr>
              <a:t>PoseBERT</a:t>
            </a:r>
            <a:r>
              <a:rPr lang="en-US" altLang="x-none" sz="4800" b="1" dirty="0">
                <a:solidFill>
                  <a:srgbClr val="005BBB"/>
                </a:solidFill>
              </a:rPr>
              <a:t> 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Training from scratch a transformer on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MoCap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data only.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BERT-LIKE TRAINING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Mask some chunks and predict them using the surrounding context,</a:t>
            </a: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Input perturbation by injecting some gaussian noise,</a:t>
            </a: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Iterative regression within the transformer after each block.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PLUG-AND-PLAY MODEL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 be added on top of any image-based model,</a:t>
            </a: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Take a noisy estimation as input and update it with the context .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Horizontal Section Divider" descr="Horizontal Divider">
            <a:extLst>
              <a:ext uri="{FF2B5EF4-FFF2-40B4-BE49-F238E27FC236}">
                <a16:creationId xmlns:a16="http://schemas.microsoft.com/office/drawing/2014/main" id="{75B73E3A-4EDF-1B4B-BF0C-B777B93B796A}"/>
              </a:ext>
            </a:extLst>
          </p:cNvPr>
          <p:cNvCxnSpPr>
            <a:cxnSpLocks/>
          </p:cNvCxnSpPr>
          <p:nvPr/>
        </p:nvCxnSpPr>
        <p:spPr bwMode="auto">
          <a:xfrm>
            <a:off x="28997321" y="26149735"/>
            <a:ext cx="1198800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ferences Textbox">
            <a:extLst>
              <a:ext uri="{FF2B5EF4-FFF2-40B4-BE49-F238E27FC236}">
                <a16:creationId xmlns:a16="http://schemas.microsoft.com/office/drawing/2014/main" id="{164E1FBB-746E-634B-81A9-DD3008DC288F}"/>
              </a:ext>
            </a:extLst>
          </p:cNvPr>
          <p:cNvSpPr txBox="1"/>
          <p:nvPr/>
        </p:nvSpPr>
        <p:spPr>
          <a:xfrm>
            <a:off x="28992743" y="26822471"/>
            <a:ext cx="11988000" cy="2143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  <a:buClr>
                <a:schemeClr val="tx2"/>
              </a:buClr>
              <a:defRPr/>
            </a:pPr>
            <a:r>
              <a:rPr lang="en-US" sz="4800" b="1" dirty="0">
                <a:solidFill>
                  <a:srgbClr val="005BBB"/>
                </a:solidFill>
                <a:latin typeface="+mj-lt"/>
              </a:rPr>
              <a:t>References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SPIN,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Kolotouros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et al, ICCV 2019</a:t>
            </a:r>
          </a:p>
          <a:p>
            <a:pPr>
              <a:lnSpc>
                <a:spcPts val="38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VIBE,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Kocabas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et al, CVPR 2020</a:t>
            </a:r>
          </a:p>
          <a:p>
            <a:pPr>
              <a:lnSpc>
                <a:spcPts val="38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AMASS, Mahmood et al, ICCV 2019</a:t>
            </a:r>
          </a:p>
        </p:txBody>
      </p:sp>
      <p:sp>
        <p:nvSpPr>
          <p:cNvPr id="14" name="Introduction Textbox">
            <a:extLst>
              <a:ext uri="{FF2B5EF4-FFF2-40B4-BE49-F238E27FC236}">
                <a16:creationId xmlns:a16="http://schemas.microsoft.com/office/drawing/2014/main" id="{6A1758AA-045A-4C47-80E5-46FCF347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0812" y="5997006"/>
            <a:ext cx="11987999" cy="6822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lvl="0" defTabSz="3686861">
              <a:lnSpc>
                <a:spcPts val="4600"/>
              </a:lnSpc>
              <a:spcAft>
                <a:spcPts val="1200"/>
              </a:spcAft>
              <a:defRPr/>
            </a:pPr>
            <a:r>
              <a:rPr lang="en-US" altLang="x-none" sz="4800" b="1" dirty="0">
                <a:solidFill>
                  <a:srgbClr val="005BBB"/>
                </a:solidFill>
                <a:latin typeface="Arial" panose="020B0604020202020204"/>
                <a:ea typeface="+mn-ea"/>
              </a:rPr>
              <a:t>Results</a:t>
            </a:r>
          </a:p>
        </p:txBody>
      </p:sp>
      <p:sp>
        <p:nvSpPr>
          <p:cNvPr id="17" name="Methods Textbox">
            <a:extLst>
              <a:ext uri="{FF2B5EF4-FFF2-40B4-BE49-F238E27FC236}">
                <a16:creationId xmlns:a16="http://schemas.microsoft.com/office/drawing/2014/main" id="{ACE1E779-0A77-4646-8B98-2C7B6FB5A477}"/>
              </a:ext>
            </a:extLst>
          </p:cNvPr>
          <p:cNvSpPr txBox="1"/>
          <p:nvPr/>
        </p:nvSpPr>
        <p:spPr>
          <a:xfrm>
            <a:off x="1609679" y="14976079"/>
            <a:ext cx="11987999" cy="61307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Aft>
                <a:spcPts val="1200"/>
              </a:spcAft>
              <a:defRPr/>
            </a:pPr>
            <a:r>
              <a:rPr lang="en-US" altLang="x-none" sz="4800" b="1" dirty="0" err="1">
                <a:solidFill>
                  <a:srgbClr val="005BBB"/>
                </a:solidFill>
              </a:rPr>
              <a:t>MoCap</a:t>
            </a:r>
            <a:r>
              <a:rPr lang="en-US" altLang="x-none" sz="4800" b="1" dirty="0">
                <a:solidFill>
                  <a:srgbClr val="005BBB"/>
                </a:solidFill>
              </a:rPr>
              <a:t>-SPIN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en-US" sz="2800" dirty="0">
                <a:latin typeface="Arial" charset="0"/>
                <a:ea typeface="Arial" charset="0"/>
              </a:rPr>
              <a:t>Fine-tuning SPIN with synthetic renderings and pairs of augmented real images.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SPIN IS ROBUST ON SYNTHETIC RENDERING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Good performance of SPIN on synthetic rendering w/ or w/o texture,</a:t>
            </a: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Can we use render with different poses and improve SPIN?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ALL YOU NEED IS TO FINETUNE BATCH-NORM LAYERS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Difficult to fine-tune the network without overfitting,</a:t>
            </a:r>
          </a:p>
          <a:p>
            <a:pPr marL="914400" lvl="1" indent="-457200">
              <a:lnSpc>
                <a:spcPts val="46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Strange findings; we found that fine-tuning the BN only is optimal.</a:t>
            </a:r>
          </a:p>
        </p:txBody>
      </p:sp>
      <p:sp>
        <p:nvSpPr>
          <p:cNvPr id="18" name="Picture Placeholder 1 Caption">
            <a:extLst>
              <a:ext uri="{FF2B5EF4-FFF2-40B4-BE49-F238E27FC236}">
                <a16:creationId xmlns:a16="http://schemas.microsoft.com/office/drawing/2014/main" id="{89971496-12A0-6645-922A-BF1421202114}"/>
              </a:ext>
            </a:extLst>
          </p:cNvPr>
          <p:cNvSpPr txBox="1"/>
          <p:nvPr/>
        </p:nvSpPr>
        <p:spPr>
          <a:xfrm>
            <a:off x="2521763" y="28504471"/>
            <a:ext cx="11568439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Regularizing image-based human mesh recovery model with synthetic data</a:t>
            </a:r>
          </a:p>
        </p:txBody>
      </p:sp>
      <p:pic>
        <p:nvPicPr>
          <p:cNvPr id="21" name="그림 20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FB9E63AF-C15F-EB42-B9E5-127FAFF1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977" y="1786300"/>
            <a:ext cx="5552440" cy="1262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9CCB63-0F2D-3D48-AFDF-9CE2F634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80" y="24777579"/>
            <a:ext cx="8334416" cy="37306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4D8071-BCD9-3942-8B91-FF5C8DE42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580" y="21215969"/>
            <a:ext cx="2844800" cy="2844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E7089A-8859-A745-BC9A-70AB8A549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225" y="21215969"/>
            <a:ext cx="2844800" cy="284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FCBBCD-E185-CB44-A165-BDCF8AD1B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70" y="21215969"/>
            <a:ext cx="2844800" cy="284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C99BDC-C935-334B-AB24-9FDE6A5AD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514" y="21215969"/>
            <a:ext cx="2844800" cy="2844800"/>
          </a:xfrm>
          <a:prstGeom prst="rect">
            <a:avLst/>
          </a:prstGeom>
        </p:spPr>
      </p:pic>
      <p:sp>
        <p:nvSpPr>
          <p:cNvPr id="32" name="Picture Placeholder 1 Caption">
            <a:extLst>
              <a:ext uri="{FF2B5EF4-FFF2-40B4-BE49-F238E27FC236}">
                <a16:creationId xmlns:a16="http://schemas.microsoft.com/office/drawing/2014/main" id="{441E5287-93CA-B849-BC2B-2C56A7BA0452}"/>
              </a:ext>
            </a:extLst>
          </p:cNvPr>
          <p:cNvSpPr txBox="1"/>
          <p:nvPr/>
        </p:nvSpPr>
        <p:spPr>
          <a:xfrm>
            <a:off x="2325048" y="24290200"/>
            <a:ext cx="6177626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Pair of an augmented real image</a:t>
            </a:r>
          </a:p>
        </p:txBody>
      </p:sp>
      <p:sp>
        <p:nvSpPr>
          <p:cNvPr id="33" name="Picture Placeholder 1 Caption">
            <a:extLst>
              <a:ext uri="{FF2B5EF4-FFF2-40B4-BE49-F238E27FC236}">
                <a16:creationId xmlns:a16="http://schemas.microsoft.com/office/drawing/2014/main" id="{5ED3D6AE-5C96-454E-B04B-28BB39558E82}"/>
              </a:ext>
            </a:extLst>
          </p:cNvPr>
          <p:cNvSpPr txBox="1"/>
          <p:nvPr/>
        </p:nvSpPr>
        <p:spPr>
          <a:xfrm>
            <a:off x="8424712" y="24286449"/>
            <a:ext cx="6177626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Different possible renderings for a pose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3D89B9-8968-ED4E-A85B-A17FDC2FA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9615" y="19836537"/>
            <a:ext cx="9052552" cy="80577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173041-7010-AB48-A7B3-F05D98E3A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9314" y="13984683"/>
            <a:ext cx="12323863" cy="4238624"/>
          </a:xfrm>
          <a:prstGeom prst="rect">
            <a:avLst/>
          </a:prstGeom>
        </p:spPr>
      </p:pic>
      <p:sp>
        <p:nvSpPr>
          <p:cNvPr id="38" name="Picture Placeholder 1 Caption">
            <a:extLst>
              <a:ext uri="{FF2B5EF4-FFF2-40B4-BE49-F238E27FC236}">
                <a16:creationId xmlns:a16="http://schemas.microsoft.com/office/drawing/2014/main" id="{D0E216EB-FEB3-D944-ABF4-3ABE28580777}"/>
              </a:ext>
            </a:extLst>
          </p:cNvPr>
          <p:cNvSpPr txBox="1"/>
          <p:nvPr/>
        </p:nvSpPr>
        <p:spPr>
          <a:xfrm>
            <a:off x="17928304" y="18422072"/>
            <a:ext cx="6177626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Training </a:t>
            </a:r>
            <a:r>
              <a:rPr lang="en-US" sz="2400" i="1" dirty="0" err="1">
                <a:latin typeface="Arial" charset="0"/>
                <a:ea typeface="Arial" charset="0"/>
                <a:cs typeface="Arial" charset="0"/>
              </a:rPr>
              <a:t>PoseBERT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with masked modeling</a:t>
            </a:r>
          </a:p>
        </p:txBody>
      </p:sp>
      <p:sp>
        <p:nvSpPr>
          <p:cNvPr id="39" name="Picture Placeholder 1 Caption">
            <a:extLst>
              <a:ext uri="{FF2B5EF4-FFF2-40B4-BE49-F238E27FC236}">
                <a16:creationId xmlns:a16="http://schemas.microsoft.com/office/drawing/2014/main" id="{A1264D73-B010-C94F-8387-8240CA71ACDF}"/>
              </a:ext>
            </a:extLst>
          </p:cNvPr>
          <p:cNvSpPr txBox="1"/>
          <p:nvPr/>
        </p:nvSpPr>
        <p:spPr>
          <a:xfrm>
            <a:off x="18993988" y="27863881"/>
            <a:ext cx="4070969" cy="461665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i="1" dirty="0" err="1">
                <a:latin typeface="Arial" charset="0"/>
                <a:ea typeface="Arial" charset="0"/>
                <a:cs typeface="Arial" charset="0"/>
              </a:rPr>
              <a:t>PoseBERT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architecture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35C6BDC-01E3-CE4C-936E-F46907E66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3408"/>
              </p:ext>
            </p:extLst>
          </p:nvPr>
        </p:nvGraphicFramePr>
        <p:xfrm>
          <a:off x="28990812" y="21563423"/>
          <a:ext cx="10144854" cy="328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083">
                  <a:extLst>
                    <a:ext uri="{9D8B030D-6E8A-4147-A177-3AD203B41FA5}">
                      <a16:colId xmlns:a16="http://schemas.microsoft.com/office/drawing/2014/main" val="700761302"/>
                    </a:ext>
                  </a:extLst>
                </a:gridCol>
                <a:gridCol w="2514425">
                  <a:extLst>
                    <a:ext uri="{9D8B030D-6E8A-4147-A177-3AD203B41FA5}">
                      <a16:colId xmlns:a16="http://schemas.microsoft.com/office/drawing/2014/main" val="3862226128"/>
                    </a:ext>
                  </a:extLst>
                </a:gridCol>
                <a:gridCol w="1404432">
                  <a:extLst>
                    <a:ext uri="{9D8B030D-6E8A-4147-A177-3AD203B41FA5}">
                      <a16:colId xmlns:a16="http://schemas.microsoft.com/office/drawing/2014/main" val="312154696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80860351"/>
                    </a:ext>
                  </a:extLst>
                </a:gridCol>
                <a:gridCol w="1783514">
                  <a:extLst>
                    <a:ext uri="{9D8B030D-6E8A-4147-A177-3AD203B41FA5}">
                      <a16:colId xmlns:a16="http://schemas.microsoft.com/office/drawing/2014/main" val="3441604717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453534820"/>
                    </a:ext>
                  </a:extLst>
                </a:gridCol>
              </a:tblGrid>
              <a:tr h="70058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/>
                        <a:t>Video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MPI-INF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MUPOTS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09643"/>
                  </a:ext>
                </a:extLst>
              </a:tr>
              <a:tr h="587806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75181"/>
                  </a:ext>
                </a:extLst>
              </a:tr>
              <a:tr h="532018">
                <a:tc>
                  <a:txBody>
                    <a:bodyPr/>
                    <a:lstStyle/>
                    <a:p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err="1"/>
                        <a:t>MoCap</a:t>
                      </a:r>
                      <a:r>
                        <a:rPr lang="fr-FR" sz="2800" b="1" dirty="0"/>
                        <a:t>-SPIN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90190"/>
                  </a:ext>
                </a:extLst>
              </a:tr>
              <a:tr h="507751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VIBE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33650"/>
                  </a:ext>
                </a:extLst>
              </a:tr>
              <a:tr h="925899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 err="1"/>
                        <a:t>MoCap</a:t>
                      </a:r>
                      <a:r>
                        <a:rPr lang="fr-FR" sz="2800" b="1" dirty="0"/>
                        <a:t>-SPIN + </a:t>
                      </a:r>
                      <a:r>
                        <a:rPr lang="fr-FR" sz="2800" b="1" dirty="0" err="1"/>
                        <a:t>PoseBERT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74.1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58461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83E2E09A-4810-E448-B8C6-A7CB922173EE}"/>
              </a:ext>
            </a:extLst>
          </p:cNvPr>
          <p:cNvSpPr/>
          <p:nvPr/>
        </p:nvSpPr>
        <p:spPr>
          <a:xfrm>
            <a:off x="28990812" y="20804240"/>
            <a:ext cx="10193338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AND WHAT ABOUT STATE-OF-THE-ART COMPARISONS?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BA4109A-38F0-374A-9005-8513F41CC1FE}"/>
              </a:ext>
            </a:extLst>
          </p:cNvPr>
          <p:cNvSpPr/>
          <p:nvPr/>
        </p:nvSpPr>
        <p:spPr>
          <a:xfrm>
            <a:off x="28990812" y="8372295"/>
            <a:ext cx="5413965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HOW TO FINE-TUNE SPIN?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3E4143-0080-6D4D-A8B3-A568E4B0B60E}"/>
              </a:ext>
            </a:extLst>
          </p:cNvPr>
          <p:cNvSpPr/>
          <p:nvPr/>
        </p:nvSpPr>
        <p:spPr>
          <a:xfrm>
            <a:off x="28990812" y="14613680"/>
            <a:ext cx="8078557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800" b="1" dirty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rPr>
              <a:t>WHAT IS THE IMPACT  OF POSEBERT?</a:t>
            </a:r>
            <a:endParaRPr lang="en-US" sz="2800" dirty="0">
              <a:solidFill>
                <a:srgbClr val="005BB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AC76B76-F18A-FF49-BAF2-C9E2028CB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68481"/>
              </p:ext>
            </p:extLst>
          </p:nvPr>
        </p:nvGraphicFramePr>
        <p:xfrm>
          <a:off x="28992743" y="15420259"/>
          <a:ext cx="1136547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598">
                  <a:extLst>
                    <a:ext uri="{9D8B030D-6E8A-4147-A177-3AD203B41FA5}">
                      <a16:colId xmlns:a16="http://schemas.microsoft.com/office/drawing/2014/main" val="1906307411"/>
                    </a:ext>
                  </a:extLst>
                </a:gridCol>
                <a:gridCol w="2082218">
                  <a:extLst>
                    <a:ext uri="{9D8B030D-6E8A-4147-A177-3AD203B41FA5}">
                      <a16:colId xmlns:a16="http://schemas.microsoft.com/office/drawing/2014/main" val="1824376700"/>
                    </a:ext>
                  </a:extLst>
                </a:gridCol>
                <a:gridCol w="2082218">
                  <a:extLst>
                    <a:ext uri="{9D8B030D-6E8A-4147-A177-3AD203B41FA5}">
                      <a16:colId xmlns:a16="http://schemas.microsoft.com/office/drawing/2014/main" val="4016066664"/>
                    </a:ext>
                  </a:extLst>
                </a:gridCol>
                <a:gridCol w="2082218">
                  <a:extLst>
                    <a:ext uri="{9D8B030D-6E8A-4147-A177-3AD203B41FA5}">
                      <a16:colId xmlns:a16="http://schemas.microsoft.com/office/drawing/2014/main" val="2359344101"/>
                    </a:ext>
                  </a:extLst>
                </a:gridCol>
                <a:gridCol w="2082218">
                  <a:extLst>
                    <a:ext uri="{9D8B030D-6E8A-4147-A177-3AD203B41FA5}">
                      <a16:colId xmlns:a16="http://schemas.microsoft.com/office/drawing/2014/main" val="213814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3DPW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MPI-INF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MUPOTS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1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5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/>
                        <a:t>    + </a:t>
                      </a:r>
                      <a:r>
                        <a:rPr lang="fr-FR" sz="2800" b="1" dirty="0" err="1"/>
                        <a:t>PoseBERT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57.3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2.3</a:t>
                      </a:r>
                      <a:r>
                        <a:rPr lang="fr-FR" sz="2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64.3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3.7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80.9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2.1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74.6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1.6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7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VIBE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/>
                        <a:t>   + </a:t>
                      </a:r>
                      <a:r>
                        <a:rPr lang="fr-FR" sz="2800" b="1" dirty="0" err="1"/>
                        <a:t>PoseBERT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54.9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1.6</a:t>
                      </a:r>
                      <a:r>
                        <a:rPr lang="fr-FR" sz="18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64.4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1.0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81.0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2.4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74.5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1.5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4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 err="1"/>
                        <a:t>MoCap</a:t>
                      </a:r>
                      <a:r>
                        <a:rPr lang="fr-FR" sz="2800" dirty="0"/>
                        <a:t>-SPIN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7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/>
                        <a:t>   + </a:t>
                      </a:r>
                      <a:r>
                        <a:rPr lang="fr-FR" sz="2800" b="1" dirty="0" err="1"/>
                        <a:t>PoseBERT</a:t>
                      </a:r>
                      <a:endParaRPr lang="fr-F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52.9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2.7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63.8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2.9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79.9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1.1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/>
                        <a:t>74.1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1.6</a:t>
                      </a:r>
                      <a:endParaRPr lang="fr-F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655899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29B0531-0DCB-2641-BC1C-A008B721A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03115"/>
              </p:ext>
            </p:extLst>
          </p:nvPr>
        </p:nvGraphicFramePr>
        <p:xfrm>
          <a:off x="28992743" y="9130163"/>
          <a:ext cx="1347520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2005">
                  <a:extLst>
                    <a:ext uri="{9D8B030D-6E8A-4147-A177-3AD203B41FA5}">
                      <a16:colId xmlns:a16="http://schemas.microsoft.com/office/drawing/2014/main" val="4207578715"/>
                    </a:ext>
                  </a:extLst>
                </a:gridCol>
                <a:gridCol w="1343097">
                  <a:extLst>
                    <a:ext uri="{9D8B030D-6E8A-4147-A177-3AD203B41FA5}">
                      <a16:colId xmlns:a16="http://schemas.microsoft.com/office/drawing/2014/main" val="2400518388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95115448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1012695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82743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3DPW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MPI-INF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MUPOTS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5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/>
                        <a:t>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0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i="1" dirty="0"/>
                        <a:t>Fine-tune all </a:t>
                      </a:r>
                      <a:r>
                        <a:rPr lang="fr-FR" sz="2800" i="1" dirty="0" err="1"/>
                        <a:t>params</a:t>
                      </a:r>
                      <a:endParaRPr lang="fr-FR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66.6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6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i="1" dirty="0"/>
                        <a:t>Fine-tune BN </a:t>
                      </a:r>
                      <a:r>
                        <a:rPr lang="fr-FR" sz="2800" i="1" dirty="0" err="1"/>
                        <a:t>layers</a:t>
                      </a:r>
                      <a:endParaRPr lang="fr-FR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82.5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5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b="1" dirty="0" err="1"/>
                        <a:t>Using</a:t>
                      </a:r>
                      <a:r>
                        <a:rPr lang="fr-FR" sz="2800" b="1" dirty="0"/>
                        <a:t> </a:t>
                      </a:r>
                      <a:r>
                        <a:rPr lang="fr-FR" sz="2800" b="1" dirty="0" err="1"/>
                        <a:t>synthetic</a:t>
                      </a:r>
                      <a:r>
                        <a:rPr lang="fr-FR" sz="2800" b="1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8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i="1" dirty="0"/>
                        <a:t>    + </a:t>
                      </a:r>
                      <a:r>
                        <a:rPr lang="fr-FR" sz="2800" i="1" dirty="0" err="1"/>
                        <a:t>rendering</a:t>
                      </a:r>
                      <a:r>
                        <a:rPr lang="fr-FR" sz="2800" i="1" dirty="0"/>
                        <a:t> of SPIN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58.6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2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i="1" dirty="0"/>
                        <a:t>    + </a:t>
                      </a:r>
                      <a:r>
                        <a:rPr lang="fr-FR" sz="2800" i="1" dirty="0" err="1"/>
                        <a:t>renderings</a:t>
                      </a:r>
                      <a:r>
                        <a:rPr lang="fr-FR" sz="2800" i="1" dirty="0"/>
                        <a:t> of </a:t>
                      </a:r>
                      <a:r>
                        <a:rPr lang="fr-FR" sz="2800" i="1" dirty="0" err="1"/>
                        <a:t>MoCap</a:t>
                      </a:r>
                      <a:r>
                        <a:rPr lang="fr-FR" sz="2800" i="1" dirty="0"/>
                        <a:t> data (</a:t>
                      </a:r>
                      <a:r>
                        <a:rPr lang="fr-FR" sz="2800" b="1" i="1" dirty="0" err="1"/>
                        <a:t>MoCap</a:t>
                      </a:r>
                      <a:r>
                        <a:rPr lang="fr-FR" sz="2800" b="1" i="1" dirty="0"/>
                        <a:t>-SPIN</a:t>
                      </a:r>
                      <a:r>
                        <a:rPr lang="fr-FR" sz="28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55.6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66.7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81.0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dirty="0"/>
                        <a:t>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728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BBD96C5-EB0D-CA48-B4FA-983D345C283A}"/>
              </a:ext>
            </a:extLst>
          </p:cNvPr>
          <p:cNvSpPr txBox="1"/>
          <p:nvPr/>
        </p:nvSpPr>
        <p:spPr>
          <a:xfrm>
            <a:off x="29520355" y="13009186"/>
            <a:ext cx="10209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Finetune BN only,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 charset="0"/>
                <a:cs typeface="Arial" charset="0"/>
              </a:rPr>
              <a:t>Rendering </a:t>
            </a:r>
            <a:r>
              <a:rPr lang="en-US" sz="2800" dirty="0" err="1">
                <a:latin typeface="Arial" charset="0"/>
                <a:cs typeface="Arial" charset="0"/>
              </a:rPr>
              <a:t>MoCap</a:t>
            </a:r>
            <a:r>
              <a:rPr lang="en-US" sz="2800" dirty="0">
                <a:latin typeface="Arial" charset="0"/>
                <a:cs typeface="Arial" charset="0"/>
              </a:rPr>
              <a:t> data and pairs of augmented real images.</a:t>
            </a:r>
            <a:endParaRPr lang="fr-FR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92F56A-3406-4F46-833F-FEEA160FBAFA}"/>
              </a:ext>
            </a:extLst>
          </p:cNvPr>
          <p:cNvSpPr txBox="1"/>
          <p:nvPr/>
        </p:nvSpPr>
        <p:spPr>
          <a:xfrm>
            <a:off x="29520355" y="19212820"/>
            <a:ext cx="5384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Always improve performance,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dirty="0">
                <a:solidFill>
                  <a:schemeClr val="dk1"/>
                </a:solidFill>
              </a:rPr>
              <a:t>↓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2.0 in MPJPE in average.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E878C0-A9EB-D14E-839B-E3E438778FC2}"/>
              </a:ext>
            </a:extLst>
          </p:cNvPr>
          <p:cNvSpPr txBox="1"/>
          <p:nvPr/>
        </p:nvSpPr>
        <p:spPr>
          <a:xfrm>
            <a:off x="29520355" y="25083204"/>
            <a:ext cx="1005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dirty="0"/>
              <a:t>State-of-the-art </a:t>
            </a:r>
            <a:r>
              <a:rPr lang="fr-FR" sz="2800" dirty="0" err="1"/>
              <a:t>results</a:t>
            </a:r>
            <a:r>
              <a:rPr lang="fr-FR" sz="2800" dirty="0"/>
              <a:t> of </a:t>
            </a:r>
            <a:r>
              <a:rPr lang="fr-FR" sz="2800" dirty="0" err="1"/>
              <a:t>competitive</a:t>
            </a:r>
            <a:r>
              <a:rPr lang="fr-FR" sz="2800" dirty="0"/>
              <a:t> </a:t>
            </a:r>
            <a:r>
              <a:rPr lang="fr-FR" sz="2800" dirty="0" err="1"/>
              <a:t>results</a:t>
            </a:r>
            <a:r>
              <a:rPr lang="fr-FR" sz="2800" dirty="0"/>
              <a:t> on 4 </a:t>
            </a:r>
            <a:r>
              <a:rPr lang="fr-FR" sz="2800" dirty="0" err="1"/>
              <a:t>datasets</a:t>
            </a:r>
            <a:r>
              <a:rPr lang="fr-FR" sz="2800" dirty="0"/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CC539C-711E-0145-906A-EDC5B1AD0EA3}"/>
              </a:ext>
            </a:extLst>
          </p:cNvPr>
          <p:cNvSpPr txBox="1"/>
          <p:nvPr/>
        </p:nvSpPr>
        <p:spPr>
          <a:xfrm>
            <a:off x="28997321" y="7071306"/>
            <a:ext cx="567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The </a:t>
            </a:r>
            <a:r>
              <a:rPr lang="fr-FR" sz="2800" dirty="0" err="1"/>
              <a:t>reported</a:t>
            </a:r>
            <a:r>
              <a:rPr lang="fr-FR" sz="2800" dirty="0"/>
              <a:t> </a:t>
            </a:r>
            <a:r>
              <a:rPr lang="fr-FR" sz="2800" dirty="0" err="1"/>
              <a:t>metric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MPJPE.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2A5F4-F0AD-5840-9041-0EEC8D834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167" y="6239941"/>
            <a:ext cx="2836804" cy="68654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CAE6FB-A4A6-184C-9ED1-2ABD46528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74203" y="6237099"/>
            <a:ext cx="1498526" cy="68682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4D2539-2D8D-0E4E-8468-B95B764E91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65764" y="6237099"/>
            <a:ext cx="1536200" cy="6868244"/>
          </a:xfrm>
          <a:prstGeom prst="rect">
            <a:avLst/>
          </a:prstGeom>
        </p:spPr>
      </p:pic>
      <p:sp>
        <p:nvSpPr>
          <p:cNvPr id="50" name="Picture Placeholder 1 Caption">
            <a:extLst>
              <a:ext uri="{FF2B5EF4-FFF2-40B4-BE49-F238E27FC236}">
                <a16:creationId xmlns:a16="http://schemas.microsoft.com/office/drawing/2014/main" id="{0528ED45-44B0-0E4E-938C-3CDDC30A9AFA}"/>
              </a:ext>
            </a:extLst>
          </p:cNvPr>
          <p:cNvSpPr txBox="1"/>
          <p:nvPr/>
        </p:nvSpPr>
        <p:spPr>
          <a:xfrm>
            <a:off x="8780557" y="13214452"/>
            <a:ext cx="1918324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Input sequence</a:t>
            </a:r>
          </a:p>
        </p:txBody>
      </p:sp>
      <p:sp>
        <p:nvSpPr>
          <p:cNvPr id="52" name="Picture Placeholder 1 Caption">
            <a:extLst>
              <a:ext uri="{FF2B5EF4-FFF2-40B4-BE49-F238E27FC236}">
                <a16:creationId xmlns:a16="http://schemas.microsoft.com/office/drawing/2014/main" id="{A330A28D-D884-CD43-89E3-B0C5840C8994}"/>
              </a:ext>
            </a:extLst>
          </p:cNvPr>
          <p:cNvSpPr txBox="1"/>
          <p:nvPr/>
        </p:nvSpPr>
        <p:spPr>
          <a:xfrm>
            <a:off x="11107971" y="13170345"/>
            <a:ext cx="1580138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SPIN +  VIBE</a:t>
            </a:r>
          </a:p>
        </p:txBody>
      </p:sp>
      <p:sp>
        <p:nvSpPr>
          <p:cNvPr id="54" name="Picture Placeholder 1 Caption">
            <a:extLst>
              <a:ext uri="{FF2B5EF4-FFF2-40B4-BE49-F238E27FC236}">
                <a16:creationId xmlns:a16="http://schemas.microsoft.com/office/drawing/2014/main" id="{5032D561-1D9F-5244-A0A5-F1B1052654B6}"/>
              </a:ext>
            </a:extLst>
          </p:cNvPr>
          <p:cNvSpPr txBox="1"/>
          <p:nvPr/>
        </p:nvSpPr>
        <p:spPr>
          <a:xfrm>
            <a:off x="12672729" y="13161508"/>
            <a:ext cx="1750491" cy="646331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MoCap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-SPIN +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PoseBERT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Introduction Textbox">
            <a:extLst>
              <a:ext uri="{FF2B5EF4-FFF2-40B4-BE49-F238E27FC236}">
                <a16:creationId xmlns:a16="http://schemas.microsoft.com/office/drawing/2014/main" id="{E827C94A-3930-7B44-B825-073FD4514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33" y="6086921"/>
            <a:ext cx="7181605" cy="77208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bIns="0">
            <a:noAutofit/>
          </a:bodyPr>
          <a:lstStyle>
            <a:lvl1pPr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lvl="0" defTabSz="3686861">
              <a:lnSpc>
                <a:spcPts val="4600"/>
              </a:lnSpc>
              <a:spcAft>
                <a:spcPts val="1200"/>
              </a:spcAft>
            </a:pPr>
            <a:r>
              <a:rPr lang="en-US" altLang="x-none" sz="4800" b="1" dirty="0">
                <a:solidFill>
                  <a:srgbClr val="005BBB"/>
                </a:solidFill>
                <a:latin typeface="Arial" panose="020B0604020202020204"/>
                <a:ea typeface="+mn-ea"/>
              </a:rPr>
              <a:t>Highlights</a:t>
            </a:r>
          </a:p>
          <a:p>
            <a:pPr defTabSz="3686861">
              <a:lnSpc>
                <a:spcPts val="4600"/>
              </a:lnSpc>
              <a:spcAft>
                <a:spcPts val="1200"/>
              </a:spcAft>
            </a:pPr>
            <a:r>
              <a:rPr lang="en-US" altLang="x-none" sz="3200" b="1" dirty="0">
                <a:solidFill>
                  <a:srgbClr val="005BBB"/>
                </a:solidFill>
                <a:latin typeface="Arial" panose="020B0604020202020204"/>
                <a:ea typeface="+mn-ea"/>
              </a:rPr>
              <a:t>Goal</a:t>
            </a:r>
            <a:r>
              <a:rPr lang="en-US" altLang="x-none" sz="2400" dirty="0">
                <a:solidFill>
                  <a:srgbClr val="005BBB"/>
                </a:solidFill>
                <a:latin typeface="Arial" panose="020B0604020202020204"/>
                <a:ea typeface="+mn-ea"/>
              </a:rPr>
              <a:t>: </a:t>
            </a:r>
            <a:r>
              <a:rPr lang="en-US" altLang="en-US" sz="2400" dirty="0">
                <a:latin typeface="Arial" charset="0"/>
                <a:ea typeface="Arial" charset="0"/>
              </a:rPr>
              <a:t>Body mesh estimation from image/video</a:t>
            </a:r>
            <a:endParaRPr lang="en-US" altLang="x-none" sz="4800" b="1" dirty="0">
              <a:solidFill>
                <a:srgbClr val="005BBB"/>
              </a:solidFill>
              <a:latin typeface="Arial" panose="020B0604020202020204"/>
              <a:ea typeface="+mn-ea"/>
            </a:endParaRPr>
          </a:p>
          <a:p>
            <a:pPr lvl="0" defTabSz="3686861">
              <a:lnSpc>
                <a:spcPts val="4600"/>
              </a:lnSpc>
              <a:spcAft>
                <a:spcPts val="1200"/>
              </a:spcAft>
            </a:pPr>
            <a:r>
              <a:rPr lang="en-US" altLang="x-none" sz="3200" b="1" dirty="0">
                <a:solidFill>
                  <a:srgbClr val="005BBB"/>
                </a:solidFill>
                <a:latin typeface="Arial" panose="020B0604020202020204"/>
              </a:rPr>
              <a:t>Motivations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Difficult to acquire 3d annotations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Limited pose variety in current human mesh datasets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Large-scale </a:t>
            </a:r>
            <a:r>
              <a:rPr lang="en-US" altLang="en-US" sz="2800" dirty="0" err="1">
                <a:latin typeface="Arial" charset="0"/>
                <a:ea typeface="Arial" charset="0"/>
              </a:rPr>
              <a:t>MoCap</a:t>
            </a:r>
            <a:r>
              <a:rPr lang="en-US" altLang="en-US" sz="2800" dirty="0">
                <a:latin typeface="Arial" charset="0"/>
                <a:ea typeface="Arial" charset="0"/>
              </a:rPr>
              <a:t> dataset not used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endParaRPr lang="en-US" altLang="en-US" sz="2800" dirty="0">
              <a:latin typeface="Arial" charset="0"/>
              <a:ea typeface="Arial" charset="0"/>
            </a:endParaRPr>
          </a:p>
          <a:p>
            <a:pPr lvl="0" defTabSz="3686861">
              <a:lnSpc>
                <a:spcPts val="4600"/>
              </a:lnSpc>
              <a:spcAft>
                <a:spcPts val="1200"/>
              </a:spcAft>
            </a:pPr>
            <a:r>
              <a:rPr lang="en-US" altLang="x-none" sz="3200" b="1" dirty="0">
                <a:solidFill>
                  <a:srgbClr val="005BBB"/>
                </a:solidFill>
                <a:latin typeface="Arial" panose="020B0604020202020204"/>
              </a:rPr>
              <a:t>Contributions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Leverage </a:t>
            </a:r>
            <a:r>
              <a:rPr lang="en-US" altLang="en-US" sz="2800" dirty="0" err="1">
                <a:latin typeface="Arial" charset="0"/>
                <a:ea typeface="Arial" charset="0"/>
              </a:rPr>
              <a:t>MoCap</a:t>
            </a:r>
            <a:r>
              <a:rPr lang="en-US" altLang="en-US" sz="2800" dirty="0">
                <a:latin typeface="Arial" charset="0"/>
                <a:ea typeface="Arial" charset="0"/>
              </a:rPr>
              <a:t> data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More robust image-based model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r>
              <a:rPr lang="en-US" altLang="en-US" sz="2800" dirty="0">
                <a:latin typeface="Arial" charset="0"/>
                <a:ea typeface="Arial" charset="0"/>
              </a:rPr>
              <a:t>Plug-and-play video-based model</a:t>
            </a:r>
          </a:p>
          <a:p>
            <a:pPr marL="457200" indent="-457200">
              <a:lnSpc>
                <a:spcPts val="4500"/>
              </a:lnSpc>
              <a:spcBef>
                <a:spcPts val="0"/>
              </a:spcBef>
              <a:buFontTx/>
              <a:buChar char="-"/>
            </a:pPr>
            <a:endParaRPr lang="en-US" altLang="en-US" sz="2800" dirty="0">
              <a:latin typeface="Arial" charset="0"/>
              <a:ea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FB1638-BA76-5F46-A0DF-0EF54FCEC65B}"/>
              </a:ext>
            </a:extLst>
          </p:cNvPr>
          <p:cNvSpPr/>
          <p:nvPr/>
        </p:nvSpPr>
        <p:spPr>
          <a:xfrm>
            <a:off x="858994" y="5877156"/>
            <a:ext cx="13620319" cy="8641009"/>
          </a:xfrm>
          <a:prstGeom prst="rect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Picture Placeholder 1 Caption">
            <a:extLst>
              <a:ext uri="{FF2B5EF4-FFF2-40B4-BE49-F238E27FC236}">
                <a16:creationId xmlns:a16="http://schemas.microsoft.com/office/drawing/2014/main" id="{218A5966-5985-244B-875A-693184DF26D1}"/>
              </a:ext>
            </a:extLst>
          </p:cNvPr>
          <p:cNvSpPr txBox="1"/>
          <p:nvPr/>
        </p:nvSpPr>
        <p:spPr>
          <a:xfrm>
            <a:off x="8966377" y="13916244"/>
            <a:ext cx="1918324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PA-MPJPE</a:t>
            </a:r>
          </a:p>
        </p:txBody>
      </p:sp>
      <p:sp>
        <p:nvSpPr>
          <p:cNvPr id="57" name="Picture Placeholder 1 Caption">
            <a:extLst>
              <a:ext uri="{FF2B5EF4-FFF2-40B4-BE49-F238E27FC236}">
                <a16:creationId xmlns:a16="http://schemas.microsoft.com/office/drawing/2014/main" id="{5270B1C6-E9A9-6E49-9B2B-02BBFC82E108}"/>
              </a:ext>
            </a:extLst>
          </p:cNvPr>
          <p:cNvSpPr txBox="1"/>
          <p:nvPr/>
        </p:nvSpPr>
        <p:spPr>
          <a:xfrm>
            <a:off x="11504944" y="13916244"/>
            <a:ext cx="750779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88.1</a:t>
            </a:r>
          </a:p>
        </p:txBody>
      </p:sp>
      <p:sp>
        <p:nvSpPr>
          <p:cNvPr id="58" name="Picture Placeholder 1 Caption">
            <a:extLst>
              <a:ext uri="{FF2B5EF4-FFF2-40B4-BE49-F238E27FC236}">
                <a16:creationId xmlns:a16="http://schemas.microsoft.com/office/drawing/2014/main" id="{E12070F0-DEA8-1C4F-86A3-605C397A2974}"/>
              </a:ext>
            </a:extLst>
          </p:cNvPr>
          <p:cNvSpPr txBox="1"/>
          <p:nvPr/>
        </p:nvSpPr>
        <p:spPr>
          <a:xfrm>
            <a:off x="13137359" y="13916244"/>
            <a:ext cx="749798" cy="369332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defRPr/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78.9</a:t>
            </a:r>
          </a:p>
        </p:txBody>
      </p:sp>
    </p:spTree>
    <p:extLst>
      <p:ext uri="{BB962C8B-B14F-4D97-AF65-F5344CB8AC3E}">
        <p14:creationId xmlns:p14="http://schemas.microsoft.com/office/powerpoint/2010/main" val="497786488"/>
      </p:ext>
    </p:extLst>
  </p:cSld>
  <p:clrMapOvr>
    <a:masterClrMapping/>
  </p:clrMapOvr>
</p:sld>
</file>

<file path=ppt/theme/theme1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돋움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돋움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490</Words>
  <Application>Microsoft Macintosh PowerPoint</Application>
  <PresentationFormat>Custom</PresentationFormat>
  <Paragraphs>150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맑은 고딕</vt:lpstr>
      <vt:lpstr>ＭＳ Ｐゴシック</vt:lpstr>
      <vt:lpstr>Arial</vt:lpstr>
      <vt:lpstr>Calibri</vt:lpstr>
      <vt:lpstr>Wingdings</vt:lpstr>
      <vt:lpstr>2_디자인 사용자 지정</vt:lpstr>
      <vt:lpstr>3_디자인 사용자 지정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yunhee.park</dc:creator>
  <cp:lastModifiedBy>BARADEL Fabien</cp:lastModifiedBy>
  <cp:revision>156</cp:revision>
  <cp:lastPrinted>2021-11-17T10:51:32Z</cp:lastPrinted>
  <dcterms:created xsi:type="dcterms:W3CDTF">2020-11-16T13:54:00Z</dcterms:created>
  <dcterms:modified xsi:type="dcterms:W3CDTF">2021-11-17T15:30:13Z</dcterms:modified>
</cp:coreProperties>
</file>