
<file path=[Content_Types].xml><?xml version="1.0" encoding="utf-8"?>
<Types xmlns="http://schemas.openxmlformats.org/package/2006/content-types">
  <Default Extension="emf" ContentType="image/x-emf"/>
  <Default Extension="gif" ContentType="image/gif"/>
  <Default Extension="glb" ContentType="model/gltf.binary"/>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comments/comment1.xml" ContentType="application/vnd.openxmlformats-officedocument.presentationml.comment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868" r:id="rId2"/>
    <p:sldId id="742" r:id="rId3"/>
    <p:sldId id="862" r:id="rId4"/>
    <p:sldId id="750" r:id="rId5"/>
    <p:sldId id="755" r:id="rId6"/>
    <p:sldId id="757" r:id="rId7"/>
    <p:sldId id="649" r:id="rId8"/>
    <p:sldId id="758" r:id="rId9"/>
    <p:sldId id="700" r:id="rId10"/>
    <p:sldId id="895" r:id="rId11"/>
    <p:sldId id="865" r:id="rId12"/>
    <p:sldId id="924" r:id="rId13"/>
    <p:sldId id="882" r:id="rId14"/>
    <p:sldId id="870" r:id="rId15"/>
    <p:sldId id="925"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bault Groueix" initials="TG" lastIdx="26" clrIdx="0">
    <p:extLst>
      <p:ext uri="{19B8F6BF-5375-455C-9EA6-DF929625EA0E}">
        <p15:presenceInfo xmlns:p15="http://schemas.microsoft.com/office/powerpoint/2012/main" userId="S::groueix@adobe.com::6a86c676-5cb5-4c15-896d-fd39c23dd8bf" providerId="AD"/>
      </p:ext>
    </p:extLst>
  </p:cmAuthor>
  <p:cmAuthor id="2" name="thibault groueix" initials="tg" lastIdx="122" clrIdx="1">
    <p:extLst>
      <p:ext uri="{19B8F6BF-5375-455C-9EA6-DF929625EA0E}">
        <p15:presenceInfo xmlns:p15="http://schemas.microsoft.com/office/powerpoint/2012/main" userId="94bc357087da4f3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622"/>
    <p:restoredTop sz="78589"/>
  </p:normalViewPr>
  <p:slideViewPr>
    <p:cSldViewPr snapToGrid="0" snapToObjects="1">
      <p:cViewPr>
        <p:scale>
          <a:sx n="170" d="100"/>
          <a:sy n="170" d="100"/>
        </p:scale>
        <p:origin x="632" y="-24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6" d="100"/>
          <a:sy n="96" d="100"/>
        </p:scale>
        <p:origin x="368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6-26T20:55:41.243" idx="5">
    <p:pos x="10" y="10"/>
    <p:text>Explain losses</p:text>
    <p:extLst>
      <p:ext uri="{C676402C-5697-4E1C-873F-D02D1690AC5C}">
        <p15:threadingInfo xmlns:p15="http://schemas.microsoft.com/office/powerpoint/2012/main" timeZoneBias="420"/>
      </p:ext>
    </p:extLst>
  </p:cm>
  <p:cm authorId="1" dt="2019-06-26T22:00:20.072" idx="15">
    <p:pos x="10" y="106"/>
    <p:text>Supervised case : easy Just L2 of 2 images</p:text>
    <p:extLst>
      <p:ext uri="{C676402C-5697-4E1C-873F-D02D1690AC5C}">
        <p15:threadingInfo xmlns:p15="http://schemas.microsoft.com/office/powerpoint/2012/main" timeZoneBias="420">
          <p15:parentCm authorId="1" idx="5"/>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8-09-06T17:31:49.631" idx="122">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5CCF02-FBC0-AA42-BF0F-6BE9352D66F1}" type="datetimeFigureOut">
              <a:rPr lang="en-US" smtClean="0"/>
              <a:t>8/19/20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6A2452-996F-6E4E-BA31-452830DBA07D}" type="slidenum">
              <a:rPr lang="en-US" smtClean="0"/>
              <a:t>‹#›</a:t>
            </a:fld>
            <a:endParaRPr lang="en-US"/>
          </a:p>
        </p:txBody>
      </p:sp>
    </p:spTree>
    <p:extLst>
      <p:ext uri="{BB962C8B-B14F-4D97-AF65-F5344CB8AC3E}">
        <p14:creationId xmlns:p14="http://schemas.microsoft.com/office/powerpoint/2010/main" val="1118289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3600" dirty="0"/>
              <a:t>Hello everyone, I am very happy to share my work on surface-based representations of 3D shapes. This is joint work between ENPC with Theo </a:t>
            </a:r>
            <a:r>
              <a:rPr lang="en-US" sz="3600" dirty="0" err="1"/>
              <a:t>Deprelle</a:t>
            </a:r>
            <a:r>
              <a:rPr lang="en-US" sz="3600" dirty="0"/>
              <a:t> and Mathieu </a:t>
            </a:r>
            <a:r>
              <a:rPr lang="en-US" sz="3600" dirty="0" err="1"/>
              <a:t>Aubry</a:t>
            </a:r>
            <a:r>
              <a:rPr lang="en-US" sz="3600" dirty="0"/>
              <a:t> and Adobe Research with Bryan Russell, Mathew Fisher and </a:t>
            </a:r>
            <a:r>
              <a:rPr lang="en-US" sz="3600" dirty="0" err="1"/>
              <a:t>Vova</a:t>
            </a:r>
            <a:r>
              <a:rPr lang="en-US" sz="3600" dirty="0"/>
              <a:t> Kim.</a:t>
            </a:r>
          </a:p>
          <a:p>
            <a:pPr marL="0" lvl="0" indent="0">
              <a:buNone/>
            </a:pPr>
            <a:endParaRPr lang="en-US" sz="3600" dirty="0"/>
          </a:p>
          <a:p>
            <a:pPr marL="0" lvl="0" indent="0">
              <a:buNone/>
            </a:pPr>
            <a:r>
              <a:rPr lang="en-US" sz="3600" dirty="0"/>
              <a:t>There are several ways to represent 3D shapes, which is the motivation for this workshop. In this talk, I discuss a 3D representation based on surfaces. A surface representation can be used without post-processing to do rendering, to compute surface interactions, to penalize surface interpenetration, and as we’ll see in the talk compute shape correspondences. </a:t>
            </a:r>
          </a:p>
          <a:p>
            <a:endParaRPr lang="en-US" sz="3600" dirty="0"/>
          </a:p>
        </p:txBody>
      </p:sp>
      <p:sp>
        <p:nvSpPr>
          <p:cNvPr id="4" name="Slide Number Placeholder 3"/>
          <p:cNvSpPr>
            <a:spLocks noGrp="1"/>
          </p:cNvSpPr>
          <p:nvPr>
            <p:ph type="sldNum" sz="quarter" idx="5"/>
          </p:nvPr>
        </p:nvSpPr>
        <p:spPr/>
        <p:txBody>
          <a:bodyPr/>
          <a:lstStyle/>
          <a:p>
            <a:fld id="{A56A2452-996F-6E4E-BA31-452830DBA07D}" type="slidenum">
              <a:rPr lang="en-US" smtClean="0"/>
              <a:t>1</a:t>
            </a:fld>
            <a:endParaRPr lang="en-US"/>
          </a:p>
        </p:txBody>
      </p:sp>
    </p:spTree>
    <p:extLst>
      <p:ext uri="{BB962C8B-B14F-4D97-AF65-F5344CB8AC3E}">
        <p14:creationId xmlns:p14="http://schemas.microsoft.com/office/powerpoint/2010/main" val="2281974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mj-lt"/>
              <a:buNone/>
            </a:pPr>
            <a:r>
              <a:rPr lang="en-US" sz="4000" dirty="0"/>
              <a:t>We’ve seen how to deform surfaces for categories that have a clear template but most categories don’t have neither templates nor correspondence annotations. We now discuss two options to deal with those harder cases, like the chair category. In the absence of template and </a:t>
            </a:r>
            <a:r>
              <a:rPr lang="en-US" sz="4000" dirty="0" err="1"/>
              <a:t>correpondences</a:t>
            </a:r>
            <a:r>
              <a:rPr lang="en-US" sz="4000" dirty="0"/>
              <a:t> annotations, a first approach is to learn to deform any shape into any other which can be achieved by conditioning the deformation MLP on both target surface and source surface.</a:t>
            </a:r>
          </a:p>
          <a:p>
            <a:pPr marL="457200" lvl="1" indent="0">
              <a:buFont typeface="+mj-lt"/>
              <a:buNone/>
            </a:pPr>
            <a:endParaRPr lang="en-US" sz="4000" dirty="0"/>
          </a:p>
          <a:p>
            <a:pPr marL="457200" lvl="1" indent="0">
              <a:buFont typeface="+mj-lt"/>
              <a:buNone/>
            </a:pPr>
            <a:r>
              <a:rPr lang="en-US" sz="4000" dirty="0"/>
              <a:t>we can use cycle-consistency constraints to learn encourage those deformations to respect shape correspondences. Indeed, for any pair of shapes, the deformation of shape A should be the inverse of the deformation of shape B. Similarly for any triplet, if you compose deformations along a cycle, it should lead to the identity function of R3.</a:t>
            </a:r>
          </a:p>
          <a:p>
            <a:pPr marL="457200" lvl="1" indent="0">
              <a:buFont typeface="+mj-lt"/>
              <a:buNone/>
            </a:pPr>
            <a:endParaRPr lang="en-US" sz="4000" dirty="0"/>
          </a:p>
          <a:p>
            <a:pPr marL="457200" lvl="1" indent="0">
              <a:buFont typeface="+mj-lt"/>
              <a:buNone/>
            </a:pPr>
            <a:r>
              <a:rPr lang="en-US" sz="4000" dirty="0"/>
              <a:t>Since we don’t have access to a template, a key aspect of this approach is to design a selection criterion that tells, given a new test sample, which training shape should be the source  surface.</a:t>
            </a:r>
          </a:p>
          <a:p>
            <a:pPr marL="971550" lvl="1" indent="-514350">
              <a:buFont typeface="+mj-lt"/>
              <a:buAutoNum type="arabicPeriod"/>
            </a:pPr>
            <a:endParaRPr lang="en-US" sz="4000" dirty="0"/>
          </a:p>
        </p:txBody>
      </p:sp>
      <p:sp>
        <p:nvSpPr>
          <p:cNvPr id="4" name="Slide Number Placeholder 3"/>
          <p:cNvSpPr>
            <a:spLocks noGrp="1"/>
          </p:cNvSpPr>
          <p:nvPr>
            <p:ph type="sldNum" sz="quarter" idx="5"/>
          </p:nvPr>
        </p:nvSpPr>
        <p:spPr/>
        <p:txBody>
          <a:bodyPr/>
          <a:lstStyle/>
          <a:p>
            <a:fld id="{A56A2452-996F-6E4E-BA31-452830DBA07D}" type="slidenum">
              <a:rPr lang="en-US" smtClean="0"/>
              <a:t>10</a:t>
            </a:fld>
            <a:endParaRPr lang="en-US"/>
          </a:p>
        </p:txBody>
      </p:sp>
    </p:spTree>
    <p:extLst>
      <p:ext uri="{BB962C8B-B14F-4D97-AF65-F5344CB8AC3E}">
        <p14:creationId xmlns:p14="http://schemas.microsoft.com/office/powerpoint/2010/main" val="565394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8"/>
        <p:cNvGrpSpPr/>
        <p:nvPr/>
      </p:nvGrpSpPr>
      <p:grpSpPr>
        <a:xfrm>
          <a:off x="0" y="0"/>
          <a:ext cx="0" cy="0"/>
          <a:chOff x="0" y="0"/>
          <a:chExt cx="0" cy="0"/>
        </a:xfrm>
      </p:grpSpPr>
      <p:sp>
        <p:nvSpPr>
          <p:cNvPr id="2609" name="Google Shape;2609;g46502a7baa_15_9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914400" lvl="2" indent="0">
              <a:buFont typeface="+mj-lt"/>
              <a:buNone/>
            </a:pPr>
            <a:r>
              <a:rPr lang="en-US" sz="3600" dirty="0"/>
              <a:t>Another approach to handle categories without templates, is to deform a universal template such as a sphere or planar patches. This approach is called </a:t>
            </a:r>
            <a:r>
              <a:rPr lang="en-US" sz="3600" dirty="0" err="1"/>
              <a:t>AtlasNet</a:t>
            </a:r>
            <a:r>
              <a:rPr lang="en-US" sz="3600" dirty="0"/>
              <a:t>. </a:t>
            </a:r>
            <a:endParaRPr dirty="0"/>
          </a:p>
        </p:txBody>
      </p:sp>
      <p:sp>
        <p:nvSpPr>
          <p:cNvPr id="2610" name="Google Shape;2610;g46502a7baa_15_9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7970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8"/>
        <p:cNvGrpSpPr/>
        <p:nvPr/>
      </p:nvGrpSpPr>
      <p:grpSpPr>
        <a:xfrm>
          <a:off x="0" y="0"/>
          <a:ext cx="0" cy="0"/>
          <a:chOff x="0" y="0"/>
          <a:chExt cx="0" cy="0"/>
        </a:xfrm>
      </p:grpSpPr>
      <p:sp>
        <p:nvSpPr>
          <p:cNvPr id="2609" name="Google Shape;2609;g46502a7baa_15_9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428750" lvl="2" indent="-514350">
              <a:buFont typeface="+mj-lt"/>
              <a:buAutoNum type="arabicPeriod"/>
            </a:pPr>
            <a:endParaRPr lang="en-US" sz="3600" dirty="0"/>
          </a:p>
          <a:p>
            <a:pPr marL="914400" lvl="2" indent="0">
              <a:buFont typeface="+mj-lt"/>
              <a:buNone/>
            </a:pPr>
            <a:r>
              <a:rPr lang="en-US" sz="3600" dirty="0"/>
              <a:t>Our experiments with human</a:t>
            </a:r>
            <a:r>
              <a:rPr lang="en-US" sz="3600" baseline="0" dirty="0"/>
              <a:t> body scans</a:t>
            </a:r>
            <a:r>
              <a:rPr lang="en-US" sz="3600" dirty="0"/>
              <a:t> show that deforming a template specialized for the category leads to better reconstruction results that universal ones. For categories without clear shape template, we thus proposed to learn</a:t>
            </a:r>
            <a:r>
              <a:rPr lang="en-US" sz="3600" baseline="0" dirty="0"/>
              <a:t> the </a:t>
            </a:r>
            <a:r>
              <a:rPr lang="en-US" sz="3600" dirty="0"/>
              <a:t>template, which we call learning  optimal elementary structures.</a:t>
            </a:r>
          </a:p>
          <a:p>
            <a:pPr marL="1428750" lvl="2" indent="-514350">
              <a:buFont typeface="+mj-lt"/>
              <a:buAutoNum type="arabicPeriod"/>
            </a:pPr>
            <a:endParaRPr lang="en-US" sz="3600" dirty="0"/>
          </a:p>
        </p:txBody>
      </p:sp>
      <p:sp>
        <p:nvSpPr>
          <p:cNvPr id="2610" name="Google Shape;2610;g46502a7baa_15_9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1836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dirty="0"/>
              <a:t>To learn these optimal elementary structures, similarly to what we did before, we start from hand-crafted template as initialization, but this time,</a:t>
            </a:r>
            <a:r>
              <a:rPr lang="en-US" baseline="0" dirty="0"/>
              <a:t> we </a:t>
            </a:r>
            <a:r>
              <a:rPr lang="en-US" dirty="0"/>
              <a:t>make the points of the template learnable parameters of the model, and during training we  backpropagate</a:t>
            </a:r>
            <a:r>
              <a:rPr lang="en-US" baseline="0" dirty="0"/>
              <a:t> gradients</a:t>
            </a:r>
            <a:r>
              <a:rPr lang="en-US" dirty="0"/>
              <a:t> all the way</a:t>
            </a:r>
            <a:r>
              <a:rPr lang="en-US" baseline="0" dirty="0"/>
              <a:t> to the </a:t>
            </a:r>
            <a:r>
              <a:rPr lang="en-US" dirty="0"/>
              <a:t>the spatial position of those template points.</a:t>
            </a:r>
            <a:endParaRPr lang="en-GB" sz="1200" u="none" strike="noStrike" cap="none" dirty="0">
              <a:solidFill>
                <a:schemeClr val="dk1"/>
              </a:solidFill>
              <a:effectLst/>
              <a:ea typeface="Calibri"/>
              <a:cs typeface="Calibri"/>
              <a:sym typeface="Calibri"/>
            </a:endParaRPr>
          </a:p>
        </p:txBody>
      </p:sp>
      <p:sp>
        <p:nvSpPr>
          <p:cNvPr id="149" name="Shape 1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724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u="none" strike="noStrike" cap="none" dirty="0">
                <a:solidFill>
                  <a:schemeClr val="dk1"/>
                </a:solidFill>
                <a:effectLst/>
                <a:ea typeface="Calibri"/>
                <a:cs typeface="Calibri"/>
                <a:sym typeface="Calibri"/>
              </a:rPr>
              <a:t>After training, the templates has been specialized in order to best reconstruct to training data. Hence in the best cases,  we can see semantic parts appearing like plane tail or reactor, without any prior annotation on parts, and simply by minimizing an unsupervised reconstruction objective. Beyond interpretable results, learning parts also give a clear boost for reconstruction and correspondences.</a:t>
            </a:r>
          </a:p>
        </p:txBody>
      </p:sp>
      <p:sp>
        <p:nvSpPr>
          <p:cNvPr id="149" name="Shape 1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8436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time to wrap-up, we have seen how to parameterize the surface of 3D shapes with neural networks by their deformation from a template surface. And we have shown the strength of this approach in several applications doing analysis-by-synthesis.</a:t>
            </a:r>
          </a:p>
          <a:p>
            <a:endParaRPr lang="en-US" dirty="0"/>
          </a:p>
          <a:p>
            <a:r>
              <a:rPr lang="en-US" dirty="0"/>
              <a:t> In particular, we showed that surface deformations could be used for shape matching, learning parts, and just recently clustering on </a:t>
            </a:r>
            <a:r>
              <a:rPr lang="en-US" dirty="0" err="1"/>
              <a:t>arxiv</a:t>
            </a:r>
            <a:r>
              <a:rPr lang="en-US" dirty="0"/>
              <a:t>, check it out </a:t>
            </a:r>
            <a:r>
              <a:rPr lang="en-US" dirty="0">
                <a:sym typeface="Wingdings" pitchFamily="2" charset="2"/>
              </a:rPr>
              <a:t> Thanks.</a:t>
            </a:r>
          </a:p>
        </p:txBody>
      </p:sp>
      <p:sp>
        <p:nvSpPr>
          <p:cNvPr id="4" name="Slide Number Placeholder 3"/>
          <p:cNvSpPr>
            <a:spLocks noGrp="1"/>
          </p:cNvSpPr>
          <p:nvPr>
            <p:ph type="sldNum" sz="quarter" idx="5"/>
          </p:nvPr>
        </p:nvSpPr>
        <p:spPr/>
        <p:txBody>
          <a:bodyPr/>
          <a:lstStyle/>
          <a:p>
            <a:fld id="{A56A2452-996F-6E4E-BA31-452830DBA07D}" type="slidenum">
              <a:rPr lang="en-US" smtClean="0"/>
              <a:t>15</a:t>
            </a:fld>
            <a:endParaRPr lang="en-US"/>
          </a:p>
        </p:txBody>
      </p:sp>
    </p:spTree>
    <p:extLst>
      <p:ext uri="{BB962C8B-B14F-4D97-AF65-F5344CB8AC3E}">
        <p14:creationId xmlns:p14="http://schemas.microsoft.com/office/powerpoint/2010/main" val="223516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8"/>
        <p:cNvGrpSpPr/>
        <p:nvPr/>
      </p:nvGrpSpPr>
      <p:grpSpPr>
        <a:xfrm>
          <a:off x="0" y="0"/>
          <a:ext cx="0" cy="0"/>
          <a:chOff x="0" y="0"/>
          <a:chExt cx="0" cy="0"/>
        </a:xfrm>
      </p:grpSpPr>
      <p:sp>
        <p:nvSpPr>
          <p:cNvPr id="2609" name="Google Shape;2609;g46502a7baa_15_9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buFont typeface="+mj-lt"/>
              <a:buNone/>
            </a:pPr>
            <a:r>
              <a:rPr lang="en-US" dirty="0"/>
              <a:t>Our key idea is a new parameterization of 3D surfaces based on deformations. We parameterize a target 3D surface by the deformation from a template surface to the the target surface.</a:t>
            </a:r>
          </a:p>
          <a:p>
            <a:pPr marL="0" indent="0">
              <a:buFont typeface="+mj-lt"/>
              <a:buNone/>
            </a:pPr>
            <a:endParaRPr lang="en-US" dirty="0"/>
          </a:p>
          <a:p>
            <a:pPr marL="0" indent="0">
              <a:buFont typeface="+mj-lt"/>
              <a:buNone/>
            </a:pPr>
            <a:r>
              <a:rPr lang="en-US" dirty="0"/>
              <a:t> Of course, this requires a template. We are going to discuss several cases. The first case</a:t>
            </a:r>
            <a:r>
              <a:rPr lang="en-US" baseline="0" dirty="0"/>
              <a:t> which is </a:t>
            </a:r>
            <a:r>
              <a:rPr lang="en-US" sz="4000" dirty="0"/>
              <a:t>the simplest one, is shape categories with a clear shape template such as human body scans. We will discuss later harder categories which do not have a clear template.</a:t>
            </a:r>
          </a:p>
          <a:p>
            <a:pPr marL="0" indent="0">
              <a:buFont typeface="+mj-lt"/>
              <a:buNone/>
            </a:pPr>
            <a:endParaRPr lang="en-US" sz="4000" dirty="0"/>
          </a:p>
          <a:p>
            <a:pPr marL="0" indent="0">
              <a:buFont typeface="+mj-lt"/>
              <a:buNone/>
            </a:pPr>
            <a:r>
              <a:rPr lang="en-US" sz="4000" dirty="0"/>
              <a:t>Let’s see how we can parameterize these surface deformations in practice. We propose to model  the deformation by a Multi Layered Perceptron (an MLP). This MLP is supposed to deform a common template into a target surface so it should be conditioned on the target shape, and the template. </a:t>
            </a:r>
          </a:p>
          <a:p>
            <a:pPr marL="0" indent="0">
              <a:buFont typeface="+mj-lt"/>
              <a:buNone/>
            </a:pPr>
            <a:endParaRPr lang="en-US" sz="4000" dirty="0"/>
          </a:p>
          <a:p>
            <a:pPr marL="0" indent="0">
              <a:buFont typeface="+mj-lt"/>
              <a:buNone/>
            </a:pPr>
            <a:r>
              <a:rPr lang="en-US" sz="4000" dirty="0"/>
              <a:t>More precisely we condition the MLP on the target shape embedding, obtained by a shape encoder such as </a:t>
            </a:r>
            <a:r>
              <a:rPr lang="en-US" sz="4000" dirty="0" err="1"/>
              <a:t>PointNet</a:t>
            </a:r>
            <a:r>
              <a:rPr lang="en-US" sz="4000" dirty="0"/>
              <a:t>, and a 3D surface point on the template such that the MLP, given the target shape embedding, acts as an R3 to R3 function: it takes a point on the template and outputs a 3D points on the reconstructed shape.</a:t>
            </a:r>
          </a:p>
          <a:p>
            <a:pPr marL="457200" lvl="0" indent="-228600" algn="l" rtl="0">
              <a:lnSpc>
                <a:spcPct val="100000"/>
              </a:lnSpc>
              <a:spcBef>
                <a:spcPts val="0"/>
              </a:spcBef>
              <a:spcAft>
                <a:spcPts val="0"/>
              </a:spcAft>
              <a:buSzPts val="1400"/>
              <a:buNone/>
            </a:pPr>
            <a:endParaRPr lang="en-US" sz="4000" dirty="0"/>
          </a:p>
          <a:p>
            <a:pPr marL="457200" lvl="0" indent="-228600" algn="l" rtl="0">
              <a:lnSpc>
                <a:spcPct val="100000"/>
              </a:lnSpc>
              <a:spcBef>
                <a:spcPts val="0"/>
              </a:spcBef>
              <a:spcAft>
                <a:spcPts val="0"/>
              </a:spcAft>
              <a:buSzPts val="1400"/>
              <a:buNone/>
            </a:pPr>
            <a:endParaRPr lang="en-US" sz="4000" dirty="0"/>
          </a:p>
          <a:p>
            <a:pPr marL="514350" indent="-514350">
              <a:buFont typeface="+mj-lt"/>
              <a:buAutoNum type="arabicPeriod"/>
            </a:pPr>
            <a:endParaRPr lang="en-US" sz="4000" dirty="0"/>
          </a:p>
          <a:p>
            <a:pPr marL="514350" indent="-514350">
              <a:buFont typeface="+mj-lt"/>
              <a:buAutoNum type="arabicPeriod"/>
            </a:pPr>
            <a:endParaRPr lang="en-US" sz="4000" dirty="0"/>
          </a:p>
          <a:p>
            <a:pPr marL="514350" indent="-514350">
              <a:buFont typeface="+mj-lt"/>
              <a:buAutoNum type="arabicPeriod"/>
            </a:pPr>
            <a:endParaRPr lang="en-US" sz="4000" dirty="0"/>
          </a:p>
        </p:txBody>
      </p:sp>
      <p:sp>
        <p:nvSpPr>
          <p:cNvPr id="2610" name="Google Shape;2610;g46502a7baa_15_9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602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8"/>
        <p:cNvGrpSpPr/>
        <p:nvPr/>
      </p:nvGrpSpPr>
      <p:grpSpPr>
        <a:xfrm>
          <a:off x="0" y="0"/>
          <a:ext cx="0" cy="0"/>
          <a:chOff x="0" y="0"/>
          <a:chExt cx="0" cy="0"/>
        </a:xfrm>
      </p:grpSpPr>
      <p:sp>
        <p:nvSpPr>
          <p:cNvPr id="2609" name="Google Shape;2609;g46502a7baa_15_9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Tx/>
              <a:buSzPts val="1400"/>
              <a:buFontTx/>
              <a:buNone/>
              <a:tabLst/>
              <a:defRPr/>
            </a:pPr>
            <a:r>
              <a:rPr lang="en-US" sz="1200" dirty="0"/>
              <a:t>This R3 to r3 function is run in parallel on all the template points which results in a reconstructed shape with the same number of points as the template. </a:t>
            </a:r>
          </a:p>
          <a:p>
            <a:pPr marL="457200" lvl="0" indent="-228600" algn="l" rtl="0">
              <a:lnSpc>
                <a:spcPct val="100000"/>
              </a:lnSpc>
              <a:spcBef>
                <a:spcPts val="0"/>
              </a:spcBef>
              <a:spcAft>
                <a:spcPts val="0"/>
              </a:spcAft>
              <a:buSzPts val="1400"/>
              <a:buNone/>
            </a:pPr>
            <a:endParaRPr lang="en-US" dirty="0"/>
          </a:p>
          <a:p>
            <a:pPr marL="457200" lvl="0" indent="-228600" algn="l" rtl="0">
              <a:lnSpc>
                <a:spcPct val="100000"/>
              </a:lnSpc>
              <a:spcBef>
                <a:spcPts val="0"/>
              </a:spcBef>
              <a:spcAft>
                <a:spcPts val="0"/>
              </a:spcAft>
              <a:buSzPts val="1400"/>
              <a:buNone/>
            </a:pPr>
            <a:r>
              <a:rPr lang="en-US" dirty="0"/>
              <a:t>Since the MLP deforms each template point independently, This means that there is a 1-1 correspondences between template points and its deformed version. We</a:t>
            </a:r>
          </a:p>
          <a:p>
            <a:pPr marL="457200" lvl="0" indent="-228600" algn="l" rtl="0">
              <a:lnSpc>
                <a:spcPct val="100000"/>
              </a:lnSpc>
              <a:spcBef>
                <a:spcPts val="0"/>
              </a:spcBef>
              <a:spcAft>
                <a:spcPts val="0"/>
              </a:spcAft>
              <a:buSzPts val="1400"/>
              <a:buNone/>
            </a:pPr>
            <a:r>
              <a:rPr lang="en-US" dirty="0"/>
              <a:t>say that the reconstruction is thus in dense correspondence with the template and visualize this with colors. </a:t>
            </a:r>
            <a:endParaRPr lang="en-US" sz="1200" dirty="0"/>
          </a:p>
          <a:p>
            <a:pPr marL="457200" lvl="0" indent="-228600" algn="l" rtl="0">
              <a:lnSpc>
                <a:spcPct val="100000"/>
              </a:lnSpc>
              <a:spcBef>
                <a:spcPts val="0"/>
              </a:spcBef>
              <a:spcAft>
                <a:spcPts val="0"/>
              </a:spcAft>
              <a:buSzPts val="1400"/>
              <a:buNone/>
            </a:pPr>
            <a:endParaRPr lang="en-US" sz="1200" dirty="0"/>
          </a:p>
          <a:p>
            <a:pPr marL="457200" lvl="0" indent="-228600" algn="l" rtl="0">
              <a:lnSpc>
                <a:spcPct val="100000"/>
              </a:lnSpc>
              <a:spcBef>
                <a:spcPts val="0"/>
              </a:spcBef>
              <a:spcAft>
                <a:spcPts val="0"/>
              </a:spcAft>
              <a:buSzPts val="1400"/>
              <a:buNone/>
            </a:pPr>
            <a:r>
              <a:rPr lang="en-US" sz="1200" dirty="0"/>
              <a:t>An important aspect of the method is that the MLP is conditioned on the embedding so that each transformation is specific to the current sample.  </a:t>
            </a:r>
          </a:p>
          <a:p>
            <a:pPr marL="457200" lvl="0" indent="-228600" algn="l" rtl="0">
              <a:lnSpc>
                <a:spcPct val="100000"/>
              </a:lnSpc>
              <a:spcBef>
                <a:spcPts val="0"/>
              </a:spcBef>
              <a:spcAft>
                <a:spcPts val="0"/>
              </a:spcAft>
              <a:buSzPts val="1400"/>
              <a:buNone/>
            </a:pPr>
            <a:endParaRPr lang="en-US" sz="1200" dirty="0"/>
          </a:p>
          <a:p>
            <a:pPr marL="457200" lvl="0" indent="-228600" algn="l" rtl="0">
              <a:lnSpc>
                <a:spcPct val="100000"/>
              </a:lnSpc>
              <a:spcBef>
                <a:spcPts val="0"/>
              </a:spcBef>
              <a:spcAft>
                <a:spcPts val="0"/>
              </a:spcAft>
              <a:buSzPts val="1400"/>
              <a:buNone/>
            </a:pPr>
            <a:r>
              <a:rPr lang="en-US" sz="1200" dirty="0"/>
              <a:t>The key novelty here is to use MLPs  as a family of parametric and continuous functions and use the embedding to predict which specific instance in that family we want to use for the current sample.</a:t>
            </a:r>
          </a:p>
          <a:p>
            <a:pPr marL="457200" lvl="0" indent="-228600" algn="l" rtl="0">
              <a:lnSpc>
                <a:spcPct val="100000"/>
              </a:lnSpc>
              <a:spcBef>
                <a:spcPts val="0"/>
              </a:spcBef>
              <a:spcAft>
                <a:spcPts val="0"/>
              </a:spcAft>
              <a:buSzPts val="1400"/>
              <a:buNone/>
            </a:pPr>
            <a:endParaRPr dirty="0"/>
          </a:p>
        </p:txBody>
      </p:sp>
      <p:sp>
        <p:nvSpPr>
          <p:cNvPr id="2610" name="Google Shape;2610;g46502a7baa_15_9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30892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MLPs are trained on a large shape collection. There are two cases. Either we have correspondences annotation in the dataset, we can train these MLPs with a fully-supervised L2. Or we don’t and we use an unsupervised reconstruction loss like the chamfer distance, and couple it with regularization losses that penalize </a:t>
            </a:r>
            <a:r>
              <a:rPr lang="en-US" dirty="0" err="1"/>
              <a:t>distorsion</a:t>
            </a:r>
            <a:r>
              <a:rPr lang="en-US" dirty="0"/>
              <a:t> of the surface.</a:t>
            </a:r>
          </a:p>
        </p:txBody>
      </p:sp>
      <p:sp>
        <p:nvSpPr>
          <p:cNvPr id="4" name="Slide Number Placeholder 3"/>
          <p:cNvSpPr>
            <a:spLocks noGrp="1"/>
          </p:cNvSpPr>
          <p:nvPr>
            <p:ph type="sldNum" sz="quarter" idx="5"/>
          </p:nvPr>
        </p:nvSpPr>
        <p:spPr/>
        <p:txBody>
          <a:bodyPr/>
          <a:lstStyle/>
          <a:p>
            <a:fld id="{93F0766A-94B6-5C4E-8CEE-7EB433B83F68}" type="slidenum">
              <a:rPr lang="en-US" smtClean="0"/>
              <a:t>4</a:t>
            </a:fld>
            <a:endParaRPr lang="en-US"/>
          </a:p>
        </p:txBody>
      </p:sp>
    </p:spTree>
    <p:extLst>
      <p:ext uri="{BB962C8B-B14F-4D97-AF65-F5344CB8AC3E}">
        <p14:creationId xmlns:p14="http://schemas.microsoft.com/office/powerpoint/2010/main" val="2764837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our method has an fully unsupervised setting, regardless of how we trained the MLPs on the collection,  we can always refine the learned deformation by a test-time optimization on a new test sample using our unsupervised losses. The variable that we optimize is the embedding of  the test sample, </a:t>
            </a:r>
          </a:p>
        </p:txBody>
      </p:sp>
      <p:sp>
        <p:nvSpPr>
          <p:cNvPr id="4" name="Slide Number Placeholder 3"/>
          <p:cNvSpPr>
            <a:spLocks noGrp="1"/>
          </p:cNvSpPr>
          <p:nvPr>
            <p:ph type="sldNum" sz="quarter" idx="5"/>
          </p:nvPr>
        </p:nvSpPr>
        <p:spPr/>
        <p:txBody>
          <a:bodyPr/>
          <a:lstStyle/>
          <a:p>
            <a:fld id="{A56A2452-996F-6E4E-BA31-452830DBA07D}" type="slidenum">
              <a:rPr lang="en-US" smtClean="0"/>
              <a:t>5</a:t>
            </a:fld>
            <a:endParaRPr lang="en-US"/>
          </a:p>
        </p:txBody>
      </p:sp>
    </p:spTree>
    <p:extLst>
      <p:ext uri="{BB962C8B-B14F-4D97-AF65-F5344CB8AC3E}">
        <p14:creationId xmlns:p14="http://schemas.microsoft.com/office/powerpoint/2010/main" val="3149154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we initialize the optimization by the learned embedding. After optimizing the embedding, the quality of the reconstruction has improved.</a:t>
            </a:r>
          </a:p>
          <a:p>
            <a:endParaRPr lang="en-US" dirty="0"/>
          </a:p>
        </p:txBody>
      </p:sp>
      <p:sp>
        <p:nvSpPr>
          <p:cNvPr id="4" name="Slide Number Placeholder 3"/>
          <p:cNvSpPr>
            <a:spLocks noGrp="1"/>
          </p:cNvSpPr>
          <p:nvPr>
            <p:ph type="sldNum" sz="quarter" idx="5"/>
          </p:nvPr>
        </p:nvSpPr>
        <p:spPr/>
        <p:txBody>
          <a:bodyPr/>
          <a:lstStyle/>
          <a:p>
            <a:fld id="{A56A2452-996F-6E4E-BA31-452830DBA07D}" type="slidenum">
              <a:rPr lang="en-US" smtClean="0"/>
              <a:t>6</a:t>
            </a:fld>
            <a:endParaRPr lang="en-US"/>
          </a:p>
        </p:txBody>
      </p:sp>
    </p:spTree>
    <p:extLst>
      <p:ext uri="{BB962C8B-B14F-4D97-AF65-F5344CB8AC3E}">
        <p14:creationId xmlns:p14="http://schemas.microsoft.com/office/powerpoint/2010/main" val="2883363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initial reconstruction is good enough, this test-time optimization doesn’t change much.</a:t>
            </a:r>
          </a:p>
          <a:p>
            <a:r>
              <a:rPr lang="en-US" dirty="0"/>
              <a:t>However it</a:t>
            </a:r>
            <a:r>
              <a:rPr lang="en-US" baseline="0" dirty="0"/>
              <a:t> i</a:t>
            </a:r>
            <a:r>
              <a:rPr lang="en-US" dirty="0"/>
              <a:t>s critical if the initial has clear artifacts as you see on</a:t>
            </a:r>
            <a:r>
              <a:rPr lang="en-US" baseline="0" dirty="0"/>
              <a:t> the arms.</a:t>
            </a:r>
            <a:endParaRPr lang="en-US" dirty="0"/>
          </a:p>
          <a:p>
            <a:endParaRPr lang="en-US" dirty="0"/>
          </a:p>
        </p:txBody>
      </p:sp>
      <p:sp>
        <p:nvSpPr>
          <p:cNvPr id="4" name="Slide Number Placeholder 3"/>
          <p:cNvSpPr>
            <a:spLocks noGrp="1"/>
          </p:cNvSpPr>
          <p:nvPr>
            <p:ph type="sldNum" sz="quarter" idx="5"/>
          </p:nvPr>
        </p:nvSpPr>
        <p:spPr/>
        <p:txBody>
          <a:bodyPr/>
          <a:lstStyle/>
          <a:p>
            <a:fld id="{A56A2452-996F-6E4E-BA31-452830DBA07D}" type="slidenum">
              <a:rPr lang="en-US" smtClean="0"/>
              <a:t>7</a:t>
            </a:fld>
            <a:endParaRPr lang="en-US"/>
          </a:p>
        </p:txBody>
      </p:sp>
    </p:spTree>
    <p:extLst>
      <p:ext uri="{BB962C8B-B14F-4D97-AF65-F5344CB8AC3E}">
        <p14:creationId xmlns:p14="http://schemas.microsoft.com/office/powerpoint/2010/main" val="866784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This reconstruction approach by surface deformation is robust to </a:t>
            </a:r>
            <a:r>
              <a:rPr lang="en-US" dirty="0" err="1"/>
              <a:t>noice</a:t>
            </a:r>
            <a:r>
              <a:rPr lang="en-US" dirty="0"/>
              <a:t>, holes, partial scans, and generalize to difficult pose and shape</a:t>
            </a:r>
            <a:endParaRPr lang="en-US" noProof="0" dirty="0"/>
          </a:p>
        </p:txBody>
      </p:sp>
      <p:sp>
        <p:nvSpPr>
          <p:cNvPr id="4" name="Espace réservé du numéro de diapositive 3"/>
          <p:cNvSpPr>
            <a:spLocks noGrp="1"/>
          </p:cNvSpPr>
          <p:nvPr>
            <p:ph type="sldNum" sz="quarter" idx="5"/>
          </p:nvPr>
        </p:nvSpPr>
        <p:spPr/>
        <p:txBody>
          <a:bodyPr/>
          <a:lstStyle/>
          <a:p>
            <a:fld id="{BF54C39B-710E-6340-8737-CD0E63EB58C5}" type="slidenum">
              <a:rPr lang="fr-FR" smtClean="0"/>
              <a:t>8</a:t>
            </a:fld>
            <a:endParaRPr lang="fr-FR"/>
          </a:p>
        </p:txBody>
      </p:sp>
    </p:spTree>
    <p:extLst>
      <p:ext uri="{BB962C8B-B14F-4D97-AF65-F5344CB8AC3E}">
        <p14:creationId xmlns:p14="http://schemas.microsoft.com/office/powerpoint/2010/main" val="1697279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all the reconstructed shapes are, by design, in dense correspondences with the template, we we visualized with colors previously, it leads to a simple algorithm for shape matching that we called 3D-CODED, and that achieved the  SOTA matching results on dataset of human scans and the SHREC19 competition.</a:t>
            </a:r>
          </a:p>
        </p:txBody>
      </p:sp>
      <p:sp>
        <p:nvSpPr>
          <p:cNvPr id="4" name="Slide Number Placeholder 3"/>
          <p:cNvSpPr>
            <a:spLocks noGrp="1"/>
          </p:cNvSpPr>
          <p:nvPr>
            <p:ph type="sldNum" sz="quarter" idx="10"/>
          </p:nvPr>
        </p:nvSpPr>
        <p:spPr/>
        <p:txBody>
          <a:bodyPr/>
          <a:lstStyle/>
          <a:p>
            <a:fld id="{3EF2277D-4E65-471B-8FDC-312617F5EA89}" type="slidenum">
              <a:rPr lang="en-US" smtClean="0"/>
              <a:pPr/>
              <a:t>9</a:t>
            </a:fld>
            <a:endParaRPr lang="en-US"/>
          </a:p>
        </p:txBody>
      </p:sp>
    </p:spTree>
    <p:extLst>
      <p:ext uri="{BB962C8B-B14F-4D97-AF65-F5344CB8AC3E}">
        <p14:creationId xmlns:p14="http://schemas.microsoft.com/office/powerpoint/2010/main" val="3011744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2B675-F341-FB49-B0CF-2CB48FF9A2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15F38C-7A4A-074D-8964-0FE9450FB3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19A041-1FC0-E849-9D26-4F5320953F47}"/>
              </a:ext>
            </a:extLst>
          </p:cNvPr>
          <p:cNvSpPr>
            <a:spLocks noGrp="1"/>
          </p:cNvSpPr>
          <p:nvPr>
            <p:ph type="dt" sz="half" idx="10"/>
          </p:nvPr>
        </p:nvSpPr>
        <p:spPr/>
        <p:txBody>
          <a:bodyPr/>
          <a:lstStyle/>
          <a:p>
            <a:fld id="{44ACA6E7-DF0A-2E46-AABA-7F510D4A0076}" type="datetimeFigureOut">
              <a:rPr lang="en-US" smtClean="0"/>
              <a:t>8/19/20</a:t>
            </a:fld>
            <a:endParaRPr lang="en-US"/>
          </a:p>
        </p:txBody>
      </p:sp>
      <p:sp>
        <p:nvSpPr>
          <p:cNvPr id="5" name="Footer Placeholder 4">
            <a:extLst>
              <a:ext uri="{FF2B5EF4-FFF2-40B4-BE49-F238E27FC236}">
                <a16:creationId xmlns:a16="http://schemas.microsoft.com/office/drawing/2014/main" id="{83D432B4-3088-CB4B-9865-F5DC26747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1646A4-432A-4E4F-B582-0CCDC43E264C}"/>
              </a:ext>
            </a:extLst>
          </p:cNvPr>
          <p:cNvSpPr>
            <a:spLocks noGrp="1"/>
          </p:cNvSpPr>
          <p:nvPr>
            <p:ph type="sldNum" sz="quarter" idx="12"/>
          </p:nvPr>
        </p:nvSpPr>
        <p:spPr/>
        <p:txBody>
          <a:bodyPr/>
          <a:lstStyle/>
          <a:p>
            <a:fld id="{860FDFF4-4DBB-1F49-AF98-95EEE0C07E6D}" type="slidenum">
              <a:rPr lang="en-US" smtClean="0"/>
              <a:t>‹#›</a:t>
            </a:fld>
            <a:endParaRPr lang="en-US"/>
          </a:p>
        </p:txBody>
      </p:sp>
    </p:spTree>
    <p:extLst>
      <p:ext uri="{BB962C8B-B14F-4D97-AF65-F5344CB8AC3E}">
        <p14:creationId xmlns:p14="http://schemas.microsoft.com/office/powerpoint/2010/main" val="1801287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9A966-71A9-3C42-9F0E-F8734E00E7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4555C8-C3C9-8F47-9BCD-4060C0855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CFB67-ADAD-D54B-9B1C-9EF7F068571D}"/>
              </a:ext>
            </a:extLst>
          </p:cNvPr>
          <p:cNvSpPr>
            <a:spLocks noGrp="1"/>
          </p:cNvSpPr>
          <p:nvPr>
            <p:ph type="dt" sz="half" idx="10"/>
          </p:nvPr>
        </p:nvSpPr>
        <p:spPr/>
        <p:txBody>
          <a:bodyPr/>
          <a:lstStyle/>
          <a:p>
            <a:fld id="{44ACA6E7-DF0A-2E46-AABA-7F510D4A0076}" type="datetimeFigureOut">
              <a:rPr lang="en-US" smtClean="0"/>
              <a:t>8/19/20</a:t>
            </a:fld>
            <a:endParaRPr lang="en-US"/>
          </a:p>
        </p:txBody>
      </p:sp>
      <p:sp>
        <p:nvSpPr>
          <p:cNvPr id="5" name="Footer Placeholder 4">
            <a:extLst>
              <a:ext uri="{FF2B5EF4-FFF2-40B4-BE49-F238E27FC236}">
                <a16:creationId xmlns:a16="http://schemas.microsoft.com/office/drawing/2014/main" id="{E5FD779D-2DDE-5545-907D-EA8D1DD9D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44E76-E0A1-C343-A286-51A7287C6E84}"/>
              </a:ext>
            </a:extLst>
          </p:cNvPr>
          <p:cNvSpPr>
            <a:spLocks noGrp="1"/>
          </p:cNvSpPr>
          <p:nvPr>
            <p:ph type="sldNum" sz="quarter" idx="12"/>
          </p:nvPr>
        </p:nvSpPr>
        <p:spPr/>
        <p:txBody>
          <a:bodyPr/>
          <a:lstStyle/>
          <a:p>
            <a:fld id="{860FDFF4-4DBB-1F49-AF98-95EEE0C07E6D}" type="slidenum">
              <a:rPr lang="en-US" smtClean="0"/>
              <a:t>‹#›</a:t>
            </a:fld>
            <a:endParaRPr lang="en-US"/>
          </a:p>
        </p:txBody>
      </p:sp>
    </p:spTree>
    <p:extLst>
      <p:ext uri="{BB962C8B-B14F-4D97-AF65-F5344CB8AC3E}">
        <p14:creationId xmlns:p14="http://schemas.microsoft.com/office/powerpoint/2010/main" val="1497964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61975B-9E71-4740-BA9E-E4E2CD31CD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DEC1F7-A85B-B24E-AF5E-5D18D8DF309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7A691-DD25-854D-96F1-20048A272518}"/>
              </a:ext>
            </a:extLst>
          </p:cNvPr>
          <p:cNvSpPr>
            <a:spLocks noGrp="1"/>
          </p:cNvSpPr>
          <p:nvPr>
            <p:ph type="dt" sz="half" idx="10"/>
          </p:nvPr>
        </p:nvSpPr>
        <p:spPr/>
        <p:txBody>
          <a:bodyPr/>
          <a:lstStyle/>
          <a:p>
            <a:fld id="{44ACA6E7-DF0A-2E46-AABA-7F510D4A0076}" type="datetimeFigureOut">
              <a:rPr lang="en-US" smtClean="0"/>
              <a:t>8/19/20</a:t>
            </a:fld>
            <a:endParaRPr lang="en-US"/>
          </a:p>
        </p:txBody>
      </p:sp>
      <p:sp>
        <p:nvSpPr>
          <p:cNvPr id="5" name="Footer Placeholder 4">
            <a:extLst>
              <a:ext uri="{FF2B5EF4-FFF2-40B4-BE49-F238E27FC236}">
                <a16:creationId xmlns:a16="http://schemas.microsoft.com/office/drawing/2014/main" id="{BE7689ED-A4E5-8046-8B31-6BA14F55E8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EC45C-76E5-1642-837C-D0CA552130F7}"/>
              </a:ext>
            </a:extLst>
          </p:cNvPr>
          <p:cNvSpPr>
            <a:spLocks noGrp="1"/>
          </p:cNvSpPr>
          <p:nvPr>
            <p:ph type="sldNum" sz="quarter" idx="12"/>
          </p:nvPr>
        </p:nvSpPr>
        <p:spPr/>
        <p:txBody>
          <a:bodyPr/>
          <a:lstStyle/>
          <a:p>
            <a:fld id="{860FDFF4-4DBB-1F49-AF98-95EEE0C07E6D}" type="slidenum">
              <a:rPr lang="en-US" smtClean="0"/>
              <a:t>‹#›</a:t>
            </a:fld>
            <a:endParaRPr lang="en-US"/>
          </a:p>
        </p:txBody>
      </p:sp>
    </p:spTree>
    <p:extLst>
      <p:ext uri="{BB962C8B-B14F-4D97-AF65-F5344CB8AC3E}">
        <p14:creationId xmlns:p14="http://schemas.microsoft.com/office/powerpoint/2010/main" val="1369578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C5473-AE1C-D545-9DEF-A3DF988706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437789-80E7-FD4C-8E82-49F04FD483F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76DDC-172D-5743-9B64-710231FFD29D}"/>
              </a:ext>
            </a:extLst>
          </p:cNvPr>
          <p:cNvSpPr>
            <a:spLocks noGrp="1"/>
          </p:cNvSpPr>
          <p:nvPr>
            <p:ph type="dt" sz="half" idx="10"/>
          </p:nvPr>
        </p:nvSpPr>
        <p:spPr/>
        <p:txBody>
          <a:bodyPr/>
          <a:lstStyle/>
          <a:p>
            <a:fld id="{44ACA6E7-DF0A-2E46-AABA-7F510D4A0076}" type="datetimeFigureOut">
              <a:rPr lang="en-US" smtClean="0"/>
              <a:t>8/19/20</a:t>
            </a:fld>
            <a:endParaRPr lang="en-US"/>
          </a:p>
        </p:txBody>
      </p:sp>
      <p:sp>
        <p:nvSpPr>
          <p:cNvPr id="5" name="Footer Placeholder 4">
            <a:extLst>
              <a:ext uri="{FF2B5EF4-FFF2-40B4-BE49-F238E27FC236}">
                <a16:creationId xmlns:a16="http://schemas.microsoft.com/office/drawing/2014/main" id="{7383DB3B-D309-FD40-9DB3-FA859655A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44261-4B56-C745-8FE3-EA7E6218D3C3}"/>
              </a:ext>
            </a:extLst>
          </p:cNvPr>
          <p:cNvSpPr>
            <a:spLocks noGrp="1"/>
          </p:cNvSpPr>
          <p:nvPr>
            <p:ph type="sldNum" sz="quarter" idx="12"/>
          </p:nvPr>
        </p:nvSpPr>
        <p:spPr/>
        <p:txBody>
          <a:bodyPr/>
          <a:lstStyle/>
          <a:p>
            <a:fld id="{860FDFF4-4DBB-1F49-AF98-95EEE0C07E6D}" type="slidenum">
              <a:rPr lang="en-US" smtClean="0"/>
              <a:t>‹#›</a:t>
            </a:fld>
            <a:endParaRPr lang="en-US"/>
          </a:p>
        </p:txBody>
      </p:sp>
    </p:spTree>
    <p:extLst>
      <p:ext uri="{BB962C8B-B14F-4D97-AF65-F5344CB8AC3E}">
        <p14:creationId xmlns:p14="http://schemas.microsoft.com/office/powerpoint/2010/main" val="3624532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17300-C4C6-5A49-8612-5F610159E3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E34320-C6EB-B645-8CE1-36B2AFA551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239DBA-1ED1-4344-B2B4-D3D2A758E02C}"/>
              </a:ext>
            </a:extLst>
          </p:cNvPr>
          <p:cNvSpPr>
            <a:spLocks noGrp="1"/>
          </p:cNvSpPr>
          <p:nvPr>
            <p:ph type="dt" sz="half" idx="10"/>
          </p:nvPr>
        </p:nvSpPr>
        <p:spPr/>
        <p:txBody>
          <a:bodyPr/>
          <a:lstStyle/>
          <a:p>
            <a:fld id="{44ACA6E7-DF0A-2E46-AABA-7F510D4A0076}" type="datetimeFigureOut">
              <a:rPr lang="en-US" smtClean="0"/>
              <a:t>8/19/20</a:t>
            </a:fld>
            <a:endParaRPr lang="en-US"/>
          </a:p>
        </p:txBody>
      </p:sp>
      <p:sp>
        <p:nvSpPr>
          <p:cNvPr id="5" name="Footer Placeholder 4">
            <a:extLst>
              <a:ext uri="{FF2B5EF4-FFF2-40B4-BE49-F238E27FC236}">
                <a16:creationId xmlns:a16="http://schemas.microsoft.com/office/drawing/2014/main" id="{91BBD8D9-BF42-9F46-9187-C1FED1321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72B2E6-0C52-BB4E-9586-8FE5F6338ACE}"/>
              </a:ext>
            </a:extLst>
          </p:cNvPr>
          <p:cNvSpPr>
            <a:spLocks noGrp="1"/>
          </p:cNvSpPr>
          <p:nvPr>
            <p:ph type="sldNum" sz="quarter" idx="12"/>
          </p:nvPr>
        </p:nvSpPr>
        <p:spPr/>
        <p:txBody>
          <a:bodyPr/>
          <a:lstStyle/>
          <a:p>
            <a:fld id="{860FDFF4-4DBB-1F49-AF98-95EEE0C07E6D}" type="slidenum">
              <a:rPr lang="en-US" smtClean="0"/>
              <a:t>‹#›</a:t>
            </a:fld>
            <a:endParaRPr lang="en-US"/>
          </a:p>
        </p:txBody>
      </p:sp>
    </p:spTree>
    <p:extLst>
      <p:ext uri="{BB962C8B-B14F-4D97-AF65-F5344CB8AC3E}">
        <p14:creationId xmlns:p14="http://schemas.microsoft.com/office/powerpoint/2010/main" val="4012102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552D-2629-8E4E-8120-FB3476A490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B3594C-F04F-7048-AF2A-EE43060AB97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F841D6-4E13-6C45-995B-1DEA8F27D6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711E4E-E349-2C47-B646-CF828D28C3E2}"/>
              </a:ext>
            </a:extLst>
          </p:cNvPr>
          <p:cNvSpPr>
            <a:spLocks noGrp="1"/>
          </p:cNvSpPr>
          <p:nvPr>
            <p:ph type="dt" sz="half" idx="10"/>
          </p:nvPr>
        </p:nvSpPr>
        <p:spPr/>
        <p:txBody>
          <a:bodyPr/>
          <a:lstStyle/>
          <a:p>
            <a:fld id="{44ACA6E7-DF0A-2E46-AABA-7F510D4A0076}" type="datetimeFigureOut">
              <a:rPr lang="en-US" smtClean="0"/>
              <a:t>8/19/20</a:t>
            </a:fld>
            <a:endParaRPr lang="en-US"/>
          </a:p>
        </p:txBody>
      </p:sp>
      <p:sp>
        <p:nvSpPr>
          <p:cNvPr id="6" name="Footer Placeholder 5">
            <a:extLst>
              <a:ext uri="{FF2B5EF4-FFF2-40B4-BE49-F238E27FC236}">
                <a16:creationId xmlns:a16="http://schemas.microsoft.com/office/drawing/2014/main" id="{63D4555E-3FFC-864C-BE32-3B9CEE21F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33B952-16F9-1040-913B-08A859796565}"/>
              </a:ext>
            </a:extLst>
          </p:cNvPr>
          <p:cNvSpPr>
            <a:spLocks noGrp="1"/>
          </p:cNvSpPr>
          <p:nvPr>
            <p:ph type="sldNum" sz="quarter" idx="12"/>
          </p:nvPr>
        </p:nvSpPr>
        <p:spPr/>
        <p:txBody>
          <a:bodyPr/>
          <a:lstStyle/>
          <a:p>
            <a:fld id="{860FDFF4-4DBB-1F49-AF98-95EEE0C07E6D}" type="slidenum">
              <a:rPr lang="en-US" smtClean="0"/>
              <a:t>‹#›</a:t>
            </a:fld>
            <a:endParaRPr lang="en-US"/>
          </a:p>
        </p:txBody>
      </p:sp>
    </p:spTree>
    <p:extLst>
      <p:ext uri="{BB962C8B-B14F-4D97-AF65-F5344CB8AC3E}">
        <p14:creationId xmlns:p14="http://schemas.microsoft.com/office/powerpoint/2010/main" val="3706127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A5EA-2DB9-9D42-A00C-28E7CE4A91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DE3E99-F6C7-8A44-BAF5-888EAC186A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7590323-EF18-4E48-A34F-B4B8AEE0435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542CAF-580B-D141-A961-51427A9198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4C25E1B-DB56-E44C-91FB-1A02F760CE2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4A4717-BF9A-AC45-84C4-2BBE65FF56EB}"/>
              </a:ext>
            </a:extLst>
          </p:cNvPr>
          <p:cNvSpPr>
            <a:spLocks noGrp="1"/>
          </p:cNvSpPr>
          <p:nvPr>
            <p:ph type="dt" sz="half" idx="10"/>
          </p:nvPr>
        </p:nvSpPr>
        <p:spPr/>
        <p:txBody>
          <a:bodyPr/>
          <a:lstStyle/>
          <a:p>
            <a:fld id="{44ACA6E7-DF0A-2E46-AABA-7F510D4A0076}" type="datetimeFigureOut">
              <a:rPr lang="en-US" smtClean="0"/>
              <a:t>8/19/20</a:t>
            </a:fld>
            <a:endParaRPr lang="en-US"/>
          </a:p>
        </p:txBody>
      </p:sp>
      <p:sp>
        <p:nvSpPr>
          <p:cNvPr id="8" name="Footer Placeholder 7">
            <a:extLst>
              <a:ext uri="{FF2B5EF4-FFF2-40B4-BE49-F238E27FC236}">
                <a16:creationId xmlns:a16="http://schemas.microsoft.com/office/drawing/2014/main" id="{6D9127E4-6219-254A-A93C-A614E5653A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64E0E2-7F73-EF47-8026-227262D3A534}"/>
              </a:ext>
            </a:extLst>
          </p:cNvPr>
          <p:cNvSpPr>
            <a:spLocks noGrp="1"/>
          </p:cNvSpPr>
          <p:nvPr>
            <p:ph type="sldNum" sz="quarter" idx="12"/>
          </p:nvPr>
        </p:nvSpPr>
        <p:spPr/>
        <p:txBody>
          <a:bodyPr/>
          <a:lstStyle/>
          <a:p>
            <a:fld id="{860FDFF4-4DBB-1F49-AF98-95EEE0C07E6D}" type="slidenum">
              <a:rPr lang="en-US" smtClean="0"/>
              <a:t>‹#›</a:t>
            </a:fld>
            <a:endParaRPr lang="en-US"/>
          </a:p>
        </p:txBody>
      </p:sp>
    </p:spTree>
    <p:extLst>
      <p:ext uri="{BB962C8B-B14F-4D97-AF65-F5344CB8AC3E}">
        <p14:creationId xmlns:p14="http://schemas.microsoft.com/office/powerpoint/2010/main" val="150464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D600F-6067-064D-B1F1-951FB5E090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543C98-2379-904C-8C33-CD328C152910}"/>
              </a:ext>
            </a:extLst>
          </p:cNvPr>
          <p:cNvSpPr>
            <a:spLocks noGrp="1"/>
          </p:cNvSpPr>
          <p:nvPr>
            <p:ph type="dt" sz="half" idx="10"/>
          </p:nvPr>
        </p:nvSpPr>
        <p:spPr/>
        <p:txBody>
          <a:bodyPr/>
          <a:lstStyle/>
          <a:p>
            <a:fld id="{44ACA6E7-DF0A-2E46-AABA-7F510D4A0076}" type="datetimeFigureOut">
              <a:rPr lang="en-US" smtClean="0"/>
              <a:t>8/19/20</a:t>
            </a:fld>
            <a:endParaRPr lang="en-US"/>
          </a:p>
        </p:txBody>
      </p:sp>
      <p:sp>
        <p:nvSpPr>
          <p:cNvPr id="4" name="Footer Placeholder 3">
            <a:extLst>
              <a:ext uri="{FF2B5EF4-FFF2-40B4-BE49-F238E27FC236}">
                <a16:creationId xmlns:a16="http://schemas.microsoft.com/office/drawing/2014/main" id="{C41D3F20-AD41-2440-ACEB-CDD97071CA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3D6958-B7F9-C34F-B91B-74ED92332829}"/>
              </a:ext>
            </a:extLst>
          </p:cNvPr>
          <p:cNvSpPr>
            <a:spLocks noGrp="1"/>
          </p:cNvSpPr>
          <p:nvPr>
            <p:ph type="sldNum" sz="quarter" idx="12"/>
          </p:nvPr>
        </p:nvSpPr>
        <p:spPr/>
        <p:txBody>
          <a:bodyPr/>
          <a:lstStyle/>
          <a:p>
            <a:fld id="{860FDFF4-4DBB-1F49-AF98-95EEE0C07E6D}" type="slidenum">
              <a:rPr lang="en-US" smtClean="0"/>
              <a:t>‹#›</a:t>
            </a:fld>
            <a:endParaRPr lang="en-US"/>
          </a:p>
        </p:txBody>
      </p:sp>
    </p:spTree>
    <p:extLst>
      <p:ext uri="{BB962C8B-B14F-4D97-AF65-F5344CB8AC3E}">
        <p14:creationId xmlns:p14="http://schemas.microsoft.com/office/powerpoint/2010/main" val="84958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110B51-B2F9-8A4D-A198-E878413DBB8B}"/>
              </a:ext>
            </a:extLst>
          </p:cNvPr>
          <p:cNvSpPr>
            <a:spLocks noGrp="1"/>
          </p:cNvSpPr>
          <p:nvPr>
            <p:ph type="dt" sz="half" idx="10"/>
          </p:nvPr>
        </p:nvSpPr>
        <p:spPr/>
        <p:txBody>
          <a:bodyPr/>
          <a:lstStyle/>
          <a:p>
            <a:fld id="{44ACA6E7-DF0A-2E46-AABA-7F510D4A0076}" type="datetimeFigureOut">
              <a:rPr lang="en-US" smtClean="0"/>
              <a:t>8/19/20</a:t>
            </a:fld>
            <a:endParaRPr lang="en-US"/>
          </a:p>
        </p:txBody>
      </p:sp>
      <p:sp>
        <p:nvSpPr>
          <p:cNvPr id="3" name="Footer Placeholder 2">
            <a:extLst>
              <a:ext uri="{FF2B5EF4-FFF2-40B4-BE49-F238E27FC236}">
                <a16:creationId xmlns:a16="http://schemas.microsoft.com/office/drawing/2014/main" id="{0B3EC45B-988F-994B-BECA-D533DF09C7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DB312C-8BAC-C449-AB4E-CD5AE6BA15E8}"/>
              </a:ext>
            </a:extLst>
          </p:cNvPr>
          <p:cNvSpPr>
            <a:spLocks noGrp="1"/>
          </p:cNvSpPr>
          <p:nvPr>
            <p:ph type="sldNum" sz="quarter" idx="12"/>
          </p:nvPr>
        </p:nvSpPr>
        <p:spPr/>
        <p:txBody>
          <a:bodyPr/>
          <a:lstStyle/>
          <a:p>
            <a:fld id="{860FDFF4-4DBB-1F49-AF98-95EEE0C07E6D}" type="slidenum">
              <a:rPr lang="en-US" smtClean="0"/>
              <a:t>‹#›</a:t>
            </a:fld>
            <a:endParaRPr lang="en-US"/>
          </a:p>
        </p:txBody>
      </p:sp>
    </p:spTree>
    <p:extLst>
      <p:ext uri="{BB962C8B-B14F-4D97-AF65-F5344CB8AC3E}">
        <p14:creationId xmlns:p14="http://schemas.microsoft.com/office/powerpoint/2010/main" val="1186841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B2145-5579-6C4F-BAD7-C68B0A3D3C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A6EA03-5497-ED42-9380-11D3EC152F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245AAE-A7A9-7244-A96F-3F7CE4009C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8B29AE-5084-464B-92C7-71BB98781ECC}"/>
              </a:ext>
            </a:extLst>
          </p:cNvPr>
          <p:cNvSpPr>
            <a:spLocks noGrp="1"/>
          </p:cNvSpPr>
          <p:nvPr>
            <p:ph type="dt" sz="half" idx="10"/>
          </p:nvPr>
        </p:nvSpPr>
        <p:spPr/>
        <p:txBody>
          <a:bodyPr/>
          <a:lstStyle/>
          <a:p>
            <a:fld id="{44ACA6E7-DF0A-2E46-AABA-7F510D4A0076}" type="datetimeFigureOut">
              <a:rPr lang="en-US" smtClean="0"/>
              <a:t>8/19/20</a:t>
            </a:fld>
            <a:endParaRPr lang="en-US"/>
          </a:p>
        </p:txBody>
      </p:sp>
      <p:sp>
        <p:nvSpPr>
          <p:cNvPr id="6" name="Footer Placeholder 5">
            <a:extLst>
              <a:ext uri="{FF2B5EF4-FFF2-40B4-BE49-F238E27FC236}">
                <a16:creationId xmlns:a16="http://schemas.microsoft.com/office/drawing/2014/main" id="{08C11129-4B11-A943-B9C1-87AA9D5923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4301E3-C017-F447-A79B-B8BD5607F15B}"/>
              </a:ext>
            </a:extLst>
          </p:cNvPr>
          <p:cNvSpPr>
            <a:spLocks noGrp="1"/>
          </p:cNvSpPr>
          <p:nvPr>
            <p:ph type="sldNum" sz="quarter" idx="12"/>
          </p:nvPr>
        </p:nvSpPr>
        <p:spPr/>
        <p:txBody>
          <a:bodyPr/>
          <a:lstStyle/>
          <a:p>
            <a:fld id="{860FDFF4-4DBB-1F49-AF98-95EEE0C07E6D}" type="slidenum">
              <a:rPr lang="en-US" smtClean="0"/>
              <a:t>‹#›</a:t>
            </a:fld>
            <a:endParaRPr lang="en-US"/>
          </a:p>
        </p:txBody>
      </p:sp>
    </p:spTree>
    <p:extLst>
      <p:ext uri="{BB962C8B-B14F-4D97-AF65-F5344CB8AC3E}">
        <p14:creationId xmlns:p14="http://schemas.microsoft.com/office/powerpoint/2010/main" val="1805323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A5CF-6F69-AD45-8BEB-3111E270AB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AEDF82-8259-9E49-B086-40D2CDF809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16E570-B53C-9A47-AA1E-FF06F1048E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A10CA6-75BB-684A-A1B9-FB07B4E182B0}"/>
              </a:ext>
            </a:extLst>
          </p:cNvPr>
          <p:cNvSpPr>
            <a:spLocks noGrp="1"/>
          </p:cNvSpPr>
          <p:nvPr>
            <p:ph type="dt" sz="half" idx="10"/>
          </p:nvPr>
        </p:nvSpPr>
        <p:spPr/>
        <p:txBody>
          <a:bodyPr/>
          <a:lstStyle/>
          <a:p>
            <a:fld id="{44ACA6E7-DF0A-2E46-AABA-7F510D4A0076}" type="datetimeFigureOut">
              <a:rPr lang="en-US" smtClean="0"/>
              <a:t>8/19/20</a:t>
            </a:fld>
            <a:endParaRPr lang="en-US"/>
          </a:p>
        </p:txBody>
      </p:sp>
      <p:sp>
        <p:nvSpPr>
          <p:cNvPr id="6" name="Footer Placeholder 5">
            <a:extLst>
              <a:ext uri="{FF2B5EF4-FFF2-40B4-BE49-F238E27FC236}">
                <a16:creationId xmlns:a16="http://schemas.microsoft.com/office/drawing/2014/main" id="{835244B7-66F0-FB41-9977-B6A9E02EC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F1EC31-9C2D-4C46-B95B-13AABF8A9C5F}"/>
              </a:ext>
            </a:extLst>
          </p:cNvPr>
          <p:cNvSpPr>
            <a:spLocks noGrp="1"/>
          </p:cNvSpPr>
          <p:nvPr>
            <p:ph type="sldNum" sz="quarter" idx="12"/>
          </p:nvPr>
        </p:nvSpPr>
        <p:spPr/>
        <p:txBody>
          <a:bodyPr/>
          <a:lstStyle/>
          <a:p>
            <a:fld id="{860FDFF4-4DBB-1F49-AF98-95EEE0C07E6D}" type="slidenum">
              <a:rPr lang="en-US" smtClean="0"/>
              <a:t>‹#›</a:t>
            </a:fld>
            <a:endParaRPr lang="en-US"/>
          </a:p>
        </p:txBody>
      </p:sp>
    </p:spTree>
    <p:extLst>
      <p:ext uri="{BB962C8B-B14F-4D97-AF65-F5344CB8AC3E}">
        <p14:creationId xmlns:p14="http://schemas.microsoft.com/office/powerpoint/2010/main" val="1405944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821AFC-68D9-6048-AB09-C3FFE7EFB0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9CA0CF-8495-F54E-A7F4-BBEC682BA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C1A16-D6F0-844D-B2A8-9CD917B7A1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CA6E7-DF0A-2E46-AABA-7F510D4A0076}" type="datetimeFigureOut">
              <a:rPr lang="en-US" smtClean="0"/>
              <a:t>8/19/20</a:t>
            </a:fld>
            <a:endParaRPr lang="en-US"/>
          </a:p>
        </p:txBody>
      </p:sp>
      <p:sp>
        <p:nvSpPr>
          <p:cNvPr id="5" name="Footer Placeholder 4">
            <a:extLst>
              <a:ext uri="{FF2B5EF4-FFF2-40B4-BE49-F238E27FC236}">
                <a16:creationId xmlns:a16="http://schemas.microsoft.com/office/drawing/2014/main" id="{39ECB241-C8FC-1C48-A6E0-5BDA30BC64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3BF6EC-1E46-9744-B385-66059A4072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FDFF4-4DBB-1F49-AF98-95EEE0C07E6D}" type="slidenum">
              <a:rPr lang="en-US" smtClean="0"/>
              <a:t>‹#›</a:t>
            </a:fld>
            <a:endParaRPr lang="en-US"/>
          </a:p>
        </p:txBody>
      </p:sp>
    </p:spTree>
    <p:extLst>
      <p:ext uri="{BB962C8B-B14F-4D97-AF65-F5344CB8AC3E}">
        <p14:creationId xmlns:p14="http://schemas.microsoft.com/office/powerpoint/2010/main" val="68123810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tiff"/><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gif"/><Relationship Id="rId12" Type="http://schemas.openxmlformats.org/officeDocument/2006/relationships/image" Target="../media/image8.tif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gif"/><Relationship Id="rId11" Type="http://schemas.openxmlformats.org/officeDocument/2006/relationships/image" Target="../media/image7.tiff"/><Relationship Id="rId5" Type="http://schemas.openxmlformats.org/officeDocument/2006/relationships/image" Target="../media/image1.gif"/><Relationship Id="rId10" Type="http://schemas.openxmlformats.org/officeDocument/2006/relationships/image" Target="../media/image6.tiff"/><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28.tif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audio" Target="../media/media11.m4a"/><Relationship Id="rId7" Type="http://schemas.openxmlformats.org/officeDocument/2006/relationships/image" Target="../media/image12.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29.jpg"/><Relationship Id="rId5" Type="http://schemas.openxmlformats.org/officeDocument/2006/relationships/notesSlide" Target="../notesSlides/notesSlide11.xml"/><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microsoft.com/office/2017/06/relationships/model3d" Target="../media/model3d1.glb"/><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png"/><Relationship Id="rId5" Type="http://schemas.openxmlformats.org/officeDocument/2006/relationships/image" Target="../media/image29.jpg"/><Relationship Id="rId10" Type="http://schemas.openxmlformats.org/officeDocument/2006/relationships/image" Target="../media/image9.png"/><Relationship Id="rId4" Type="http://schemas.openxmlformats.org/officeDocument/2006/relationships/notesSlide" Target="../notesSlides/notesSlide12.xml"/><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notesSlide" Target="../notesSlides/notesSlide14.xml"/><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2.m4a"/><Relationship Id="rId7" Type="http://schemas.openxmlformats.org/officeDocument/2006/relationships/image" Target="../media/image11.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3.m4a"/><Relationship Id="rId7" Type="http://schemas.openxmlformats.org/officeDocument/2006/relationships/image" Target="../media/image11.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image" Target="../media/image9.png"/><Relationship Id="rId5" Type="http://schemas.openxmlformats.org/officeDocument/2006/relationships/notesSlide" Target="../notesSlides/notesSlide3.xml"/><Relationship Id="rId10" Type="http://schemas.openxmlformats.org/officeDocument/2006/relationships/image" Target="../media/image14.png"/><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4.m4a"/><Relationship Id="rId7" Type="http://schemas.openxmlformats.org/officeDocument/2006/relationships/image" Target="../media/image14.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5.m4a"/><Relationship Id="rId7" Type="http://schemas.openxmlformats.org/officeDocument/2006/relationships/image" Target="../media/image13.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notesSlide" Target="../notesSlides/notesSlide5.xml"/><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6.m4a"/><Relationship Id="rId7" Type="http://schemas.openxmlformats.org/officeDocument/2006/relationships/image" Target="../media/image12.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3.png"/><Relationship Id="rId11" Type="http://schemas.openxmlformats.org/officeDocument/2006/relationships/image" Target="../media/image9.png"/><Relationship Id="rId5" Type="http://schemas.openxmlformats.org/officeDocument/2006/relationships/notesSlide" Target="../notesSlides/notesSlide6.xml"/><Relationship Id="rId10" Type="http://schemas.openxmlformats.org/officeDocument/2006/relationships/image" Target="../media/image17.png"/><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7.m4a"/><Relationship Id="rId7" Type="http://schemas.openxmlformats.org/officeDocument/2006/relationships/image" Target="../media/image19.png"/><Relationship Id="rId12" Type="http://schemas.openxmlformats.org/officeDocument/2006/relationships/image" Target="../media/image9.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notesSlide" Target="../notesSlides/notesSlide7.xml"/><Relationship Id="rId10" Type="http://schemas.openxmlformats.org/officeDocument/2006/relationships/image" Target="../media/image22.png"/><Relationship Id="rId4" Type="http://schemas.openxmlformats.org/officeDocument/2006/relationships/slideLayout" Target="../slideLayouts/slideLayout7.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omments" Target="../comments/commen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24.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7DED85-5E46-0846-8ED3-F7D8227F5A03}"/>
              </a:ext>
            </a:extLst>
          </p:cNvPr>
          <p:cNvSpPr>
            <a:spLocks noGrp="1"/>
          </p:cNvSpPr>
          <p:nvPr>
            <p:ph type="ctrTitle"/>
          </p:nvPr>
        </p:nvSpPr>
        <p:spPr>
          <a:xfrm>
            <a:off x="1524000" y="1711562"/>
            <a:ext cx="9144000" cy="2387600"/>
          </a:xfrm>
        </p:spPr>
        <p:txBody>
          <a:bodyPr>
            <a:normAutofit/>
          </a:bodyPr>
          <a:lstStyle/>
          <a:p>
            <a:r>
              <a:rPr lang="fr-FR" b="1" dirty="0" err="1"/>
              <a:t>Representating</a:t>
            </a:r>
            <a:r>
              <a:rPr lang="fr-FR" b="1" dirty="0"/>
              <a:t> 3D Surfaces by </a:t>
            </a:r>
            <a:r>
              <a:rPr lang="fr-FR" b="1" dirty="0" err="1"/>
              <a:t>deformations</a:t>
            </a:r>
            <a:endParaRPr lang="en-US" dirty="0"/>
          </a:p>
        </p:txBody>
      </p:sp>
      <p:sp>
        <p:nvSpPr>
          <p:cNvPr id="5" name="Subtitle 4">
            <a:extLst>
              <a:ext uri="{FF2B5EF4-FFF2-40B4-BE49-F238E27FC236}">
                <a16:creationId xmlns:a16="http://schemas.microsoft.com/office/drawing/2014/main" id="{DDB6EDE1-B8F3-7042-8B2C-76C6007C8C26}"/>
              </a:ext>
            </a:extLst>
          </p:cNvPr>
          <p:cNvSpPr>
            <a:spLocks noGrp="1"/>
          </p:cNvSpPr>
          <p:nvPr>
            <p:ph type="subTitle" idx="1"/>
          </p:nvPr>
        </p:nvSpPr>
        <p:spPr>
          <a:xfrm>
            <a:off x="1047020" y="4099162"/>
            <a:ext cx="9144000" cy="1655762"/>
          </a:xfrm>
        </p:spPr>
        <p:txBody>
          <a:bodyPr/>
          <a:lstStyle/>
          <a:p>
            <a:r>
              <a:rPr lang="en-US" dirty="0"/>
              <a:t>Thibault </a:t>
            </a:r>
            <a:r>
              <a:rPr lang="en-US" dirty="0" err="1"/>
              <a:t>Groueix</a:t>
            </a:r>
            <a:endParaRPr lang="en-US" dirty="0"/>
          </a:p>
        </p:txBody>
      </p:sp>
      <p:pic>
        <p:nvPicPr>
          <p:cNvPr id="6" name="Picture 5">
            <a:extLst>
              <a:ext uri="{FF2B5EF4-FFF2-40B4-BE49-F238E27FC236}">
                <a16:creationId xmlns:a16="http://schemas.microsoft.com/office/drawing/2014/main" id="{BF265198-7228-8E47-B095-3B2431DC1F8F}"/>
              </a:ext>
            </a:extLst>
          </p:cNvPr>
          <p:cNvPicPr>
            <a:picLocks noChangeAspect="1"/>
          </p:cNvPicPr>
          <p:nvPr/>
        </p:nvPicPr>
        <p:blipFill>
          <a:blip r:embed="rId5"/>
          <a:stretch>
            <a:fillRect/>
          </a:stretch>
        </p:blipFill>
        <p:spPr>
          <a:xfrm>
            <a:off x="2610699" y="4644603"/>
            <a:ext cx="2075611" cy="2075611"/>
          </a:xfrm>
          <a:prstGeom prst="rect">
            <a:avLst/>
          </a:prstGeom>
        </p:spPr>
      </p:pic>
      <p:pic>
        <p:nvPicPr>
          <p:cNvPr id="10" name="Picture 9" descr="A close up of a logo&#10;&#10;Description automatically generated">
            <a:extLst>
              <a:ext uri="{FF2B5EF4-FFF2-40B4-BE49-F238E27FC236}">
                <a16:creationId xmlns:a16="http://schemas.microsoft.com/office/drawing/2014/main" id="{90BB9586-28AB-4447-A3B4-F27702FA6C00}"/>
              </a:ext>
            </a:extLst>
          </p:cNvPr>
          <p:cNvPicPr>
            <a:picLocks noChangeAspect="1"/>
          </p:cNvPicPr>
          <p:nvPr/>
        </p:nvPicPr>
        <p:blipFill rotWithShape="1">
          <a:blip r:embed="rId6"/>
          <a:srcRect l="19355" t="10566" r="26167" b="19714"/>
          <a:stretch/>
        </p:blipFill>
        <p:spPr>
          <a:xfrm>
            <a:off x="5098447" y="4616870"/>
            <a:ext cx="2601922" cy="2075611"/>
          </a:xfrm>
          <a:prstGeom prst="rect">
            <a:avLst/>
          </a:prstGeom>
        </p:spPr>
      </p:pic>
      <p:pic>
        <p:nvPicPr>
          <p:cNvPr id="12" name="Picture 11">
            <a:extLst>
              <a:ext uri="{FF2B5EF4-FFF2-40B4-BE49-F238E27FC236}">
                <a16:creationId xmlns:a16="http://schemas.microsoft.com/office/drawing/2014/main" id="{A64294EC-09EF-7F44-9002-1836247DC31F}"/>
              </a:ext>
            </a:extLst>
          </p:cNvPr>
          <p:cNvPicPr>
            <a:picLocks noChangeAspect="1"/>
          </p:cNvPicPr>
          <p:nvPr/>
        </p:nvPicPr>
        <p:blipFill>
          <a:blip r:embed="rId7"/>
          <a:stretch>
            <a:fillRect/>
          </a:stretch>
        </p:blipFill>
        <p:spPr>
          <a:xfrm>
            <a:off x="8043690" y="4616869"/>
            <a:ext cx="1886919" cy="2075611"/>
          </a:xfrm>
          <a:prstGeom prst="rect">
            <a:avLst/>
          </a:prstGeom>
        </p:spPr>
      </p:pic>
      <p:pic>
        <p:nvPicPr>
          <p:cNvPr id="13" name="Picture 12">
            <a:extLst>
              <a:ext uri="{FF2B5EF4-FFF2-40B4-BE49-F238E27FC236}">
                <a16:creationId xmlns:a16="http://schemas.microsoft.com/office/drawing/2014/main" id="{DCFE02CE-C866-EE40-8900-653B9597A3B6}"/>
              </a:ext>
            </a:extLst>
          </p:cNvPr>
          <p:cNvPicPr>
            <a:picLocks noChangeAspect="1"/>
          </p:cNvPicPr>
          <p:nvPr/>
        </p:nvPicPr>
        <p:blipFill rotWithShape="1">
          <a:blip r:embed="rId8"/>
          <a:srcRect l="13077" t="3044" r="15200" b="8528"/>
          <a:stretch/>
        </p:blipFill>
        <p:spPr>
          <a:xfrm>
            <a:off x="3610578" y="7778"/>
            <a:ext cx="1238465" cy="1526896"/>
          </a:xfrm>
          <a:prstGeom prst="rect">
            <a:avLst/>
          </a:prstGeom>
        </p:spPr>
      </p:pic>
      <p:pic>
        <p:nvPicPr>
          <p:cNvPr id="14" name="Picture 13">
            <a:extLst>
              <a:ext uri="{FF2B5EF4-FFF2-40B4-BE49-F238E27FC236}">
                <a16:creationId xmlns:a16="http://schemas.microsoft.com/office/drawing/2014/main" id="{F2CC32BD-8DDB-194A-B664-F37DFFBBE030}"/>
              </a:ext>
            </a:extLst>
          </p:cNvPr>
          <p:cNvPicPr>
            <a:picLocks noChangeAspect="1"/>
          </p:cNvPicPr>
          <p:nvPr/>
        </p:nvPicPr>
        <p:blipFill rotWithShape="1">
          <a:blip r:embed="rId9"/>
          <a:srcRect t="7843"/>
          <a:stretch/>
        </p:blipFill>
        <p:spPr>
          <a:xfrm>
            <a:off x="5206186" y="1608"/>
            <a:ext cx="1378110" cy="1531248"/>
          </a:xfrm>
          <a:prstGeom prst="rect">
            <a:avLst/>
          </a:prstGeom>
        </p:spPr>
      </p:pic>
      <p:pic>
        <p:nvPicPr>
          <p:cNvPr id="15" name="Picture 14">
            <a:extLst>
              <a:ext uri="{FF2B5EF4-FFF2-40B4-BE49-F238E27FC236}">
                <a16:creationId xmlns:a16="http://schemas.microsoft.com/office/drawing/2014/main" id="{00209299-D9C3-614B-9CC9-570B609F9658}"/>
              </a:ext>
            </a:extLst>
          </p:cNvPr>
          <p:cNvPicPr>
            <a:picLocks noChangeAspect="1"/>
          </p:cNvPicPr>
          <p:nvPr/>
        </p:nvPicPr>
        <p:blipFill rotWithShape="1">
          <a:blip r:embed="rId10"/>
          <a:srcRect b="15923"/>
          <a:stretch/>
        </p:blipFill>
        <p:spPr>
          <a:xfrm>
            <a:off x="6984587" y="0"/>
            <a:ext cx="1347864" cy="1526896"/>
          </a:xfrm>
          <a:prstGeom prst="rect">
            <a:avLst/>
          </a:prstGeom>
        </p:spPr>
      </p:pic>
      <p:pic>
        <p:nvPicPr>
          <p:cNvPr id="16" name="Picture 15">
            <a:extLst>
              <a:ext uri="{FF2B5EF4-FFF2-40B4-BE49-F238E27FC236}">
                <a16:creationId xmlns:a16="http://schemas.microsoft.com/office/drawing/2014/main" id="{15246B23-B706-E74A-B42D-E7CE6318D631}"/>
              </a:ext>
            </a:extLst>
          </p:cNvPr>
          <p:cNvPicPr>
            <a:picLocks noChangeAspect="1"/>
          </p:cNvPicPr>
          <p:nvPr/>
        </p:nvPicPr>
        <p:blipFill rotWithShape="1">
          <a:blip r:embed="rId11"/>
          <a:srcRect l="7509" r="8866"/>
          <a:stretch/>
        </p:blipFill>
        <p:spPr>
          <a:xfrm>
            <a:off x="1963252" y="0"/>
            <a:ext cx="1278847" cy="1529269"/>
          </a:xfrm>
          <a:prstGeom prst="rect">
            <a:avLst/>
          </a:prstGeom>
        </p:spPr>
      </p:pic>
      <p:pic>
        <p:nvPicPr>
          <p:cNvPr id="17" name="Picture 16">
            <a:extLst>
              <a:ext uri="{FF2B5EF4-FFF2-40B4-BE49-F238E27FC236}">
                <a16:creationId xmlns:a16="http://schemas.microsoft.com/office/drawing/2014/main" id="{D0483351-BC6F-1A4E-93E6-8C486229E367}"/>
              </a:ext>
            </a:extLst>
          </p:cNvPr>
          <p:cNvPicPr>
            <a:picLocks noChangeAspect="1"/>
          </p:cNvPicPr>
          <p:nvPr/>
        </p:nvPicPr>
        <p:blipFill>
          <a:blip r:embed="rId12"/>
          <a:stretch>
            <a:fillRect/>
          </a:stretch>
        </p:blipFill>
        <p:spPr>
          <a:xfrm>
            <a:off x="8707941" y="1608"/>
            <a:ext cx="1222668" cy="1525809"/>
          </a:xfrm>
          <a:prstGeom prst="rect">
            <a:avLst/>
          </a:prstGeom>
        </p:spPr>
      </p:pic>
      <p:sp>
        <p:nvSpPr>
          <p:cNvPr id="18" name="TextBox 17">
            <a:extLst>
              <a:ext uri="{FF2B5EF4-FFF2-40B4-BE49-F238E27FC236}">
                <a16:creationId xmlns:a16="http://schemas.microsoft.com/office/drawing/2014/main" id="{27A48285-955E-3542-B312-6210B99FF6D0}"/>
              </a:ext>
            </a:extLst>
          </p:cNvPr>
          <p:cNvSpPr txBox="1"/>
          <p:nvPr/>
        </p:nvSpPr>
        <p:spPr>
          <a:xfrm>
            <a:off x="2013539" y="1526896"/>
            <a:ext cx="8137420" cy="369332"/>
          </a:xfrm>
          <a:prstGeom prst="rect">
            <a:avLst/>
          </a:prstGeom>
          <a:noFill/>
        </p:spPr>
        <p:txBody>
          <a:bodyPr wrap="none" rtlCol="0">
            <a:spAutoFit/>
          </a:bodyPr>
          <a:lstStyle/>
          <a:p>
            <a:r>
              <a:rPr lang="en-US" dirty="0"/>
              <a:t>T. </a:t>
            </a:r>
            <a:r>
              <a:rPr lang="en-US" dirty="0" err="1"/>
              <a:t>Deprelle</a:t>
            </a:r>
            <a:r>
              <a:rPr lang="en-US" dirty="0"/>
              <a:t>           B. Russell                M. Fisher                    V. Kim                     M. </a:t>
            </a:r>
            <a:r>
              <a:rPr lang="en-US" dirty="0" err="1"/>
              <a:t>Aubry</a:t>
            </a:r>
            <a:endParaRPr lang="en-US" dirty="0"/>
          </a:p>
        </p:txBody>
      </p:sp>
      <p:pic>
        <p:nvPicPr>
          <p:cNvPr id="24" name="Audio 23">
            <a:hlinkClick r:id="" action="ppaction://media"/>
            <a:extLst>
              <a:ext uri="{FF2B5EF4-FFF2-40B4-BE49-F238E27FC236}">
                <a16:creationId xmlns:a16="http://schemas.microsoft.com/office/drawing/2014/main" id="{8F8FC90C-2F82-6343-9159-C6103F76E83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22559078"/>
      </p:ext>
    </p:extLst>
  </p:cSld>
  <p:clrMapOvr>
    <a:masterClrMapping/>
  </p:clrMapOvr>
  <mc:AlternateContent xmlns:mc="http://schemas.openxmlformats.org/markup-compatibility/2006">
    <mc:Choice xmlns:p14="http://schemas.microsoft.com/office/powerpoint/2010/main" Requires="p14">
      <p:transition spd="slow" p14:dur="2000" advTm="42485"/>
    </mc:Choice>
    <mc:Fallback>
      <p:transition spd="slow" advTm="42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63E11-EA3C-0644-AE71-334C288B12F0}"/>
              </a:ext>
            </a:extLst>
          </p:cNvPr>
          <p:cNvSpPr>
            <a:spLocks noGrp="1"/>
          </p:cNvSpPr>
          <p:nvPr>
            <p:ph type="title"/>
          </p:nvPr>
        </p:nvSpPr>
        <p:spPr/>
        <p:txBody>
          <a:bodyPr/>
          <a:lstStyle/>
          <a:p>
            <a:r>
              <a:rPr lang="en-US" dirty="0"/>
              <a:t>w/o template + w/ cycle consistency</a:t>
            </a:r>
          </a:p>
        </p:txBody>
      </p:sp>
      <p:sp>
        <p:nvSpPr>
          <p:cNvPr id="3" name="Content Placeholder 2">
            <a:extLst>
              <a:ext uri="{FF2B5EF4-FFF2-40B4-BE49-F238E27FC236}">
                <a16:creationId xmlns:a16="http://schemas.microsoft.com/office/drawing/2014/main" id="{D0E1A8AE-62BC-FD45-8C4A-87655FFDB2F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0EAA1B4-DD06-2749-9399-F983EBB5C6FB}"/>
              </a:ext>
            </a:extLst>
          </p:cNvPr>
          <p:cNvPicPr>
            <a:picLocks noChangeAspect="1"/>
          </p:cNvPicPr>
          <p:nvPr/>
        </p:nvPicPr>
        <p:blipFill>
          <a:blip r:embed="rId5"/>
          <a:stretch>
            <a:fillRect/>
          </a:stretch>
        </p:blipFill>
        <p:spPr>
          <a:xfrm>
            <a:off x="2129229" y="1643035"/>
            <a:ext cx="6593967" cy="4716518"/>
          </a:xfrm>
          <a:prstGeom prst="rect">
            <a:avLst/>
          </a:prstGeom>
        </p:spPr>
      </p:pic>
      <p:sp>
        <p:nvSpPr>
          <p:cNvPr id="5" name="Rectangle 4">
            <a:extLst>
              <a:ext uri="{FF2B5EF4-FFF2-40B4-BE49-F238E27FC236}">
                <a16:creationId xmlns:a16="http://schemas.microsoft.com/office/drawing/2014/main" id="{CAB7A41B-2EE2-F74A-BD9A-CDD29288F9AC}"/>
              </a:ext>
            </a:extLst>
          </p:cNvPr>
          <p:cNvSpPr/>
          <p:nvPr/>
        </p:nvSpPr>
        <p:spPr>
          <a:xfrm>
            <a:off x="2129229" y="6359553"/>
            <a:ext cx="6839180" cy="369332"/>
          </a:xfrm>
          <a:prstGeom prst="rect">
            <a:avLst/>
          </a:prstGeom>
        </p:spPr>
        <p:txBody>
          <a:bodyPr wrap="none">
            <a:spAutoFit/>
          </a:bodyPr>
          <a:lstStyle/>
          <a:p>
            <a:r>
              <a:rPr lang="en-US" i="1" dirty="0"/>
              <a:t>Unsupervised cycle-consistent deformation for shape matching </a:t>
            </a:r>
            <a:r>
              <a:rPr lang="en-US" dirty="0"/>
              <a:t>(SGP19)</a:t>
            </a:r>
          </a:p>
        </p:txBody>
      </p:sp>
      <p:pic>
        <p:nvPicPr>
          <p:cNvPr id="9" name="Audio 8">
            <a:hlinkClick r:id="" action="ppaction://media"/>
            <a:extLst>
              <a:ext uri="{FF2B5EF4-FFF2-40B4-BE49-F238E27FC236}">
                <a16:creationId xmlns:a16="http://schemas.microsoft.com/office/drawing/2014/main" id="{08FBB6FE-C599-064D-A897-B354B01C78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49191497"/>
      </p:ext>
    </p:extLst>
  </p:cSld>
  <p:clrMapOvr>
    <a:masterClrMapping/>
  </p:clrMapOvr>
  <mc:AlternateContent xmlns:mc="http://schemas.openxmlformats.org/markup-compatibility/2006">
    <mc:Choice xmlns:p14="http://schemas.microsoft.com/office/powerpoint/2010/main" Requires="p14">
      <p:transition spd="slow" p14:dur="2000" advTm="81126"/>
    </mc:Choice>
    <mc:Fallback>
      <p:transition spd="slow" advTm="81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1"/>
        <p:cNvGrpSpPr/>
        <p:nvPr/>
      </p:nvGrpSpPr>
      <p:grpSpPr>
        <a:xfrm>
          <a:off x="0" y="0"/>
          <a:ext cx="0" cy="0"/>
          <a:chOff x="0" y="0"/>
          <a:chExt cx="0" cy="0"/>
        </a:xfrm>
      </p:grpSpPr>
      <p:sp>
        <p:nvSpPr>
          <p:cNvPr id="2634" name="Google Shape;2634;p95"/>
          <p:cNvSpPr txBox="1">
            <a:spLocks noGrp="1"/>
          </p:cNvSpPr>
          <p:nvPr>
            <p:ph type="sldNum" sz="quarter" idx="12"/>
          </p:nvPr>
        </p:nvSpPr>
        <p:spPr>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fr" sz="1333">
                <a:solidFill>
                  <a:schemeClr val="tx1"/>
                </a:solidFill>
                <a:latin typeface="Adobe Clean" panose="020B0503020404020204" pitchFamily="34" charset="0"/>
                <a:ea typeface="Arial"/>
                <a:cs typeface="Arial"/>
                <a:sym typeface="Arial"/>
              </a:rPr>
              <a:pPr>
                <a:buClr>
                  <a:srgbClr val="000000"/>
                </a:buClr>
              </a:pPr>
              <a:t>11</a:t>
            </a:fld>
            <a:endParaRPr sz="1333" dirty="0">
              <a:solidFill>
                <a:schemeClr val="tx1"/>
              </a:solidFill>
              <a:latin typeface="Adobe Clean" panose="020B0503020404020204" pitchFamily="34" charset="0"/>
              <a:ea typeface="Arial"/>
              <a:cs typeface="Arial"/>
              <a:sym typeface="Arial"/>
            </a:endParaRPr>
          </a:p>
        </p:txBody>
      </p:sp>
      <p:sp>
        <p:nvSpPr>
          <p:cNvPr id="58" name="Google Shape;2629;p95">
            <a:extLst>
              <a:ext uri="{FF2B5EF4-FFF2-40B4-BE49-F238E27FC236}">
                <a16:creationId xmlns:a16="http://schemas.microsoft.com/office/drawing/2014/main" id="{450B7EBF-0813-8F4D-AA0F-F680E96C6434}"/>
              </a:ext>
            </a:extLst>
          </p:cNvPr>
          <p:cNvSpPr txBox="1"/>
          <p:nvPr/>
        </p:nvSpPr>
        <p:spPr>
          <a:xfrm>
            <a:off x="624000" y="144000"/>
            <a:ext cx="10695940" cy="999000"/>
          </a:xfrm>
          <a:prstGeom prst="rect">
            <a:avLst/>
          </a:prstGeom>
          <a:noFill/>
          <a:ln>
            <a:noFill/>
          </a:ln>
        </p:spPr>
        <p:txBody>
          <a:bodyPr spcFirstLastPara="1" wrap="square" lIns="121900" tIns="121900" rIns="121900" bIns="121900" anchor="t" anchorCtr="0">
            <a:noAutofit/>
          </a:bodyPr>
          <a:lstStyle/>
          <a:p>
            <a:r>
              <a:rPr lang="en-US" sz="4000" dirty="0"/>
              <a:t>w/ universal template</a:t>
            </a:r>
            <a:endParaRPr sz="2400" dirty="0">
              <a:latin typeface="Adobe Clean" panose="020B0503020404020204" pitchFamily="34" charset="0"/>
              <a:ea typeface="Oswald"/>
              <a:cs typeface="Oswald"/>
              <a:sym typeface="Oswald"/>
            </a:endParaRPr>
          </a:p>
        </p:txBody>
      </p:sp>
      <p:pic>
        <p:nvPicPr>
          <p:cNvPr id="47" name="Image 32">
            <a:extLst>
              <a:ext uri="{FF2B5EF4-FFF2-40B4-BE49-F238E27FC236}">
                <a16:creationId xmlns:a16="http://schemas.microsoft.com/office/drawing/2014/main" id="{2BB8AF2C-92C2-4C45-AA84-F8FA336FB6E6}"/>
              </a:ext>
            </a:extLst>
          </p:cNvPr>
          <p:cNvPicPr>
            <a:picLocks noChangeAspect="1"/>
          </p:cNvPicPr>
          <p:nvPr/>
        </p:nvPicPr>
        <p:blipFill>
          <a:blip r:embed="rId6"/>
          <a:stretch>
            <a:fillRect/>
          </a:stretch>
        </p:blipFill>
        <p:spPr>
          <a:xfrm>
            <a:off x="8497513" y="3064962"/>
            <a:ext cx="1206783" cy="1206783"/>
          </a:xfrm>
          <a:prstGeom prst="rect">
            <a:avLst/>
          </a:prstGeom>
        </p:spPr>
      </p:pic>
      <p:grpSp>
        <p:nvGrpSpPr>
          <p:cNvPr id="77" name="Group 76">
            <a:extLst>
              <a:ext uri="{FF2B5EF4-FFF2-40B4-BE49-F238E27FC236}">
                <a16:creationId xmlns:a16="http://schemas.microsoft.com/office/drawing/2014/main" id="{4398ED31-E845-7944-882E-CF6E07877337}"/>
              </a:ext>
            </a:extLst>
          </p:cNvPr>
          <p:cNvGrpSpPr/>
          <p:nvPr/>
        </p:nvGrpSpPr>
        <p:grpSpPr>
          <a:xfrm>
            <a:off x="2720587" y="2397375"/>
            <a:ext cx="7376500" cy="2476998"/>
            <a:chOff x="2279775" y="2198000"/>
            <a:chExt cx="7376500" cy="2476998"/>
          </a:xfrm>
        </p:grpSpPr>
        <p:sp>
          <p:nvSpPr>
            <p:cNvPr id="78" name="Google Shape;2615;p95">
              <a:extLst>
                <a:ext uri="{FF2B5EF4-FFF2-40B4-BE49-F238E27FC236}">
                  <a16:creationId xmlns:a16="http://schemas.microsoft.com/office/drawing/2014/main" id="{84ACACC9-9364-294D-8C77-3F41FDB07531}"/>
                </a:ext>
              </a:extLst>
            </p:cNvPr>
            <p:cNvSpPr txBox="1"/>
            <p:nvPr/>
          </p:nvSpPr>
          <p:spPr>
            <a:xfrm>
              <a:off x="7676675" y="2198000"/>
              <a:ext cx="1979600" cy="858400"/>
            </a:xfrm>
            <a:prstGeom prst="rect">
              <a:avLst/>
            </a:prstGeom>
            <a:noFill/>
            <a:ln>
              <a:noFill/>
            </a:ln>
          </p:spPr>
          <p:txBody>
            <a:bodyPr spcFirstLastPara="1" wrap="square" lIns="91433" tIns="45700" rIns="91433" bIns="45700" anchor="t" anchorCtr="0">
              <a:noAutofit/>
            </a:bodyPr>
            <a:lstStyle/>
            <a:p>
              <a:pPr algn="ctr">
                <a:buClr>
                  <a:srgbClr val="000000"/>
                </a:buClr>
                <a:buSzPts val="1400"/>
              </a:pPr>
              <a:r>
                <a:rPr lang="fr" sz="1600" dirty="0" err="1">
                  <a:latin typeface="Adobe Clean" panose="020B0503020404020204" pitchFamily="34" charset="0"/>
                  <a:ea typeface="Roboto"/>
                  <a:cs typeface="Roboto"/>
                  <a:sym typeface="Roboto"/>
                </a:rPr>
                <a:t>Generated</a:t>
              </a:r>
              <a:endParaRPr sz="1600" dirty="0">
                <a:latin typeface="Adobe Clean" panose="020B0503020404020204" pitchFamily="34" charset="0"/>
                <a:ea typeface="Roboto"/>
                <a:cs typeface="Roboto"/>
                <a:sym typeface="Roboto"/>
              </a:endParaRPr>
            </a:p>
            <a:p>
              <a:pPr algn="ctr">
                <a:buClr>
                  <a:srgbClr val="000000"/>
                </a:buClr>
                <a:buSzPts val="1400"/>
              </a:pPr>
              <a:r>
                <a:rPr lang="en-US" sz="1600" dirty="0">
                  <a:latin typeface="Adobe Clean" panose="020B0503020404020204" pitchFamily="34" charset="0"/>
                  <a:ea typeface="Roboto"/>
                  <a:cs typeface="Roboto"/>
                  <a:sym typeface="Roboto"/>
                </a:rPr>
                <a:t>P</a:t>
              </a:r>
              <a:r>
                <a:rPr lang="fr" sz="1600" dirty="0">
                  <a:latin typeface="Adobe Clean" panose="020B0503020404020204" pitchFamily="34" charset="0"/>
                  <a:ea typeface="Roboto"/>
                  <a:cs typeface="Roboto"/>
                  <a:sym typeface="Roboto"/>
                </a:rPr>
                <a:t>oint cloud</a:t>
              </a:r>
              <a:endParaRPr sz="1600" dirty="0">
                <a:latin typeface="Adobe Clean" panose="020B0503020404020204" pitchFamily="34" charset="0"/>
                <a:ea typeface="Roboto"/>
                <a:cs typeface="Roboto"/>
                <a:sym typeface="Roboto"/>
              </a:endParaRPr>
            </a:p>
          </p:txBody>
        </p:sp>
        <p:sp>
          <p:nvSpPr>
            <p:cNvPr id="79" name="Google Shape;2616;p95">
              <a:extLst>
                <a:ext uri="{FF2B5EF4-FFF2-40B4-BE49-F238E27FC236}">
                  <a16:creationId xmlns:a16="http://schemas.microsoft.com/office/drawing/2014/main" id="{40BE2793-C26C-794D-8AFC-1EB1059F6360}"/>
                </a:ext>
              </a:extLst>
            </p:cNvPr>
            <p:cNvSpPr txBox="1"/>
            <p:nvPr/>
          </p:nvSpPr>
          <p:spPr>
            <a:xfrm>
              <a:off x="2279775" y="2368066"/>
              <a:ext cx="2158400" cy="858400"/>
            </a:xfrm>
            <a:prstGeom prst="rect">
              <a:avLst/>
            </a:prstGeom>
            <a:noFill/>
            <a:ln>
              <a:noFill/>
            </a:ln>
          </p:spPr>
          <p:txBody>
            <a:bodyPr spcFirstLastPara="1" wrap="square" lIns="91433" tIns="45700" rIns="91433" bIns="45700" anchor="t" anchorCtr="0">
              <a:noAutofit/>
            </a:bodyPr>
            <a:lstStyle/>
            <a:p>
              <a:pPr algn="ctr">
                <a:buClr>
                  <a:srgbClr val="000000"/>
                </a:buClr>
                <a:buSzPts val="1400"/>
              </a:pPr>
              <a:r>
                <a:rPr lang="fr" sz="1600" dirty="0">
                  <a:latin typeface="Adobe Clean" panose="020B0503020404020204" pitchFamily="34" charset="0"/>
                  <a:ea typeface="Roboto"/>
                  <a:cs typeface="Roboto"/>
                  <a:sym typeface="Roboto"/>
                </a:rPr>
                <a:t>Latent </a:t>
              </a:r>
              <a:r>
                <a:rPr lang="fr" sz="1600" dirty="0" err="1">
                  <a:latin typeface="Adobe Clean" panose="020B0503020404020204" pitchFamily="34" charset="0"/>
                  <a:ea typeface="Roboto"/>
                  <a:cs typeface="Roboto"/>
                  <a:sym typeface="Roboto"/>
                </a:rPr>
                <a:t>shape</a:t>
              </a:r>
              <a:r>
                <a:rPr lang="fr" sz="1600" dirty="0">
                  <a:latin typeface="Adobe Clean" panose="020B0503020404020204" pitchFamily="34" charset="0"/>
                  <a:ea typeface="Roboto"/>
                  <a:cs typeface="Roboto"/>
                  <a:sym typeface="Roboto"/>
                </a:rPr>
                <a:t> </a:t>
              </a:r>
              <a:r>
                <a:rPr lang="fr" sz="1600" dirty="0" err="1">
                  <a:latin typeface="Adobe Clean" panose="020B0503020404020204" pitchFamily="34" charset="0"/>
                  <a:ea typeface="Roboto"/>
                  <a:cs typeface="Roboto"/>
                  <a:sym typeface="Roboto"/>
                </a:rPr>
                <a:t>representation</a:t>
              </a:r>
              <a:endParaRPr sz="1600" dirty="0">
                <a:latin typeface="Adobe Clean" panose="020B0503020404020204" pitchFamily="34" charset="0"/>
                <a:ea typeface="Roboto"/>
                <a:cs typeface="Roboto"/>
                <a:sym typeface="Roboto"/>
              </a:endParaRPr>
            </a:p>
          </p:txBody>
        </p:sp>
        <p:pic>
          <p:nvPicPr>
            <p:cNvPr id="80" name="Google Shape;2625;p95">
              <a:extLst>
                <a:ext uri="{FF2B5EF4-FFF2-40B4-BE49-F238E27FC236}">
                  <a16:creationId xmlns:a16="http://schemas.microsoft.com/office/drawing/2014/main" id="{AFEDC96D-0012-924A-889E-1EA501791D87}"/>
                </a:ext>
              </a:extLst>
            </p:cNvPr>
            <p:cNvPicPr preferRelativeResize="0"/>
            <p:nvPr/>
          </p:nvPicPr>
          <p:blipFill rotWithShape="1">
            <a:blip r:embed="rId7">
              <a:alphaModFix/>
            </a:blip>
            <a:srcRect/>
            <a:stretch/>
          </p:blipFill>
          <p:spPr>
            <a:xfrm>
              <a:off x="4821533" y="3587309"/>
              <a:ext cx="710657" cy="293491"/>
            </a:xfrm>
            <a:prstGeom prst="rect">
              <a:avLst/>
            </a:prstGeom>
            <a:noFill/>
            <a:ln>
              <a:noFill/>
            </a:ln>
          </p:spPr>
        </p:pic>
        <p:sp>
          <p:nvSpPr>
            <p:cNvPr id="81" name="Trapezoid 80">
              <a:extLst>
                <a:ext uri="{FF2B5EF4-FFF2-40B4-BE49-F238E27FC236}">
                  <a16:creationId xmlns:a16="http://schemas.microsoft.com/office/drawing/2014/main" id="{3DD6B5E6-E78E-7A4D-916F-A95158CFDA27}"/>
                </a:ext>
              </a:extLst>
            </p:cNvPr>
            <p:cNvSpPr/>
            <p:nvPr/>
          </p:nvSpPr>
          <p:spPr>
            <a:xfrm rot="5400000">
              <a:off x="5484894" y="2661627"/>
              <a:ext cx="2192994" cy="1652484"/>
            </a:xfrm>
            <a:prstGeom prst="trapezoid">
              <a:avLst>
                <a:gd name="adj" fmla="val 41880"/>
              </a:avLst>
            </a:prstGeom>
            <a:solidFill>
              <a:srgbClr val="0070C0"/>
            </a:solidFill>
            <a:ln>
              <a:solidFill>
                <a:srgbClr val="315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dobe Clean" panose="020B0503020404020204" pitchFamily="34" charset="0"/>
              </a:endParaRPr>
            </a:p>
          </p:txBody>
        </p:sp>
        <p:sp>
          <p:nvSpPr>
            <p:cNvPr id="82" name="Google Shape;2624;p95">
              <a:extLst>
                <a:ext uri="{FF2B5EF4-FFF2-40B4-BE49-F238E27FC236}">
                  <a16:creationId xmlns:a16="http://schemas.microsoft.com/office/drawing/2014/main" id="{14A93910-C590-B349-9BED-14346057A28D}"/>
                </a:ext>
              </a:extLst>
            </p:cNvPr>
            <p:cNvSpPr/>
            <p:nvPr/>
          </p:nvSpPr>
          <p:spPr>
            <a:xfrm>
              <a:off x="5728832" y="3131318"/>
              <a:ext cx="1678800" cy="810800"/>
            </a:xfrm>
            <a:prstGeom prst="rect">
              <a:avLst/>
            </a:prstGeom>
            <a:noFill/>
            <a:ln w="12700" cap="flat" cmpd="sng">
              <a:no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2100"/>
              </a:pPr>
              <a:r>
                <a:rPr lang="fr" sz="2400" dirty="0">
                  <a:latin typeface="Adobe Clean" panose="020B0503020404020204" pitchFamily="34" charset="0"/>
                  <a:ea typeface="Roboto"/>
                  <a:cs typeface="Roboto"/>
                  <a:sym typeface="Roboto"/>
                </a:rPr>
                <a:t>MLP</a:t>
              </a:r>
              <a:endParaRPr lang="en-US" sz="2400" dirty="0">
                <a:latin typeface="Adobe Clean" panose="020B0503020404020204" pitchFamily="34" charset="0"/>
                <a:ea typeface="Roboto"/>
                <a:cs typeface="Roboto"/>
              </a:endParaRPr>
            </a:p>
          </p:txBody>
        </p:sp>
        <p:sp>
          <p:nvSpPr>
            <p:cNvPr id="83" name="Google Shape;2617;p95">
              <a:extLst>
                <a:ext uri="{FF2B5EF4-FFF2-40B4-BE49-F238E27FC236}">
                  <a16:creationId xmlns:a16="http://schemas.microsoft.com/office/drawing/2014/main" id="{A193B155-2B18-D948-A688-35F1D7454D16}"/>
                </a:ext>
              </a:extLst>
            </p:cNvPr>
            <p:cNvSpPr/>
            <p:nvPr/>
          </p:nvSpPr>
          <p:spPr>
            <a:xfrm>
              <a:off x="4377618" y="2419585"/>
              <a:ext cx="187200" cy="1306400"/>
            </a:xfrm>
            <a:prstGeom prst="rect">
              <a:avLst/>
            </a:prstGeom>
            <a:solidFill>
              <a:srgbClr val="0070C0"/>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grpSp>
          <p:nvGrpSpPr>
            <p:cNvPr id="84" name="Group 83">
              <a:extLst>
                <a:ext uri="{FF2B5EF4-FFF2-40B4-BE49-F238E27FC236}">
                  <a16:creationId xmlns:a16="http://schemas.microsoft.com/office/drawing/2014/main" id="{7CB6C0F9-CA45-0649-BB3C-26A42161C3A7}"/>
                </a:ext>
              </a:extLst>
            </p:cNvPr>
            <p:cNvGrpSpPr/>
            <p:nvPr/>
          </p:nvGrpSpPr>
          <p:grpSpPr>
            <a:xfrm>
              <a:off x="4337411" y="3796716"/>
              <a:ext cx="325434" cy="785427"/>
              <a:chOff x="4395611" y="3985650"/>
              <a:chExt cx="325434" cy="785427"/>
            </a:xfrm>
          </p:grpSpPr>
          <p:sp>
            <p:nvSpPr>
              <p:cNvPr id="87" name="Shape 163">
                <a:extLst>
                  <a:ext uri="{FF2B5EF4-FFF2-40B4-BE49-F238E27FC236}">
                    <a16:creationId xmlns:a16="http://schemas.microsoft.com/office/drawing/2014/main" id="{D9737847-5042-F440-BEA2-A8366D916D25}"/>
                  </a:ext>
                </a:extLst>
              </p:cNvPr>
              <p:cNvSpPr/>
              <p:nvPr/>
            </p:nvSpPr>
            <p:spPr>
              <a:xfrm>
                <a:off x="4418102" y="4236691"/>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88" name="Shape 163">
                <a:extLst>
                  <a:ext uri="{FF2B5EF4-FFF2-40B4-BE49-F238E27FC236}">
                    <a16:creationId xmlns:a16="http://schemas.microsoft.com/office/drawing/2014/main" id="{038B123C-24E1-DD4E-8DF3-F7B6D46C049E}"/>
                  </a:ext>
                </a:extLst>
              </p:cNvPr>
              <p:cNvSpPr/>
              <p:nvPr/>
            </p:nvSpPr>
            <p:spPr>
              <a:xfrm>
                <a:off x="4418102" y="4487732"/>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89" name="Shape 162">
                <a:extLst>
                  <a:ext uri="{FF2B5EF4-FFF2-40B4-BE49-F238E27FC236}">
                    <a16:creationId xmlns:a16="http://schemas.microsoft.com/office/drawing/2014/main" id="{58FC02B4-1F53-CD4B-85AF-97A148B5A30A}"/>
                  </a:ext>
                </a:extLst>
              </p:cNvPr>
              <p:cNvSpPr/>
              <p:nvPr/>
            </p:nvSpPr>
            <p:spPr>
              <a:xfrm>
                <a:off x="4418103" y="3985650"/>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Adobe Clean" panose="020B0503020404020204" pitchFamily="34" charset="0"/>
                    <a:ea typeface="Calibri"/>
                    <a:cs typeface="Calibri"/>
                    <a:sym typeface="Calibri"/>
                  </a:rPr>
                  <a:t>x</a:t>
                </a:r>
                <a:endParaRPr sz="1800" dirty="0">
                  <a:latin typeface="Adobe Clean" panose="020B0503020404020204" pitchFamily="34" charset="0"/>
                  <a:ea typeface="Calibri"/>
                  <a:cs typeface="Calibri"/>
                  <a:sym typeface="Calibri"/>
                </a:endParaRPr>
              </a:p>
            </p:txBody>
          </p:sp>
          <p:sp>
            <p:nvSpPr>
              <p:cNvPr id="90" name="Shape 165">
                <a:extLst>
                  <a:ext uri="{FF2B5EF4-FFF2-40B4-BE49-F238E27FC236}">
                    <a16:creationId xmlns:a16="http://schemas.microsoft.com/office/drawing/2014/main" id="{6EC34867-468C-8944-B439-2CBA7051BB12}"/>
                  </a:ext>
                </a:extLst>
              </p:cNvPr>
              <p:cNvSpPr txBox="1"/>
              <p:nvPr/>
            </p:nvSpPr>
            <p:spPr>
              <a:xfrm>
                <a:off x="4395611" y="4189303"/>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dirty="0">
                    <a:latin typeface="Adobe Clean" panose="020B0503020404020204" pitchFamily="34" charset="0"/>
                    <a:ea typeface="Calibri"/>
                    <a:cs typeface="Calibri"/>
                    <a:sym typeface="Calibri"/>
                  </a:rPr>
                  <a:t>y</a:t>
                </a:r>
                <a:endParaRPr sz="1600" dirty="0">
                  <a:latin typeface="Adobe Clean" panose="020B0503020404020204" pitchFamily="34" charset="0"/>
                  <a:ea typeface="Calibri"/>
                  <a:cs typeface="Calibri"/>
                  <a:sym typeface="Calibri"/>
                </a:endParaRPr>
              </a:p>
            </p:txBody>
          </p:sp>
          <p:sp>
            <p:nvSpPr>
              <p:cNvPr id="91" name="Shape 165">
                <a:extLst>
                  <a:ext uri="{FF2B5EF4-FFF2-40B4-BE49-F238E27FC236}">
                    <a16:creationId xmlns:a16="http://schemas.microsoft.com/office/drawing/2014/main" id="{9864853C-9C90-A44E-B9E6-7E6011F89F94}"/>
                  </a:ext>
                </a:extLst>
              </p:cNvPr>
              <p:cNvSpPr txBox="1"/>
              <p:nvPr/>
            </p:nvSpPr>
            <p:spPr>
              <a:xfrm>
                <a:off x="4397275" y="4429604"/>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dirty="0">
                    <a:latin typeface="Adobe Clean" panose="020B0503020404020204" pitchFamily="34" charset="0"/>
                    <a:ea typeface="Calibri"/>
                    <a:cs typeface="Calibri"/>
                    <a:sym typeface="Calibri"/>
                  </a:rPr>
                  <a:t>z</a:t>
                </a:r>
                <a:endParaRPr sz="1600" dirty="0">
                  <a:latin typeface="Adobe Clean" panose="020B0503020404020204" pitchFamily="34" charset="0"/>
                  <a:ea typeface="Calibri"/>
                  <a:cs typeface="Calibri"/>
                  <a:sym typeface="Calibri"/>
                </a:endParaRPr>
              </a:p>
            </p:txBody>
          </p:sp>
        </p:grpSp>
        <p:cxnSp>
          <p:nvCxnSpPr>
            <p:cNvPr id="85" name="Google Shape;2596;p94">
              <a:extLst>
                <a:ext uri="{FF2B5EF4-FFF2-40B4-BE49-F238E27FC236}">
                  <a16:creationId xmlns:a16="http://schemas.microsoft.com/office/drawing/2014/main" id="{A9467120-30A3-F24F-972B-F94CFB4ECD73}"/>
                </a:ext>
              </a:extLst>
            </p:cNvPr>
            <p:cNvCxnSpPr>
              <a:cxnSpLocks/>
            </p:cNvCxnSpPr>
            <p:nvPr/>
          </p:nvCxnSpPr>
          <p:spPr>
            <a:xfrm rot="5400000" flipH="1" flipV="1">
              <a:off x="3682838" y="4253714"/>
              <a:ext cx="505859" cy="336710"/>
            </a:xfrm>
            <a:prstGeom prst="bentConnector3">
              <a:avLst>
                <a:gd name="adj1" fmla="val 99299"/>
              </a:avLst>
            </a:prstGeom>
            <a:noFill/>
            <a:ln w="9525" cap="flat" cmpd="sng">
              <a:solidFill>
                <a:schemeClr val="accent1"/>
              </a:solidFill>
              <a:prstDash val="solid"/>
              <a:miter lim="800000"/>
              <a:headEnd type="none" w="sm" len="sm"/>
              <a:tailEnd type="triangle" w="med" len="med"/>
            </a:ln>
          </p:spPr>
        </p:cxnSp>
        <p:sp>
          <p:nvSpPr>
            <p:cNvPr id="86" name="Trapezoid 85">
              <a:extLst>
                <a:ext uri="{FF2B5EF4-FFF2-40B4-BE49-F238E27FC236}">
                  <a16:creationId xmlns:a16="http://schemas.microsoft.com/office/drawing/2014/main" id="{1F284092-EA2F-9843-89C2-CB86CA70AFA9}"/>
                </a:ext>
              </a:extLst>
            </p:cNvPr>
            <p:cNvSpPr/>
            <p:nvPr/>
          </p:nvSpPr>
          <p:spPr>
            <a:xfrm rot="5400000">
              <a:off x="5465372" y="2647907"/>
              <a:ext cx="2230337" cy="1664841"/>
            </a:xfrm>
            <a:prstGeom prst="trapezoid">
              <a:avLst>
                <a:gd name="adj" fmla="val 42516"/>
              </a:avLst>
            </a:prstGeom>
            <a:solidFill>
              <a:schemeClr val="bg1">
                <a:alpha val="0"/>
              </a:schemeClr>
            </a:solidFill>
            <a:ln w="38100">
              <a:solidFill>
                <a:srgbClr val="315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dobe Clean" panose="020B0503020404020204" pitchFamily="34" charset="0"/>
              </a:endParaRPr>
            </a:p>
          </p:txBody>
        </p:sp>
      </p:grpSp>
      <p:sp>
        <p:nvSpPr>
          <p:cNvPr id="27" name="Shape 159">
            <a:extLst>
              <a:ext uri="{FF2B5EF4-FFF2-40B4-BE49-F238E27FC236}">
                <a16:creationId xmlns:a16="http://schemas.microsoft.com/office/drawing/2014/main" id="{68CF7422-D7D1-F44F-9AD3-469FDEF79D88}"/>
              </a:ext>
            </a:extLst>
          </p:cNvPr>
          <p:cNvSpPr/>
          <p:nvPr/>
        </p:nvSpPr>
        <p:spPr>
          <a:xfrm>
            <a:off x="2380232" y="4642471"/>
            <a:ext cx="1292798" cy="352367"/>
          </a:xfrm>
          <a:prstGeom prst="parallelogram">
            <a:avLst>
              <a:gd name="adj" fmla="val 63398"/>
            </a:avLst>
          </a:prstGeom>
          <a:no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28" name="Shape 159">
            <a:extLst>
              <a:ext uri="{FF2B5EF4-FFF2-40B4-BE49-F238E27FC236}">
                <a16:creationId xmlns:a16="http://schemas.microsoft.com/office/drawing/2014/main" id="{E3F7DCC3-6908-A047-AA61-1851A7601574}"/>
              </a:ext>
            </a:extLst>
          </p:cNvPr>
          <p:cNvSpPr/>
          <p:nvPr/>
        </p:nvSpPr>
        <p:spPr>
          <a:xfrm>
            <a:off x="2380232" y="5051015"/>
            <a:ext cx="1292798" cy="352367"/>
          </a:xfrm>
          <a:prstGeom prst="parallelogram">
            <a:avLst>
              <a:gd name="adj" fmla="val 63398"/>
            </a:avLst>
          </a:prstGeom>
          <a:no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29" name="Shape 159">
            <a:extLst>
              <a:ext uri="{FF2B5EF4-FFF2-40B4-BE49-F238E27FC236}">
                <a16:creationId xmlns:a16="http://schemas.microsoft.com/office/drawing/2014/main" id="{2C558A31-4A3D-CB4A-8FDD-469B2504D489}"/>
              </a:ext>
            </a:extLst>
          </p:cNvPr>
          <p:cNvSpPr/>
          <p:nvPr/>
        </p:nvSpPr>
        <p:spPr>
          <a:xfrm>
            <a:off x="2380232" y="5459560"/>
            <a:ext cx="1292798" cy="352367"/>
          </a:xfrm>
          <a:prstGeom prst="parallelogram">
            <a:avLst>
              <a:gd name="adj" fmla="val 63398"/>
            </a:avLst>
          </a:prstGeom>
          <a:no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30" name="Shape 159">
            <a:extLst>
              <a:ext uri="{FF2B5EF4-FFF2-40B4-BE49-F238E27FC236}">
                <a16:creationId xmlns:a16="http://schemas.microsoft.com/office/drawing/2014/main" id="{2878EDF0-E0D7-844B-ACD8-7F0AF69B3475}"/>
              </a:ext>
            </a:extLst>
          </p:cNvPr>
          <p:cNvSpPr/>
          <p:nvPr/>
        </p:nvSpPr>
        <p:spPr>
          <a:xfrm>
            <a:off x="2380232" y="5868105"/>
            <a:ext cx="1292798" cy="352367"/>
          </a:xfrm>
          <a:prstGeom prst="parallelogram">
            <a:avLst>
              <a:gd name="adj" fmla="val 63398"/>
            </a:avLst>
          </a:prstGeom>
          <a:no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32" name="Rectangle 31">
            <a:extLst>
              <a:ext uri="{FF2B5EF4-FFF2-40B4-BE49-F238E27FC236}">
                <a16:creationId xmlns:a16="http://schemas.microsoft.com/office/drawing/2014/main" id="{9FFAFC31-22E4-0A4E-A9D6-A94888E79413}"/>
              </a:ext>
            </a:extLst>
          </p:cNvPr>
          <p:cNvSpPr/>
          <p:nvPr/>
        </p:nvSpPr>
        <p:spPr>
          <a:xfrm>
            <a:off x="125507" y="3996091"/>
            <a:ext cx="3785552" cy="268663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Adobe Clean" panose="020B0503020404020204" pitchFamily="34" charset="0"/>
            </a:endParaRPr>
          </a:p>
        </p:txBody>
      </p:sp>
      <p:sp>
        <p:nvSpPr>
          <p:cNvPr id="33" name="Rectangle 32">
            <a:extLst>
              <a:ext uri="{FF2B5EF4-FFF2-40B4-BE49-F238E27FC236}">
                <a16:creationId xmlns:a16="http://schemas.microsoft.com/office/drawing/2014/main" id="{4F0FAF05-114E-7346-A7F9-81BE13F61B1B}"/>
              </a:ext>
            </a:extLst>
          </p:cNvPr>
          <p:cNvSpPr/>
          <p:nvPr/>
        </p:nvSpPr>
        <p:spPr>
          <a:xfrm>
            <a:off x="4001924" y="6376518"/>
            <a:ext cx="7741735" cy="369332"/>
          </a:xfrm>
          <a:prstGeom prst="rect">
            <a:avLst/>
          </a:prstGeom>
        </p:spPr>
        <p:txBody>
          <a:bodyPr wrap="none">
            <a:spAutoFit/>
          </a:bodyPr>
          <a:lstStyle/>
          <a:p>
            <a:r>
              <a:rPr lang="en-US" i="1" dirty="0" err="1"/>
              <a:t>AtlasNet</a:t>
            </a:r>
            <a:r>
              <a:rPr lang="en-US" i="1" dirty="0"/>
              <a:t>: A Papier-Mâché Approach to Learning 3D Surface Generation </a:t>
            </a:r>
            <a:r>
              <a:rPr lang="en-US" dirty="0"/>
              <a:t>(CVPR18)</a:t>
            </a:r>
          </a:p>
        </p:txBody>
      </p:sp>
      <p:cxnSp>
        <p:nvCxnSpPr>
          <p:cNvPr id="3" name="Straight Connector 2">
            <a:extLst>
              <a:ext uri="{FF2B5EF4-FFF2-40B4-BE49-F238E27FC236}">
                <a16:creationId xmlns:a16="http://schemas.microsoft.com/office/drawing/2014/main" id="{A4D434E6-7A9F-2442-8FD6-FBAB89BB12AE}"/>
              </a:ext>
            </a:extLst>
          </p:cNvPr>
          <p:cNvCxnSpPr>
            <a:cxnSpLocks/>
          </p:cNvCxnSpPr>
          <p:nvPr/>
        </p:nvCxnSpPr>
        <p:spPr>
          <a:xfrm flipV="1">
            <a:off x="1736492" y="3996091"/>
            <a:ext cx="552874" cy="268663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8" name="3D Model 7" descr="Sphere">
                <a:extLst>
                  <a:ext uri="{FF2B5EF4-FFF2-40B4-BE49-F238E27FC236}">
                    <a16:creationId xmlns:a16="http://schemas.microsoft.com/office/drawing/2014/main" id="{E55784DC-FD1C-E24F-90C2-E1CB27E8724E}"/>
                  </a:ext>
                </a:extLst>
              </p:cNvPr>
              <p:cNvGraphicFramePr>
                <a:graphicFrameLocks noChangeAspect="1"/>
              </p:cNvGraphicFramePr>
              <p:nvPr>
                <p:extLst>
                  <p:ext uri="{D42A27DB-BD31-4B8C-83A1-F6EECF244321}">
                    <p14:modId xmlns:p14="http://schemas.microsoft.com/office/powerpoint/2010/main" val="3737282305"/>
                  </p:ext>
                </p:extLst>
              </p:nvPr>
            </p:nvGraphicFramePr>
            <p:xfrm>
              <a:off x="236723" y="4706086"/>
              <a:ext cx="1494441" cy="1494442"/>
            </p:xfrm>
            <a:graphic>
              <a:graphicData uri="http://schemas.microsoft.com/office/drawing/2017/model3d">
                <am3d:model3d r:embed="rId8">
                  <am3d:spPr>
                    <a:xfrm>
                      <a:off x="0" y="0"/>
                      <a:ext cx="1494441" cy="1494442"/>
                    </a:xfrm>
                    <a:prstGeom prst="rect">
                      <a:avLst/>
                    </a:prstGeom>
                  </am3d:spPr>
                  <am3d:camera>
                    <am3d:pos x="0" y="0" z="81469193"/>
                    <am3d:up dx="0" dy="36000000" dz="0"/>
                    <am3d:lookAt x="0" y="0" z="0"/>
                    <am3d:perspective fov="2700000"/>
                  </am3d:camera>
                  <am3d:trans>
                    <am3d:meterPerModelUnit n="1011533" d="1000000"/>
                    <am3d:preTrans dx="0" dy="0" dz="0"/>
                    <am3d:scale>
                      <am3d:sx n="1000000" d="1000000"/>
                      <am3d:sy n="1000000" d="1000000"/>
                      <am3d:sz n="1000000" d="1000000"/>
                    </am3d:scale>
                    <am3d:rot ax="6132588" ay="-296349" az="-9498153"/>
                    <am3d:postTrans dx="0" dy="0" dz="0"/>
                  </am3d:trans>
                  <am3d:raster rName="Office3DRenderer" rVer="16.0.8326">
                    <am3d:blip r:embed="rId9"/>
                  </am3d:raster>
                  <am3d:objViewport viewportSz="26258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Sphere">
                <a:extLst>
                  <a:ext uri="{FF2B5EF4-FFF2-40B4-BE49-F238E27FC236}">
                    <a16:creationId xmlns:a16="http://schemas.microsoft.com/office/drawing/2014/main" id="{E55784DC-FD1C-E24F-90C2-E1CB27E8724E}"/>
                  </a:ext>
                </a:extLst>
              </p:cNvPr>
              <p:cNvPicPr>
                <a:picLocks noGrp="1" noRot="1" noChangeAspect="1" noMove="1" noResize="1" noEditPoints="1" noAdjustHandles="1" noChangeArrowheads="1" noChangeShapeType="1" noCrop="1"/>
              </p:cNvPicPr>
              <p:nvPr/>
            </p:nvPicPr>
            <p:blipFill>
              <a:blip r:embed="rId9"/>
              <a:stretch>
                <a:fillRect/>
              </a:stretch>
            </p:blipFill>
            <p:spPr>
              <a:xfrm>
                <a:off x="236723" y="4706086"/>
                <a:ext cx="1494441" cy="1494442"/>
              </a:xfrm>
              <a:prstGeom prst="rect">
                <a:avLst/>
              </a:prstGeom>
            </p:spPr>
          </p:pic>
        </mc:Fallback>
      </mc:AlternateContent>
      <p:pic>
        <p:nvPicPr>
          <p:cNvPr id="14" name="Audio 13">
            <a:hlinkClick r:id="" action="ppaction://media"/>
            <a:extLst>
              <a:ext uri="{FF2B5EF4-FFF2-40B4-BE49-F238E27FC236}">
                <a16:creationId xmlns:a16="http://schemas.microsoft.com/office/drawing/2014/main" id="{58266BA6-1731-4047-A86E-302E49458EF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158206509"/>
      </p:ext>
    </p:extLst>
  </p:cSld>
  <p:clrMapOvr>
    <a:masterClrMapping/>
  </p:clrMapOvr>
  <mc:AlternateContent xmlns:mc="http://schemas.openxmlformats.org/markup-compatibility/2006">
    <mc:Choice xmlns:p14="http://schemas.microsoft.com/office/powerpoint/2010/main" Requires="p14">
      <p:transition spd="slow" p14:dur="2000" advTm="14047"/>
    </mc:Choice>
    <mc:Fallback>
      <p:transition spd="slow" advTm="14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0" nodeType="clickEffect">
                                  <p:stCondLst>
                                    <p:cond delay="0"/>
                                  </p:stCondLst>
                                  <p:childTnLst>
                                    <p:animRot by="120000">
                                      <p:cBhvr>
                                        <p:cTn id="18" dur="100" fill="hold">
                                          <p:stCondLst>
                                            <p:cond delay="0"/>
                                          </p:stCondLst>
                                        </p:cTn>
                                        <p:tgtEl>
                                          <p:spTgt spid="28"/>
                                        </p:tgtEl>
                                        <p:attrNameLst>
                                          <p:attrName>r</p:attrName>
                                        </p:attrNameLst>
                                      </p:cBhvr>
                                    </p:animRot>
                                    <p:animRot by="-240000">
                                      <p:cBhvr>
                                        <p:cTn id="19" dur="200" fill="hold">
                                          <p:stCondLst>
                                            <p:cond delay="200"/>
                                          </p:stCondLst>
                                        </p:cTn>
                                        <p:tgtEl>
                                          <p:spTgt spid="28"/>
                                        </p:tgtEl>
                                        <p:attrNameLst>
                                          <p:attrName>r</p:attrName>
                                        </p:attrNameLst>
                                      </p:cBhvr>
                                    </p:animRot>
                                    <p:animRot by="240000">
                                      <p:cBhvr>
                                        <p:cTn id="20" dur="200" fill="hold">
                                          <p:stCondLst>
                                            <p:cond delay="400"/>
                                          </p:stCondLst>
                                        </p:cTn>
                                        <p:tgtEl>
                                          <p:spTgt spid="28"/>
                                        </p:tgtEl>
                                        <p:attrNameLst>
                                          <p:attrName>r</p:attrName>
                                        </p:attrNameLst>
                                      </p:cBhvr>
                                    </p:animRot>
                                    <p:animRot by="-240000">
                                      <p:cBhvr>
                                        <p:cTn id="21" dur="200" fill="hold">
                                          <p:stCondLst>
                                            <p:cond delay="600"/>
                                          </p:stCondLst>
                                        </p:cTn>
                                        <p:tgtEl>
                                          <p:spTgt spid="28"/>
                                        </p:tgtEl>
                                        <p:attrNameLst>
                                          <p:attrName>r</p:attrName>
                                        </p:attrNameLst>
                                      </p:cBhvr>
                                    </p:animRot>
                                    <p:animRot by="120000">
                                      <p:cBhvr>
                                        <p:cTn id="22" dur="200" fill="hold">
                                          <p:stCondLst>
                                            <p:cond delay="800"/>
                                          </p:stCondLst>
                                        </p:cTn>
                                        <p:tgtEl>
                                          <p:spTgt spid="28"/>
                                        </p:tgtEl>
                                        <p:attrNameLst>
                                          <p:attrName>r</p:attrName>
                                        </p:attrNameLst>
                                      </p:cBhvr>
                                    </p:animRot>
                                  </p:childTnLst>
                                </p:cTn>
                              </p:par>
                              <p:par>
                                <p:cTn id="23" presetID="32" presetClass="emph" presetSubtype="0" fill="hold" grpId="0" nodeType="withEffect">
                                  <p:stCondLst>
                                    <p:cond delay="0"/>
                                  </p:stCondLst>
                                  <p:childTnLst>
                                    <p:animRot by="120000">
                                      <p:cBhvr>
                                        <p:cTn id="24" dur="100" fill="hold">
                                          <p:stCondLst>
                                            <p:cond delay="0"/>
                                          </p:stCondLst>
                                        </p:cTn>
                                        <p:tgtEl>
                                          <p:spTgt spid="27"/>
                                        </p:tgtEl>
                                        <p:attrNameLst>
                                          <p:attrName>r</p:attrName>
                                        </p:attrNameLst>
                                      </p:cBhvr>
                                    </p:animRot>
                                    <p:animRot by="-240000">
                                      <p:cBhvr>
                                        <p:cTn id="25" dur="200" fill="hold">
                                          <p:stCondLst>
                                            <p:cond delay="200"/>
                                          </p:stCondLst>
                                        </p:cTn>
                                        <p:tgtEl>
                                          <p:spTgt spid="27"/>
                                        </p:tgtEl>
                                        <p:attrNameLst>
                                          <p:attrName>r</p:attrName>
                                        </p:attrNameLst>
                                      </p:cBhvr>
                                    </p:animRot>
                                    <p:animRot by="240000">
                                      <p:cBhvr>
                                        <p:cTn id="26" dur="200" fill="hold">
                                          <p:stCondLst>
                                            <p:cond delay="400"/>
                                          </p:stCondLst>
                                        </p:cTn>
                                        <p:tgtEl>
                                          <p:spTgt spid="27"/>
                                        </p:tgtEl>
                                        <p:attrNameLst>
                                          <p:attrName>r</p:attrName>
                                        </p:attrNameLst>
                                      </p:cBhvr>
                                    </p:animRot>
                                    <p:animRot by="-240000">
                                      <p:cBhvr>
                                        <p:cTn id="27" dur="200" fill="hold">
                                          <p:stCondLst>
                                            <p:cond delay="600"/>
                                          </p:stCondLst>
                                        </p:cTn>
                                        <p:tgtEl>
                                          <p:spTgt spid="27"/>
                                        </p:tgtEl>
                                        <p:attrNameLst>
                                          <p:attrName>r</p:attrName>
                                        </p:attrNameLst>
                                      </p:cBhvr>
                                    </p:animRot>
                                    <p:animRot by="120000">
                                      <p:cBhvr>
                                        <p:cTn id="28" dur="200" fill="hold">
                                          <p:stCondLst>
                                            <p:cond delay="800"/>
                                          </p:stCondLst>
                                        </p:cTn>
                                        <p:tgtEl>
                                          <p:spTgt spid="27"/>
                                        </p:tgtEl>
                                        <p:attrNameLst>
                                          <p:attrName>r</p:attrName>
                                        </p:attrNameLst>
                                      </p:cBhvr>
                                    </p:animRot>
                                  </p:childTnLst>
                                </p:cTn>
                              </p:par>
                              <p:par>
                                <p:cTn id="29" presetID="32" presetClass="emph" presetSubtype="0" fill="hold" grpId="0" nodeType="withEffect">
                                  <p:stCondLst>
                                    <p:cond delay="0"/>
                                  </p:stCondLst>
                                  <p:childTnLst>
                                    <p:animRot by="120000">
                                      <p:cBhvr>
                                        <p:cTn id="30" dur="100" fill="hold">
                                          <p:stCondLst>
                                            <p:cond delay="0"/>
                                          </p:stCondLst>
                                        </p:cTn>
                                        <p:tgtEl>
                                          <p:spTgt spid="30"/>
                                        </p:tgtEl>
                                        <p:attrNameLst>
                                          <p:attrName>r</p:attrName>
                                        </p:attrNameLst>
                                      </p:cBhvr>
                                    </p:animRot>
                                    <p:animRot by="-240000">
                                      <p:cBhvr>
                                        <p:cTn id="31" dur="200" fill="hold">
                                          <p:stCondLst>
                                            <p:cond delay="200"/>
                                          </p:stCondLst>
                                        </p:cTn>
                                        <p:tgtEl>
                                          <p:spTgt spid="30"/>
                                        </p:tgtEl>
                                        <p:attrNameLst>
                                          <p:attrName>r</p:attrName>
                                        </p:attrNameLst>
                                      </p:cBhvr>
                                    </p:animRot>
                                    <p:animRot by="240000">
                                      <p:cBhvr>
                                        <p:cTn id="32" dur="200" fill="hold">
                                          <p:stCondLst>
                                            <p:cond delay="400"/>
                                          </p:stCondLst>
                                        </p:cTn>
                                        <p:tgtEl>
                                          <p:spTgt spid="30"/>
                                        </p:tgtEl>
                                        <p:attrNameLst>
                                          <p:attrName>r</p:attrName>
                                        </p:attrNameLst>
                                      </p:cBhvr>
                                    </p:animRot>
                                    <p:animRot by="-240000">
                                      <p:cBhvr>
                                        <p:cTn id="33" dur="200" fill="hold">
                                          <p:stCondLst>
                                            <p:cond delay="600"/>
                                          </p:stCondLst>
                                        </p:cTn>
                                        <p:tgtEl>
                                          <p:spTgt spid="30"/>
                                        </p:tgtEl>
                                        <p:attrNameLst>
                                          <p:attrName>r</p:attrName>
                                        </p:attrNameLst>
                                      </p:cBhvr>
                                    </p:animRot>
                                    <p:animRot by="120000">
                                      <p:cBhvr>
                                        <p:cTn id="34" dur="200" fill="hold">
                                          <p:stCondLst>
                                            <p:cond delay="800"/>
                                          </p:stCondLst>
                                        </p:cTn>
                                        <p:tgtEl>
                                          <p:spTgt spid="30"/>
                                        </p:tgtEl>
                                        <p:attrNameLst>
                                          <p:attrName>r</p:attrName>
                                        </p:attrNameLst>
                                      </p:cBhvr>
                                    </p:animRot>
                                  </p:childTnLst>
                                </p:cTn>
                              </p:par>
                              <p:par>
                                <p:cTn id="35" presetID="32" presetClass="emph" presetSubtype="0" fill="hold" grpId="0" nodeType="withEffect">
                                  <p:stCondLst>
                                    <p:cond delay="0"/>
                                  </p:stCondLst>
                                  <p:childTnLst>
                                    <p:animRot by="120000">
                                      <p:cBhvr>
                                        <p:cTn id="36" dur="100" fill="hold">
                                          <p:stCondLst>
                                            <p:cond delay="0"/>
                                          </p:stCondLst>
                                        </p:cTn>
                                        <p:tgtEl>
                                          <p:spTgt spid="29"/>
                                        </p:tgtEl>
                                        <p:attrNameLst>
                                          <p:attrName>r</p:attrName>
                                        </p:attrNameLst>
                                      </p:cBhvr>
                                    </p:animRot>
                                    <p:animRot by="-240000">
                                      <p:cBhvr>
                                        <p:cTn id="37" dur="200" fill="hold">
                                          <p:stCondLst>
                                            <p:cond delay="200"/>
                                          </p:stCondLst>
                                        </p:cTn>
                                        <p:tgtEl>
                                          <p:spTgt spid="29"/>
                                        </p:tgtEl>
                                        <p:attrNameLst>
                                          <p:attrName>r</p:attrName>
                                        </p:attrNameLst>
                                      </p:cBhvr>
                                    </p:animRot>
                                    <p:animRot by="240000">
                                      <p:cBhvr>
                                        <p:cTn id="38" dur="200" fill="hold">
                                          <p:stCondLst>
                                            <p:cond delay="400"/>
                                          </p:stCondLst>
                                        </p:cTn>
                                        <p:tgtEl>
                                          <p:spTgt spid="29"/>
                                        </p:tgtEl>
                                        <p:attrNameLst>
                                          <p:attrName>r</p:attrName>
                                        </p:attrNameLst>
                                      </p:cBhvr>
                                    </p:animRot>
                                    <p:animRot by="-240000">
                                      <p:cBhvr>
                                        <p:cTn id="39" dur="200" fill="hold">
                                          <p:stCondLst>
                                            <p:cond delay="600"/>
                                          </p:stCondLst>
                                        </p:cTn>
                                        <p:tgtEl>
                                          <p:spTgt spid="29"/>
                                        </p:tgtEl>
                                        <p:attrNameLst>
                                          <p:attrName>r</p:attrName>
                                        </p:attrNameLst>
                                      </p:cBhvr>
                                    </p:animRot>
                                    <p:animRot by="120000">
                                      <p:cBhvr>
                                        <p:cTn id="40"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4"/>
                </p:tgtEl>
              </p:cMediaNode>
            </p:audio>
          </p:childTnLst>
        </p:cTn>
      </p:par>
    </p:tnLst>
    <p:bldLst>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1"/>
        <p:cNvGrpSpPr/>
        <p:nvPr/>
      </p:nvGrpSpPr>
      <p:grpSpPr>
        <a:xfrm>
          <a:off x="0" y="0"/>
          <a:ext cx="0" cy="0"/>
          <a:chOff x="0" y="0"/>
          <a:chExt cx="0" cy="0"/>
        </a:xfrm>
      </p:grpSpPr>
      <p:sp>
        <p:nvSpPr>
          <p:cNvPr id="2634" name="Google Shape;2634;p95"/>
          <p:cNvSpPr txBox="1">
            <a:spLocks noGrp="1"/>
          </p:cNvSpPr>
          <p:nvPr>
            <p:ph type="sldNum" sz="quarter" idx="12"/>
          </p:nvPr>
        </p:nvSpPr>
        <p:spPr>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fr" sz="1333">
                <a:solidFill>
                  <a:schemeClr val="tx1"/>
                </a:solidFill>
                <a:latin typeface="Adobe Clean" panose="020B0503020404020204" pitchFamily="34" charset="0"/>
                <a:ea typeface="Arial"/>
                <a:cs typeface="Arial"/>
                <a:sym typeface="Arial"/>
              </a:rPr>
              <a:pPr>
                <a:buClr>
                  <a:srgbClr val="000000"/>
                </a:buClr>
              </a:pPr>
              <a:t>12</a:t>
            </a:fld>
            <a:endParaRPr sz="1333" dirty="0">
              <a:solidFill>
                <a:schemeClr val="tx1"/>
              </a:solidFill>
              <a:latin typeface="Adobe Clean" panose="020B0503020404020204" pitchFamily="34" charset="0"/>
              <a:ea typeface="Arial"/>
              <a:cs typeface="Arial"/>
              <a:sym typeface="Arial"/>
            </a:endParaRPr>
          </a:p>
        </p:txBody>
      </p:sp>
      <p:sp>
        <p:nvSpPr>
          <p:cNvPr id="58" name="Google Shape;2629;p95">
            <a:extLst>
              <a:ext uri="{FF2B5EF4-FFF2-40B4-BE49-F238E27FC236}">
                <a16:creationId xmlns:a16="http://schemas.microsoft.com/office/drawing/2014/main" id="{450B7EBF-0813-8F4D-AA0F-F680E96C6434}"/>
              </a:ext>
            </a:extLst>
          </p:cNvPr>
          <p:cNvSpPr txBox="1"/>
          <p:nvPr/>
        </p:nvSpPr>
        <p:spPr>
          <a:xfrm>
            <a:off x="624000" y="144000"/>
            <a:ext cx="10695940" cy="999000"/>
          </a:xfrm>
          <a:prstGeom prst="rect">
            <a:avLst/>
          </a:prstGeom>
          <a:noFill/>
          <a:ln>
            <a:noFill/>
          </a:ln>
        </p:spPr>
        <p:txBody>
          <a:bodyPr spcFirstLastPara="1" wrap="square" lIns="121900" tIns="121900" rIns="121900" bIns="121900" anchor="t" anchorCtr="0">
            <a:noAutofit/>
          </a:bodyPr>
          <a:lstStyle/>
          <a:p>
            <a:r>
              <a:rPr lang="en-US" sz="4000" dirty="0"/>
              <a:t>w/ universal template</a:t>
            </a:r>
            <a:endParaRPr sz="2400" dirty="0">
              <a:latin typeface="Adobe Clean" panose="020B0503020404020204" pitchFamily="34" charset="0"/>
              <a:ea typeface="Oswald"/>
              <a:cs typeface="Oswald"/>
              <a:sym typeface="Oswald"/>
            </a:endParaRPr>
          </a:p>
        </p:txBody>
      </p:sp>
      <p:pic>
        <p:nvPicPr>
          <p:cNvPr id="47" name="Image 32">
            <a:extLst>
              <a:ext uri="{FF2B5EF4-FFF2-40B4-BE49-F238E27FC236}">
                <a16:creationId xmlns:a16="http://schemas.microsoft.com/office/drawing/2014/main" id="{2BB8AF2C-92C2-4C45-AA84-F8FA336FB6E6}"/>
              </a:ext>
            </a:extLst>
          </p:cNvPr>
          <p:cNvPicPr>
            <a:picLocks noChangeAspect="1"/>
          </p:cNvPicPr>
          <p:nvPr/>
        </p:nvPicPr>
        <p:blipFill>
          <a:blip r:embed="rId5"/>
          <a:stretch>
            <a:fillRect/>
          </a:stretch>
        </p:blipFill>
        <p:spPr>
          <a:xfrm>
            <a:off x="8497513" y="3064962"/>
            <a:ext cx="1206783" cy="1206783"/>
          </a:xfrm>
          <a:prstGeom prst="rect">
            <a:avLst/>
          </a:prstGeom>
        </p:spPr>
      </p:pic>
      <p:grpSp>
        <p:nvGrpSpPr>
          <p:cNvPr id="77" name="Group 76">
            <a:extLst>
              <a:ext uri="{FF2B5EF4-FFF2-40B4-BE49-F238E27FC236}">
                <a16:creationId xmlns:a16="http://schemas.microsoft.com/office/drawing/2014/main" id="{4398ED31-E845-7944-882E-CF6E07877337}"/>
              </a:ext>
            </a:extLst>
          </p:cNvPr>
          <p:cNvGrpSpPr/>
          <p:nvPr/>
        </p:nvGrpSpPr>
        <p:grpSpPr>
          <a:xfrm>
            <a:off x="2720587" y="2397375"/>
            <a:ext cx="7376500" cy="2476998"/>
            <a:chOff x="2279775" y="2198000"/>
            <a:chExt cx="7376500" cy="2476998"/>
          </a:xfrm>
        </p:grpSpPr>
        <p:sp>
          <p:nvSpPr>
            <p:cNvPr id="78" name="Google Shape;2615;p95">
              <a:extLst>
                <a:ext uri="{FF2B5EF4-FFF2-40B4-BE49-F238E27FC236}">
                  <a16:creationId xmlns:a16="http://schemas.microsoft.com/office/drawing/2014/main" id="{84ACACC9-9364-294D-8C77-3F41FDB07531}"/>
                </a:ext>
              </a:extLst>
            </p:cNvPr>
            <p:cNvSpPr txBox="1"/>
            <p:nvPr/>
          </p:nvSpPr>
          <p:spPr>
            <a:xfrm>
              <a:off x="7676675" y="2198000"/>
              <a:ext cx="1979600" cy="858400"/>
            </a:xfrm>
            <a:prstGeom prst="rect">
              <a:avLst/>
            </a:prstGeom>
            <a:noFill/>
            <a:ln>
              <a:noFill/>
            </a:ln>
          </p:spPr>
          <p:txBody>
            <a:bodyPr spcFirstLastPara="1" wrap="square" lIns="91433" tIns="45700" rIns="91433" bIns="45700" anchor="t" anchorCtr="0">
              <a:noAutofit/>
            </a:bodyPr>
            <a:lstStyle/>
            <a:p>
              <a:pPr algn="ctr">
                <a:buClr>
                  <a:srgbClr val="000000"/>
                </a:buClr>
                <a:buSzPts val="1400"/>
              </a:pPr>
              <a:r>
                <a:rPr lang="fr" sz="1600" dirty="0" err="1">
                  <a:latin typeface="Adobe Clean" panose="020B0503020404020204" pitchFamily="34" charset="0"/>
                  <a:ea typeface="Roboto"/>
                  <a:cs typeface="Roboto"/>
                  <a:sym typeface="Roboto"/>
                </a:rPr>
                <a:t>Generated</a:t>
              </a:r>
              <a:endParaRPr sz="1600" dirty="0">
                <a:latin typeface="Adobe Clean" panose="020B0503020404020204" pitchFamily="34" charset="0"/>
                <a:ea typeface="Roboto"/>
                <a:cs typeface="Roboto"/>
                <a:sym typeface="Roboto"/>
              </a:endParaRPr>
            </a:p>
            <a:p>
              <a:pPr algn="ctr">
                <a:buClr>
                  <a:srgbClr val="000000"/>
                </a:buClr>
                <a:buSzPts val="1400"/>
              </a:pPr>
              <a:r>
                <a:rPr lang="en-US" sz="1600" dirty="0">
                  <a:latin typeface="Adobe Clean" panose="020B0503020404020204" pitchFamily="34" charset="0"/>
                  <a:ea typeface="Roboto"/>
                  <a:cs typeface="Roboto"/>
                  <a:sym typeface="Roboto"/>
                </a:rPr>
                <a:t>P</a:t>
              </a:r>
              <a:r>
                <a:rPr lang="fr" sz="1600" dirty="0">
                  <a:latin typeface="Adobe Clean" panose="020B0503020404020204" pitchFamily="34" charset="0"/>
                  <a:ea typeface="Roboto"/>
                  <a:cs typeface="Roboto"/>
                  <a:sym typeface="Roboto"/>
                </a:rPr>
                <a:t>oint cloud</a:t>
              </a:r>
              <a:endParaRPr sz="1600" dirty="0">
                <a:latin typeface="Adobe Clean" panose="020B0503020404020204" pitchFamily="34" charset="0"/>
                <a:ea typeface="Roboto"/>
                <a:cs typeface="Roboto"/>
                <a:sym typeface="Roboto"/>
              </a:endParaRPr>
            </a:p>
          </p:txBody>
        </p:sp>
        <p:sp>
          <p:nvSpPr>
            <p:cNvPr id="79" name="Google Shape;2616;p95">
              <a:extLst>
                <a:ext uri="{FF2B5EF4-FFF2-40B4-BE49-F238E27FC236}">
                  <a16:creationId xmlns:a16="http://schemas.microsoft.com/office/drawing/2014/main" id="{40BE2793-C26C-794D-8AFC-1EB1059F6360}"/>
                </a:ext>
              </a:extLst>
            </p:cNvPr>
            <p:cNvSpPr txBox="1"/>
            <p:nvPr/>
          </p:nvSpPr>
          <p:spPr>
            <a:xfrm>
              <a:off x="2279775" y="2368066"/>
              <a:ext cx="2158400" cy="858400"/>
            </a:xfrm>
            <a:prstGeom prst="rect">
              <a:avLst/>
            </a:prstGeom>
            <a:noFill/>
            <a:ln>
              <a:noFill/>
            </a:ln>
          </p:spPr>
          <p:txBody>
            <a:bodyPr spcFirstLastPara="1" wrap="square" lIns="91433" tIns="45700" rIns="91433" bIns="45700" anchor="t" anchorCtr="0">
              <a:noAutofit/>
            </a:bodyPr>
            <a:lstStyle/>
            <a:p>
              <a:pPr algn="ctr">
                <a:buClr>
                  <a:srgbClr val="000000"/>
                </a:buClr>
                <a:buSzPts val="1400"/>
              </a:pPr>
              <a:r>
                <a:rPr lang="fr" sz="1600" dirty="0">
                  <a:latin typeface="Adobe Clean" panose="020B0503020404020204" pitchFamily="34" charset="0"/>
                  <a:ea typeface="Roboto"/>
                  <a:cs typeface="Roboto"/>
                  <a:sym typeface="Roboto"/>
                </a:rPr>
                <a:t>Latent </a:t>
              </a:r>
              <a:r>
                <a:rPr lang="fr" sz="1600" dirty="0" err="1">
                  <a:latin typeface="Adobe Clean" panose="020B0503020404020204" pitchFamily="34" charset="0"/>
                  <a:ea typeface="Roboto"/>
                  <a:cs typeface="Roboto"/>
                  <a:sym typeface="Roboto"/>
                </a:rPr>
                <a:t>shape</a:t>
              </a:r>
              <a:r>
                <a:rPr lang="fr" sz="1600" dirty="0">
                  <a:latin typeface="Adobe Clean" panose="020B0503020404020204" pitchFamily="34" charset="0"/>
                  <a:ea typeface="Roboto"/>
                  <a:cs typeface="Roboto"/>
                  <a:sym typeface="Roboto"/>
                </a:rPr>
                <a:t> </a:t>
              </a:r>
              <a:r>
                <a:rPr lang="fr" sz="1600" dirty="0" err="1">
                  <a:latin typeface="Adobe Clean" panose="020B0503020404020204" pitchFamily="34" charset="0"/>
                  <a:ea typeface="Roboto"/>
                  <a:cs typeface="Roboto"/>
                  <a:sym typeface="Roboto"/>
                </a:rPr>
                <a:t>representation</a:t>
              </a:r>
              <a:endParaRPr sz="1600" dirty="0">
                <a:latin typeface="Adobe Clean" panose="020B0503020404020204" pitchFamily="34" charset="0"/>
                <a:ea typeface="Roboto"/>
                <a:cs typeface="Roboto"/>
                <a:sym typeface="Roboto"/>
              </a:endParaRPr>
            </a:p>
          </p:txBody>
        </p:sp>
        <p:pic>
          <p:nvPicPr>
            <p:cNvPr id="80" name="Google Shape;2625;p95">
              <a:extLst>
                <a:ext uri="{FF2B5EF4-FFF2-40B4-BE49-F238E27FC236}">
                  <a16:creationId xmlns:a16="http://schemas.microsoft.com/office/drawing/2014/main" id="{AFEDC96D-0012-924A-889E-1EA501791D87}"/>
                </a:ext>
              </a:extLst>
            </p:cNvPr>
            <p:cNvPicPr preferRelativeResize="0"/>
            <p:nvPr/>
          </p:nvPicPr>
          <p:blipFill rotWithShape="1">
            <a:blip r:embed="rId6">
              <a:alphaModFix/>
            </a:blip>
            <a:srcRect/>
            <a:stretch/>
          </p:blipFill>
          <p:spPr>
            <a:xfrm>
              <a:off x="4821533" y="3587309"/>
              <a:ext cx="710657" cy="293491"/>
            </a:xfrm>
            <a:prstGeom prst="rect">
              <a:avLst/>
            </a:prstGeom>
            <a:noFill/>
            <a:ln>
              <a:noFill/>
            </a:ln>
          </p:spPr>
        </p:pic>
        <p:sp>
          <p:nvSpPr>
            <p:cNvPr id="81" name="Trapezoid 80">
              <a:extLst>
                <a:ext uri="{FF2B5EF4-FFF2-40B4-BE49-F238E27FC236}">
                  <a16:creationId xmlns:a16="http://schemas.microsoft.com/office/drawing/2014/main" id="{3DD6B5E6-E78E-7A4D-916F-A95158CFDA27}"/>
                </a:ext>
              </a:extLst>
            </p:cNvPr>
            <p:cNvSpPr/>
            <p:nvPr/>
          </p:nvSpPr>
          <p:spPr>
            <a:xfrm rot="5400000">
              <a:off x="5484894" y="2661627"/>
              <a:ext cx="2192994" cy="1652484"/>
            </a:xfrm>
            <a:prstGeom prst="trapezoid">
              <a:avLst>
                <a:gd name="adj" fmla="val 41880"/>
              </a:avLst>
            </a:prstGeom>
            <a:solidFill>
              <a:srgbClr val="0070C0"/>
            </a:solidFill>
            <a:ln>
              <a:solidFill>
                <a:srgbClr val="315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dobe Clean" panose="020B0503020404020204" pitchFamily="34" charset="0"/>
              </a:endParaRPr>
            </a:p>
          </p:txBody>
        </p:sp>
        <p:sp>
          <p:nvSpPr>
            <p:cNvPr id="82" name="Google Shape;2624;p95">
              <a:extLst>
                <a:ext uri="{FF2B5EF4-FFF2-40B4-BE49-F238E27FC236}">
                  <a16:creationId xmlns:a16="http://schemas.microsoft.com/office/drawing/2014/main" id="{14A93910-C590-B349-9BED-14346057A28D}"/>
                </a:ext>
              </a:extLst>
            </p:cNvPr>
            <p:cNvSpPr/>
            <p:nvPr/>
          </p:nvSpPr>
          <p:spPr>
            <a:xfrm>
              <a:off x="5728832" y="3131318"/>
              <a:ext cx="1678800" cy="810800"/>
            </a:xfrm>
            <a:prstGeom prst="rect">
              <a:avLst/>
            </a:prstGeom>
            <a:noFill/>
            <a:ln w="12700" cap="flat" cmpd="sng">
              <a:no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2100"/>
              </a:pPr>
              <a:r>
                <a:rPr lang="fr" sz="2400" dirty="0">
                  <a:latin typeface="Adobe Clean" panose="020B0503020404020204" pitchFamily="34" charset="0"/>
                  <a:ea typeface="Roboto"/>
                  <a:cs typeface="Roboto"/>
                  <a:sym typeface="Roboto"/>
                </a:rPr>
                <a:t>MLP</a:t>
              </a:r>
              <a:endParaRPr lang="en-US" sz="2400" dirty="0">
                <a:latin typeface="Adobe Clean" panose="020B0503020404020204" pitchFamily="34" charset="0"/>
                <a:ea typeface="Roboto"/>
                <a:cs typeface="Roboto"/>
              </a:endParaRPr>
            </a:p>
          </p:txBody>
        </p:sp>
        <p:sp>
          <p:nvSpPr>
            <p:cNvPr id="83" name="Google Shape;2617;p95">
              <a:extLst>
                <a:ext uri="{FF2B5EF4-FFF2-40B4-BE49-F238E27FC236}">
                  <a16:creationId xmlns:a16="http://schemas.microsoft.com/office/drawing/2014/main" id="{A193B155-2B18-D948-A688-35F1D7454D16}"/>
                </a:ext>
              </a:extLst>
            </p:cNvPr>
            <p:cNvSpPr/>
            <p:nvPr/>
          </p:nvSpPr>
          <p:spPr>
            <a:xfrm>
              <a:off x="4377618" y="2419585"/>
              <a:ext cx="187200" cy="1306400"/>
            </a:xfrm>
            <a:prstGeom prst="rect">
              <a:avLst/>
            </a:prstGeom>
            <a:solidFill>
              <a:srgbClr val="0070C0"/>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grpSp>
          <p:nvGrpSpPr>
            <p:cNvPr id="84" name="Group 83">
              <a:extLst>
                <a:ext uri="{FF2B5EF4-FFF2-40B4-BE49-F238E27FC236}">
                  <a16:creationId xmlns:a16="http://schemas.microsoft.com/office/drawing/2014/main" id="{7CB6C0F9-CA45-0649-BB3C-26A42161C3A7}"/>
                </a:ext>
              </a:extLst>
            </p:cNvPr>
            <p:cNvGrpSpPr/>
            <p:nvPr/>
          </p:nvGrpSpPr>
          <p:grpSpPr>
            <a:xfrm>
              <a:off x="4337411" y="3796716"/>
              <a:ext cx="325434" cy="785427"/>
              <a:chOff x="4395611" y="3985650"/>
              <a:chExt cx="325434" cy="785427"/>
            </a:xfrm>
          </p:grpSpPr>
          <p:sp>
            <p:nvSpPr>
              <p:cNvPr id="87" name="Shape 163">
                <a:extLst>
                  <a:ext uri="{FF2B5EF4-FFF2-40B4-BE49-F238E27FC236}">
                    <a16:creationId xmlns:a16="http://schemas.microsoft.com/office/drawing/2014/main" id="{D9737847-5042-F440-BEA2-A8366D916D25}"/>
                  </a:ext>
                </a:extLst>
              </p:cNvPr>
              <p:cNvSpPr/>
              <p:nvPr/>
            </p:nvSpPr>
            <p:spPr>
              <a:xfrm>
                <a:off x="4418102" y="4236691"/>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88" name="Shape 163">
                <a:extLst>
                  <a:ext uri="{FF2B5EF4-FFF2-40B4-BE49-F238E27FC236}">
                    <a16:creationId xmlns:a16="http://schemas.microsoft.com/office/drawing/2014/main" id="{038B123C-24E1-DD4E-8DF3-F7B6D46C049E}"/>
                  </a:ext>
                </a:extLst>
              </p:cNvPr>
              <p:cNvSpPr/>
              <p:nvPr/>
            </p:nvSpPr>
            <p:spPr>
              <a:xfrm>
                <a:off x="4418102" y="4487732"/>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89" name="Shape 162">
                <a:extLst>
                  <a:ext uri="{FF2B5EF4-FFF2-40B4-BE49-F238E27FC236}">
                    <a16:creationId xmlns:a16="http://schemas.microsoft.com/office/drawing/2014/main" id="{58FC02B4-1F53-CD4B-85AF-97A148B5A30A}"/>
                  </a:ext>
                </a:extLst>
              </p:cNvPr>
              <p:cNvSpPr/>
              <p:nvPr/>
            </p:nvSpPr>
            <p:spPr>
              <a:xfrm>
                <a:off x="4418103" y="3985650"/>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Adobe Clean" panose="020B0503020404020204" pitchFamily="34" charset="0"/>
                    <a:ea typeface="Calibri"/>
                    <a:cs typeface="Calibri"/>
                    <a:sym typeface="Calibri"/>
                  </a:rPr>
                  <a:t>x</a:t>
                </a:r>
                <a:endParaRPr sz="1800" dirty="0">
                  <a:latin typeface="Adobe Clean" panose="020B0503020404020204" pitchFamily="34" charset="0"/>
                  <a:ea typeface="Calibri"/>
                  <a:cs typeface="Calibri"/>
                  <a:sym typeface="Calibri"/>
                </a:endParaRPr>
              </a:p>
            </p:txBody>
          </p:sp>
          <p:sp>
            <p:nvSpPr>
              <p:cNvPr id="90" name="Shape 165">
                <a:extLst>
                  <a:ext uri="{FF2B5EF4-FFF2-40B4-BE49-F238E27FC236}">
                    <a16:creationId xmlns:a16="http://schemas.microsoft.com/office/drawing/2014/main" id="{6EC34867-468C-8944-B439-2CBA7051BB12}"/>
                  </a:ext>
                </a:extLst>
              </p:cNvPr>
              <p:cNvSpPr txBox="1"/>
              <p:nvPr/>
            </p:nvSpPr>
            <p:spPr>
              <a:xfrm>
                <a:off x="4395611" y="4189303"/>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dirty="0">
                    <a:latin typeface="Adobe Clean" panose="020B0503020404020204" pitchFamily="34" charset="0"/>
                    <a:ea typeface="Calibri"/>
                    <a:cs typeface="Calibri"/>
                    <a:sym typeface="Calibri"/>
                  </a:rPr>
                  <a:t>y</a:t>
                </a:r>
                <a:endParaRPr sz="1600" dirty="0">
                  <a:latin typeface="Adobe Clean" panose="020B0503020404020204" pitchFamily="34" charset="0"/>
                  <a:ea typeface="Calibri"/>
                  <a:cs typeface="Calibri"/>
                  <a:sym typeface="Calibri"/>
                </a:endParaRPr>
              </a:p>
            </p:txBody>
          </p:sp>
          <p:sp>
            <p:nvSpPr>
              <p:cNvPr id="91" name="Shape 165">
                <a:extLst>
                  <a:ext uri="{FF2B5EF4-FFF2-40B4-BE49-F238E27FC236}">
                    <a16:creationId xmlns:a16="http://schemas.microsoft.com/office/drawing/2014/main" id="{9864853C-9C90-A44E-B9E6-7E6011F89F94}"/>
                  </a:ext>
                </a:extLst>
              </p:cNvPr>
              <p:cNvSpPr txBox="1"/>
              <p:nvPr/>
            </p:nvSpPr>
            <p:spPr>
              <a:xfrm>
                <a:off x="4397275" y="4429604"/>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dirty="0">
                    <a:latin typeface="Adobe Clean" panose="020B0503020404020204" pitchFamily="34" charset="0"/>
                    <a:ea typeface="Calibri"/>
                    <a:cs typeface="Calibri"/>
                    <a:sym typeface="Calibri"/>
                  </a:rPr>
                  <a:t>z</a:t>
                </a:r>
                <a:endParaRPr sz="1600" dirty="0">
                  <a:latin typeface="Adobe Clean" panose="020B0503020404020204" pitchFamily="34" charset="0"/>
                  <a:ea typeface="Calibri"/>
                  <a:cs typeface="Calibri"/>
                  <a:sym typeface="Calibri"/>
                </a:endParaRPr>
              </a:p>
            </p:txBody>
          </p:sp>
        </p:grpSp>
        <p:cxnSp>
          <p:nvCxnSpPr>
            <p:cNvPr id="85" name="Google Shape;2596;p94">
              <a:extLst>
                <a:ext uri="{FF2B5EF4-FFF2-40B4-BE49-F238E27FC236}">
                  <a16:creationId xmlns:a16="http://schemas.microsoft.com/office/drawing/2014/main" id="{A9467120-30A3-F24F-972B-F94CFB4ECD73}"/>
                </a:ext>
              </a:extLst>
            </p:cNvPr>
            <p:cNvCxnSpPr>
              <a:cxnSpLocks/>
            </p:cNvCxnSpPr>
            <p:nvPr/>
          </p:nvCxnSpPr>
          <p:spPr>
            <a:xfrm rot="5400000" flipH="1" flipV="1">
              <a:off x="3682838" y="4253714"/>
              <a:ext cx="505859" cy="336710"/>
            </a:xfrm>
            <a:prstGeom prst="bentConnector3">
              <a:avLst>
                <a:gd name="adj1" fmla="val 99299"/>
              </a:avLst>
            </a:prstGeom>
            <a:noFill/>
            <a:ln w="9525" cap="flat" cmpd="sng">
              <a:solidFill>
                <a:schemeClr val="accent1"/>
              </a:solidFill>
              <a:prstDash val="solid"/>
              <a:miter lim="800000"/>
              <a:headEnd type="none" w="sm" len="sm"/>
              <a:tailEnd type="triangle" w="med" len="med"/>
            </a:ln>
          </p:spPr>
        </p:cxnSp>
        <p:sp>
          <p:nvSpPr>
            <p:cNvPr id="86" name="Trapezoid 85">
              <a:extLst>
                <a:ext uri="{FF2B5EF4-FFF2-40B4-BE49-F238E27FC236}">
                  <a16:creationId xmlns:a16="http://schemas.microsoft.com/office/drawing/2014/main" id="{1F284092-EA2F-9843-89C2-CB86CA70AFA9}"/>
                </a:ext>
              </a:extLst>
            </p:cNvPr>
            <p:cNvSpPr/>
            <p:nvPr/>
          </p:nvSpPr>
          <p:spPr>
            <a:xfrm rot="5400000">
              <a:off x="5465372" y="2647907"/>
              <a:ext cx="2230337" cy="1664841"/>
            </a:xfrm>
            <a:prstGeom prst="trapezoid">
              <a:avLst>
                <a:gd name="adj" fmla="val 42516"/>
              </a:avLst>
            </a:prstGeom>
            <a:solidFill>
              <a:schemeClr val="bg1">
                <a:alpha val="0"/>
              </a:schemeClr>
            </a:solidFill>
            <a:ln w="38100">
              <a:solidFill>
                <a:srgbClr val="315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dobe Clean" panose="020B0503020404020204" pitchFamily="34" charset="0"/>
              </a:endParaRPr>
            </a:p>
          </p:txBody>
        </p:sp>
      </p:grpSp>
      <p:sp>
        <p:nvSpPr>
          <p:cNvPr id="27" name="Shape 159">
            <a:extLst>
              <a:ext uri="{FF2B5EF4-FFF2-40B4-BE49-F238E27FC236}">
                <a16:creationId xmlns:a16="http://schemas.microsoft.com/office/drawing/2014/main" id="{68CF7422-D7D1-F44F-9AD3-469FDEF79D88}"/>
              </a:ext>
            </a:extLst>
          </p:cNvPr>
          <p:cNvSpPr/>
          <p:nvPr/>
        </p:nvSpPr>
        <p:spPr>
          <a:xfrm>
            <a:off x="2380232" y="4642471"/>
            <a:ext cx="1292798" cy="352367"/>
          </a:xfrm>
          <a:prstGeom prst="parallelogram">
            <a:avLst>
              <a:gd name="adj" fmla="val 63398"/>
            </a:avLst>
          </a:prstGeom>
          <a:no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28" name="Shape 159">
            <a:extLst>
              <a:ext uri="{FF2B5EF4-FFF2-40B4-BE49-F238E27FC236}">
                <a16:creationId xmlns:a16="http://schemas.microsoft.com/office/drawing/2014/main" id="{E3F7DCC3-6908-A047-AA61-1851A7601574}"/>
              </a:ext>
            </a:extLst>
          </p:cNvPr>
          <p:cNvSpPr/>
          <p:nvPr/>
        </p:nvSpPr>
        <p:spPr>
          <a:xfrm>
            <a:off x="2380232" y="5051015"/>
            <a:ext cx="1292798" cy="352367"/>
          </a:xfrm>
          <a:prstGeom prst="parallelogram">
            <a:avLst>
              <a:gd name="adj" fmla="val 63398"/>
            </a:avLst>
          </a:prstGeom>
          <a:no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29" name="Shape 159">
            <a:extLst>
              <a:ext uri="{FF2B5EF4-FFF2-40B4-BE49-F238E27FC236}">
                <a16:creationId xmlns:a16="http://schemas.microsoft.com/office/drawing/2014/main" id="{2C558A31-4A3D-CB4A-8FDD-469B2504D489}"/>
              </a:ext>
            </a:extLst>
          </p:cNvPr>
          <p:cNvSpPr/>
          <p:nvPr/>
        </p:nvSpPr>
        <p:spPr>
          <a:xfrm>
            <a:off x="2380232" y="5459560"/>
            <a:ext cx="1292798" cy="352367"/>
          </a:xfrm>
          <a:prstGeom prst="parallelogram">
            <a:avLst>
              <a:gd name="adj" fmla="val 63398"/>
            </a:avLst>
          </a:prstGeom>
          <a:no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30" name="Shape 159">
            <a:extLst>
              <a:ext uri="{FF2B5EF4-FFF2-40B4-BE49-F238E27FC236}">
                <a16:creationId xmlns:a16="http://schemas.microsoft.com/office/drawing/2014/main" id="{2878EDF0-E0D7-844B-ACD8-7F0AF69B3475}"/>
              </a:ext>
            </a:extLst>
          </p:cNvPr>
          <p:cNvSpPr/>
          <p:nvPr/>
        </p:nvSpPr>
        <p:spPr>
          <a:xfrm>
            <a:off x="2380232" y="5868105"/>
            <a:ext cx="1292798" cy="352367"/>
          </a:xfrm>
          <a:prstGeom prst="parallelogram">
            <a:avLst>
              <a:gd name="adj" fmla="val 63398"/>
            </a:avLst>
          </a:prstGeom>
          <a:no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32" name="Rectangle 31">
            <a:extLst>
              <a:ext uri="{FF2B5EF4-FFF2-40B4-BE49-F238E27FC236}">
                <a16:creationId xmlns:a16="http://schemas.microsoft.com/office/drawing/2014/main" id="{9FFAFC31-22E4-0A4E-A9D6-A94888E79413}"/>
              </a:ext>
            </a:extLst>
          </p:cNvPr>
          <p:cNvSpPr/>
          <p:nvPr/>
        </p:nvSpPr>
        <p:spPr>
          <a:xfrm>
            <a:off x="125507" y="3996091"/>
            <a:ext cx="3785552" cy="268663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Adobe Clean" panose="020B0503020404020204" pitchFamily="34" charset="0"/>
            </a:endParaRPr>
          </a:p>
        </p:txBody>
      </p:sp>
      <p:sp>
        <p:nvSpPr>
          <p:cNvPr id="33" name="Rectangle 32">
            <a:extLst>
              <a:ext uri="{FF2B5EF4-FFF2-40B4-BE49-F238E27FC236}">
                <a16:creationId xmlns:a16="http://schemas.microsoft.com/office/drawing/2014/main" id="{4F0FAF05-114E-7346-A7F9-81BE13F61B1B}"/>
              </a:ext>
            </a:extLst>
          </p:cNvPr>
          <p:cNvSpPr/>
          <p:nvPr/>
        </p:nvSpPr>
        <p:spPr>
          <a:xfrm>
            <a:off x="5840371" y="6356350"/>
            <a:ext cx="4881144" cy="369332"/>
          </a:xfrm>
          <a:prstGeom prst="rect">
            <a:avLst/>
          </a:prstGeom>
        </p:spPr>
        <p:txBody>
          <a:bodyPr wrap="none">
            <a:spAutoFit/>
          </a:bodyPr>
          <a:lstStyle/>
          <a:p>
            <a:r>
              <a:rPr lang="en-US" i="1" dirty="0"/>
              <a:t>Learning elementary shape structures </a:t>
            </a:r>
            <a:r>
              <a:rPr lang="en-US" dirty="0"/>
              <a:t>(NeurIPS19)</a:t>
            </a:r>
          </a:p>
        </p:txBody>
      </p:sp>
      <p:cxnSp>
        <p:nvCxnSpPr>
          <p:cNvPr id="3" name="Straight Connector 2">
            <a:extLst>
              <a:ext uri="{FF2B5EF4-FFF2-40B4-BE49-F238E27FC236}">
                <a16:creationId xmlns:a16="http://schemas.microsoft.com/office/drawing/2014/main" id="{A4D434E6-7A9F-2442-8FD6-FBAB89BB12AE}"/>
              </a:ext>
            </a:extLst>
          </p:cNvPr>
          <p:cNvCxnSpPr>
            <a:cxnSpLocks/>
          </p:cNvCxnSpPr>
          <p:nvPr/>
        </p:nvCxnSpPr>
        <p:spPr>
          <a:xfrm flipV="1">
            <a:off x="1736492" y="3996091"/>
            <a:ext cx="552874" cy="268663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8" name="3D Model 7" descr="Sphere">
                <a:extLst>
                  <a:ext uri="{FF2B5EF4-FFF2-40B4-BE49-F238E27FC236}">
                    <a16:creationId xmlns:a16="http://schemas.microsoft.com/office/drawing/2014/main" id="{E55784DC-FD1C-E24F-90C2-E1CB27E8724E}"/>
                  </a:ext>
                </a:extLst>
              </p:cNvPr>
              <p:cNvGraphicFramePr>
                <a:graphicFrameLocks noChangeAspect="1"/>
              </p:cNvGraphicFramePr>
              <p:nvPr/>
            </p:nvGraphicFramePr>
            <p:xfrm>
              <a:off x="236723" y="4706086"/>
              <a:ext cx="1494441" cy="1494442"/>
            </p:xfrm>
            <a:graphic>
              <a:graphicData uri="http://schemas.microsoft.com/office/drawing/2017/model3d">
                <am3d:model3d r:embed="rId7">
                  <am3d:spPr>
                    <a:xfrm>
                      <a:off x="0" y="0"/>
                      <a:ext cx="1494441" cy="1494442"/>
                    </a:xfrm>
                    <a:prstGeom prst="rect">
                      <a:avLst/>
                    </a:prstGeom>
                  </am3d:spPr>
                  <am3d:camera>
                    <am3d:pos x="0" y="0" z="81469193"/>
                    <am3d:up dx="0" dy="36000000" dz="0"/>
                    <am3d:lookAt x="0" y="0" z="0"/>
                    <am3d:perspective fov="2700000"/>
                  </am3d:camera>
                  <am3d:trans>
                    <am3d:meterPerModelUnit n="1011533" d="1000000"/>
                    <am3d:preTrans dx="0" dy="0" dz="0"/>
                    <am3d:scale>
                      <am3d:sx n="1000000" d="1000000"/>
                      <am3d:sy n="1000000" d="1000000"/>
                      <am3d:sz n="1000000" d="1000000"/>
                    </am3d:scale>
                    <am3d:rot ax="6132588" ay="-296349" az="-9498153"/>
                    <am3d:postTrans dx="0" dy="0" dz="0"/>
                  </am3d:trans>
                  <am3d:raster rName="Office3DRenderer" rVer="16.0.8326">
                    <am3d:blip r:embed="rId8"/>
                  </am3d:raster>
                  <am3d:objViewport viewportSz="26258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Sphere">
                <a:extLst>
                  <a:ext uri="{FF2B5EF4-FFF2-40B4-BE49-F238E27FC236}">
                    <a16:creationId xmlns:a16="http://schemas.microsoft.com/office/drawing/2014/main" id="{E55784DC-FD1C-E24F-90C2-E1CB27E8724E}"/>
                  </a:ext>
                </a:extLst>
              </p:cNvPr>
              <p:cNvPicPr>
                <a:picLocks noGrp="1" noRot="1" noChangeAspect="1" noMove="1" noResize="1" noEditPoints="1" noAdjustHandles="1" noChangeArrowheads="1" noChangeShapeType="1" noCrop="1"/>
              </p:cNvPicPr>
              <p:nvPr/>
            </p:nvPicPr>
            <p:blipFill>
              <a:blip r:embed="rId8"/>
              <a:stretch>
                <a:fillRect/>
              </a:stretch>
            </p:blipFill>
            <p:spPr>
              <a:xfrm>
                <a:off x="236723" y="4706086"/>
                <a:ext cx="1494441" cy="1494442"/>
              </a:xfrm>
              <a:prstGeom prst="rect">
                <a:avLst/>
              </a:prstGeom>
            </p:spPr>
          </p:pic>
        </mc:Fallback>
      </mc:AlternateContent>
      <p:pic>
        <p:nvPicPr>
          <p:cNvPr id="31" name="Image 24">
            <a:extLst>
              <a:ext uri="{FF2B5EF4-FFF2-40B4-BE49-F238E27FC236}">
                <a16:creationId xmlns:a16="http://schemas.microsoft.com/office/drawing/2014/main" id="{A4FA274E-1514-934D-B80B-024FF4C21AD2}"/>
              </a:ext>
            </a:extLst>
          </p:cNvPr>
          <p:cNvPicPr>
            <a:picLocks noChangeAspect="1"/>
          </p:cNvPicPr>
          <p:nvPr/>
        </p:nvPicPr>
        <p:blipFill>
          <a:blip r:embed="rId9"/>
          <a:stretch>
            <a:fillRect/>
          </a:stretch>
        </p:blipFill>
        <p:spPr>
          <a:xfrm>
            <a:off x="1202117" y="3996091"/>
            <a:ext cx="1797603" cy="2686634"/>
          </a:xfrm>
          <a:prstGeom prst="rect">
            <a:avLst/>
          </a:prstGeom>
        </p:spPr>
      </p:pic>
      <p:pic>
        <p:nvPicPr>
          <p:cNvPr id="7" name="Audio 6">
            <a:hlinkClick r:id="" action="ppaction://media"/>
            <a:extLst>
              <a:ext uri="{FF2B5EF4-FFF2-40B4-BE49-F238E27FC236}">
                <a16:creationId xmlns:a16="http://schemas.microsoft.com/office/drawing/2014/main" id="{D1821CB5-0516-F040-BD30-B3A552417DE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743422"/>
      </p:ext>
    </p:extLst>
  </p:cSld>
  <p:clrMapOvr>
    <a:masterClrMapping/>
  </p:clrMapOvr>
  <mc:AlternateContent xmlns:mc="http://schemas.openxmlformats.org/markup-compatibility/2006">
    <mc:Choice xmlns:p14="http://schemas.microsoft.com/office/powerpoint/2010/main" Requires="p14">
      <p:transition spd="slow" p14:dur="2000" advTm="22214"/>
    </mc:Choice>
    <mc:Fallback>
      <p:transition spd="slow" advTm="22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6" name="Shape 156"/>
          <p:cNvSpPr txBox="1"/>
          <p:nvPr/>
        </p:nvSpPr>
        <p:spPr>
          <a:xfrm>
            <a:off x="-423756" y="3268523"/>
            <a:ext cx="2429968"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latin typeface="Adobe Clean" panose="020B0503020404020204" pitchFamily="34" charset="0"/>
                <a:ea typeface="Calibri"/>
                <a:cs typeface="Calibri"/>
                <a:sym typeface="Calibri"/>
              </a:rPr>
              <a:t>Latent shape representation</a:t>
            </a:r>
            <a:endParaRPr sz="1800" dirty="0">
              <a:latin typeface="Adobe Clean" panose="020B0503020404020204" pitchFamily="34" charset="0"/>
              <a:ea typeface="Calibri"/>
              <a:cs typeface="Calibri"/>
              <a:sym typeface="Calibri"/>
            </a:endParaRPr>
          </a:p>
        </p:txBody>
      </p:sp>
      <p:sp>
        <p:nvSpPr>
          <p:cNvPr id="4" name="Espace réservé du numéro de diapositive 3">
            <a:extLst>
              <a:ext uri="{FF2B5EF4-FFF2-40B4-BE49-F238E27FC236}">
                <a16:creationId xmlns:a16="http://schemas.microsoft.com/office/drawing/2014/main" id="{7F6FA6BE-317B-9348-AFA1-7B25CF758A0F}"/>
              </a:ext>
            </a:extLst>
          </p:cNvPr>
          <p:cNvSpPr>
            <a:spLocks noGrp="1"/>
          </p:cNvSpPr>
          <p:nvPr>
            <p:ph type="sldNum" sz="quarter" idx="12"/>
          </p:nvPr>
        </p:nvSpPr>
        <p:spPr/>
        <p:txBody>
          <a:bodyPr/>
          <a:lstStyle/>
          <a:p>
            <a:fld id="{611224AE-60B8-A04C-BAB5-7045A9C2B360}" type="slidenum">
              <a:rPr lang="fr-FR" smtClean="0">
                <a:solidFill>
                  <a:schemeClr val="tx1"/>
                </a:solidFill>
              </a:rPr>
              <a:t>13</a:t>
            </a:fld>
            <a:endParaRPr lang="fr-FR">
              <a:solidFill>
                <a:schemeClr val="tx1"/>
              </a:solidFill>
            </a:endParaRPr>
          </a:p>
        </p:txBody>
      </p:sp>
      <p:pic>
        <p:nvPicPr>
          <p:cNvPr id="102" name="Image 101"/>
          <p:cNvPicPr>
            <a:picLocks noChangeAspect="1"/>
          </p:cNvPicPr>
          <p:nvPr/>
        </p:nvPicPr>
        <p:blipFill>
          <a:blip r:embed="rId5"/>
          <a:stretch>
            <a:fillRect/>
          </a:stretch>
        </p:blipFill>
        <p:spPr>
          <a:xfrm>
            <a:off x="4644537" y="2345576"/>
            <a:ext cx="800100" cy="330200"/>
          </a:xfrm>
          <a:prstGeom prst="rect">
            <a:avLst/>
          </a:prstGeom>
        </p:spPr>
      </p:pic>
      <p:pic>
        <p:nvPicPr>
          <p:cNvPr id="103" name="Image 102"/>
          <p:cNvPicPr>
            <a:picLocks noChangeAspect="1"/>
          </p:cNvPicPr>
          <p:nvPr/>
        </p:nvPicPr>
        <p:blipFill>
          <a:blip r:embed="rId5"/>
          <a:stretch>
            <a:fillRect/>
          </a:stretch>
        </p:blipFill>
        <p:spPr>
          <a:xfrm>
            <a:off x="7522704" y="2903075"/>
            <a:ext cx="872686" cy="330200"/>
          </a:xfrm>
          <a:prstGeom prst="rect">
            <a:avLst/>
          </a:prstGeom>
        </p:spPr>
      </p:pic>
      <p:sp>
        <p:nvSpPr>
          <p:cNvPr id="72" name="Rectangle 71"/>
          <p:cNvSpPr/>
          <p:nvPr/>
        </p:nvSpPr>
        <p:spPr>
          <a:xfrm>
            <a:off x="6239295" y="5625211"/>
            <a:ext cx="237566" cy="369332"/>
          </a:xfrm>
          <a:prstGeom prst="rect">
            <a:avLst/>
          </a:prstGeom>
        </p:spPr>
        <p:txBody>
          <a:bodyPr wrap="none">
            <a:spAutoFit/>
          </a:bodyPr>
          <a:lstStyle/>
          <a:p>
            <a:r>
              <a:rPr lang="sk-SK" dirty="0">
                <a:latin typeface="Adobe Clean" panose="020B0503020404020204" pitchFamily="34" charset="0"/>
              </a:rPr>
              <a:t> </a:t>
            </a:r>
            <a:endParaRPr lang="fr-FR" dirty="0">
              <a:latin typeface="Adobe Clean" panose="020B0503020404020204" pitchFamily="34" charset="0"/>
            </a:endParaRPr>
          </a:p>
        </p:txBody>
      </p:sp>
      <p:pic>
        <p:nvPicPr>
          <p:cNvPr id="70" name="Image 69"/>
          <p:cNvPicPr>
            <a:picLocks noChangeAspect="1"/>
          </p:cNvPicPr>
          <p:nvPr/>
        </p:nvPicPr>
        <p:blipFill>
          <a:blip r:embed="rId5"/>
          <a:stretch>
            <a:fillRect/>
          </a:stretch>
        </p:blipFill>
        <p:spPr>
          <a:xfrm>
            <a:off x="4770597" y="5551806"/>
            <a:ext cx="800100" cy="330200"/>
          </a:xfrm>
          <a:prstGeom prst="rect">
            <a:avLst/>
          </a:prstGeom>
        </p:spPr>
      </p:pic>
      <p:pic>
        <p:nvPicPr>
          <p:cNvPr id="73" name="Image 72"/>
          <p:cNvPicPr>
            <a:picLocks noChangeAspect="1"/>
          </p:cNvPicPr>
          <p:nvPr/>
        </p:nvPicPr>
        <p:blipFill>
          <a:blip r:embed="rId5"/>
          <a:stretch>
            <a:fillRect/>
          </a:stretch>
        </p:blipFill>
        <p:spPr>
          <a:xfrm>
            <a:off x="7517333" y="5084613"/>
            <a:ext cx="800100" cy="330200"/>
          </a:xfrm>
          <a:prstGeom prst="rect">
            <a:avLst/>
          </a:prstGeom>
        </p:spPr>
      </p:pic>
      <p:cxnSp>
        <p:nvCxnSpPr>
          <p:cNvPr id="6" name="Connecteur droit 5"/>
          <p:cNvCxnSpPr>
            <a:cxnSpLocks/>
          </p:cNvCxnSpPr>
          <p:nvPr/>
        </p:nvCxnSpPr>
        <p:spPr>
          <a:xfrm>
            <a:off x="6660273" y="5807898"/>
            <a:ext cx="0" cy="991869"/>
          </a:xfrm>
          <a:prstGeom prst="line">
            <a:avLst/>
          </a:prstGeom>
          <a:ln w="47625">
            <a:prstDash val="dash"/>
          </a:ln>
        </p:spPr>
        <p:style>
          <a:lnRef idx="1">
            <a:schemeClr val="accent1"/>
          </a:lnRef>
          <a:fillRef idx="0">
            <a:schemeClr val="accent1"/>
          </a:fillRef>
          <a:effectRef idx="0">
            <a:schemeClr val="accent1"/>
          </a:effectRef>
          <a:fontRef idx="minor">
            <a:schemeClr val="tx1"/>
          </a:fontRef>
        </p:style>
      </p:cxnSp>
      <p:sp>
        <p:nvSpPr>
          <p:cNvPr id="107" name="Trapezoid 106">
            <a:extLst>
              <a:ext uri="{FF2B5EF4-FFF2-40B4-BE49-F238E27FC236}">
                <a16:creationId xmlns:a16="http://schemas.microsoft.com/office/drawing/2014/main" id="{A4EC5925-A671-4346-92D9-CC07972F3094}"/>
              </a:ext>
            </a:extLst>
          </p:cNvPr>
          <p:cNvSpPr/>
          <p:nvPr/>
        </p:nvSpPr>
        <p:spPr>
          <a:xfrm rot="5400000">
            <a:off x="5762443" y="2154127"/>
            <a:ext cx="1550746" cy="1824051"/>
          </a:xfrm>
          <a:prstGeom prst="trapezoid">
            <a:avLst>
              <a:gd name="adj" fmla="val 41880"/>
            </a:avLst>
          </a:prstGeom>
          <a:solidFill>
            <a:srgbClr val="0070C0"/>
          </a:solidFill>
          <a:ln>
            <a:solidFill>
              <a:srgbClr val="315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dobe Clean" panose="020B0503020404020204" pitchFamily="34" charset="0"/>
            </a:endParaRPr>
          </a:p>
        </p:txBody>
      </p:sp>
      <p:sp>
        <p:nvSpPr>
          <p:cNvPr id="108" name="Google Shape;2624;p95">
            <a:extLst>
              <a:ext uri="{FF2B5EF4-FFF2-40B4-BE49-F238E27FC236}">
                <a16:creationId xmlns:a16="http://schemas.microsoft.com/office/drawing/2014/main" id="{4032D14D-D53F-EB42-AB1E-E23422BC46DD}"/>
              </a:ext>
            </a:extLst>
          </p:cNvPr>
          <p:cNvSpPr/>
          <p:nvPr/>
        </p:nvSpPr>
        <p:spPr>
          <a:xfrm>
            <a:off x="5559885" y="2682816"/>
            <a:ext cx="1678800" cy="810800"/>
          </a:xfrm>
          <a:prstGeom prst="rect">
            <a:avLst/>
          </a:prstGeom>
          <a:noFill/>
          <a:ln w="12700" cap="flat" cmpd="sng">
            <a:no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2100"/>
            </a:pPr>
            <a:r>
              <a:rPr lang="fr" sz="2400" dirty="0">
                <a:latin typeface="Adobe Clean" panose="020B0503020404020204" pitchFamily="34" charset="0"/>
                <a:ea typeface="Roboto"/>
                <a:cs typeface="Roboto"/>
                <a:sym typeface="Roboto"/>
              </a:rPr>
              <a:t>MLP 1</a:t>
            </a:r>
            <a:endParaRPr lang="en-US" sz="2400" dirty="0">
              <a:latin typeface="Adobe Clean" panose="020B0503020404020204" pitchFamily="34" charset="0"/>
              <a:ea typeface="Roboto"/>
              <a:cs typeface="Roboto"/>
            </a:endParaRPr>
          </a:p>
        </p:txBody>
      </p:sp>
      <p:sp>
        <p:nvSpPr>
          <p:cNvPr id="110" name="Trapezoid 109">
            <a:extLst>
              <a:ext uri="{FF2B5EF4-FFF2-40B4-BE49-F238E27FC236}">
                <a16:creationId xmlns:a16="http://schemas.microsoft.com/office/drawing/2014/main" id="{733CE14E-5AF5-E141-9F6A-CCEADFA6C622}"/>
              </a:ext>
            </a:extLst>
          </p:cNvPr>
          <p:cNvSpPr/>
          <p:nvPr/>
        </p:nvSpPr>
        <p:spPr>
          <a:xfrm rot="5400000">
            <a:off x="5762442" y="4317475"/>
            <a:ext cx="1550746" cy="1824051"/>
          </a:xfrm>
          <a:prstGeom prst="trapezoid">
            <a:avLst>
              <a:gd name="adj" fmla="val 41880"/>
            </a:avLst>
          </a:prstGeom>
          <a:solidFill>
            <a:srgbClr val="0070C0"/>
          </a:solidFill>
          <a:ln>
            <a:solidFill>
              <a:srgbClr val="315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dobe Clean" panose="020B0503020404020204" pitchFamily="34" charset="0"/>
            </a:endParaRPr>
          </a:p>
        </p:txBody>
      </p:sp>
      <p:sp>
        <p:nvSpPr>
          <p:cNvPr id="111" name="Google Shape;2624;p95">
            <a:extLst>
              <a:ext uri="{FF2B5EF4-FFF2-40B4-BE49-F238E27FC236}">
                <a16:creationId xmlns:a16="http://schemas.microsoft.com/office/drawing/2014/main" id="{6AC75131-B70A-5A49-A14E-14C6D491DF17}"/>
              </a:ext>
            </a:extLst>
          </p:cNvPr>
          <p:cNvSpPr/>
          <p:nvPr/>
        </p:nvSpPr>
        <p:spPr>
          <a:xfrm>
            <a:off x="5559884" y="4846164"/>
            <a:ext cx="1678800" cy="810800"/>
          </a:xfrm>
          <a:prstGeom prst="rect">
            <a:avLst/>
          </a:prstGeom>
          <a:noFill/>
          <a:ln w="12700" cap="flat" cmpd="sng">
            <a:no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2100"/>
            </a:pPr>
            <a:r>
              <a:rPr lang="fr" sz="2400" dirty="0">
                <a:latin typeface="Adobe Clean" panose="020B0503020404020204" pitchFamily="34" charset="0"/>
                <a:ea typeface="Roboto"/>
                <a:cs typeface="Roboto"/>
                <a:sym typeface="Roboto"/>
              </a:rPr>
              <a:t>MLP 2</a:t>
            </a:r>
            <a:endParaRPr lang="en-US" sz="2400" dirty="0">
              <a:latin typeface="Adobe Clean" panose="020B0503020404020204" pitchFamily="34" charset="0"/>
              <a:ea typeface="Roboto"/>
              <a:cs typeface="Roboto"/>
            </a:endParaRPr>
          </a:p>
        </p:txBody>
      </p:sp>
      <p:sp>
        <p:nvSpPr>
          <p:cNvPr id="130" name="Google Shape;2578;p93">
            <a:extLst>
              <a:ext uri="{FF2B5EF4-FFF2-40B4-BE49-F238E27FC236}">
                <a16:creationId xmlns:a16="http://schemas.microsoft.com/office/drawing/2014/main" id="{29D457C6-EFF0-074C-A827-5257DFCDC1B4}"/>
              </a:ext>
            </a:extLst>
          </p:cNvPr>
          <p:cNvSpPr txBox="1"/>
          <p:nvPr/>
        </p:nvSpPr>
        <p:spPr>
          <a:xfrm>
            <a:off x="623999" y="144000"/>
            <a:ext cx="10874894" cy="617600"/>
          </a:xfrm>
          <a:prstGeom prst="rect">
            <a:avLst/>
          </a:prstGeom>
          <a:noFill/>
          <a:ln>
            <a:noFill/>
          </a:ln>
        </p:spPr>
        <p:txBody>
          <a:bodyPr spcFirstLastPara="1" wrap="square" lIns="121900" tIns="121900" rIns="121900" bIns="121900" anchor="t" anchorCtr="0">
            <a:noAutofit/>
          </a:bodyPr>
          <a:lstStyle/>
          <a:p>
            <a:r>
              <a:rPr lang="fr-FR" sz="4000" dirty="0">
                <a:latin typeface="Adobe Clean" panose="020B0503020404020204" pitchFamily="34" charset="0"/>
                <a:ea typeface="Oswald"/>
                <a:cs typeface="Oswald"/>
                <a:sym typeface="Oswald"/>
              </a:rPr>
              <a:t>Learning </a:t>
            </a:r>
            <a:r>
              <a:rPr lang="en-US" sz="4000" dirty="0">
                <a:latin typeface="Adobe Clean" panose="020B0503020404020204" pitchFamily="34" charset="0"/>
              </a:rPr>
              <a:t>elementary structures:</a:t>
            </a:r>
            <a:br>
              <a:rPr lang="en-US" sz="4000" dirty="0">
                <a:latin typeface="Adobe Clean" panose="020B0503020404020204" pitchFamily="34" charset="0"/>
              </a:rPr>
            </a:br>
            <a:r>
              <a:rPr lang="en-US" sz="4000" dirty="0">
                <a:latin typeface="Adobe Clean" panose="020B0503020404020204" pitchFamily="34" charset="0"/>
              </a:rPr>
              <a:t>Point Learning</a:t>
            </a:r>
            <a:endParaRPr lang="fr-FR" sz="4000" dirty="0">
              <a:latin typeface="Adobe Clean" panose="020B0503020404020204" pitchFamily="34" charset="0"/>
              <a:ea typeface="Oswald"/>
              <a:cs typeface="Oswald"/>
              <a:sym typeface="Oswald"/>
            </a:endParaRPr>
          </a:p>
        </p:txBody>
      </p:sp>
      <p:pic>
        <p:nvPicPr>
          <p:cNvPr id="132" name="Picture 131" descr="A picture containing sky, indoor, skiing&#10;&#10;Description automatically generated">
            <a:extLst>
              <a:ext uri="{FF2B5EF4-FFF2-40B4-BE49-F238E27FC236}">
                <a16:creationId xmlns:a16="http://schemas.microsoft.com/office/drawing/2014/main" id="{ECDC86B0-58AA-4C4C-81AA-70D16F0944C0}"/>
              </a:ext>
            </a:extLst>
          </p:cNvPr>
          <p:cNvPicPr>
            <a:picLocks noChangeAspect="1"/>
          </p:cNvPicPr>
          <p:nvPr/>
        </p:nvPicPr>
        <p:blipFill rotWithShape="1">
          <a:blip r:embed="rId6"/>
          <a:srcRect l="56378" b="49628"/>
          <a:stretch/>
        </p:blipFill>
        <p:spPr>
          <a:xfrm>
            <a:off x="8421105" y="2189361"/>
            <a:ext cx="3634934" cy="2528278"/>
          </a:xfrm>
          <a:prstGeom prst="rect">
            <a:avLst/>
          </a:prstGeom>
        </p:spPr>
      </p:pic>
      <p:pic>
        <p:nvPicPr>
          <p:cNvPr id="30" name="Image 69">
            <a:extLst>
              <a:ext uri="{FF2B5EF4-FFF2-40B4-BE49-F238E27FC236}">
                <a16:creationId xmlns:a16="http://schemas.microsoft.com/office/drawing/2014/main" id="{4FCA77CC-66AB-5046-B0C5-50AAE1270FC1}"/>
              </a:ext>
            </a:extLst>
          </p:cNvPr>
          <p:cNvPicPr>
            <a:picLocks noChangeAspect="1"/>
          </p:cNvPicPr>
          <p:nvPr/>
        </p:nvPicPr>
        <p:blipFill>
          <a:blip r:embed="rId5"/>
          <a:stretch>
            <a:fillRect/>
          </a:stretch>
        </p:blipFill>
        <p:spPr>
          <a:xfrm>
            <a:off x="4770597" y="4644799"/>
            <a:ext cx="800100" cy="330200"/>
          </a:xfrm>
          <a:prstGeom prst="rect">
            <a:avLst/>
          </a:prstGeom>
        </p:spPr>
      </p:pic>
      <p:pic>
        <p:nvPicPr>
          <p:cNvPr id="31" name="Image 69">
            <a:extLst>
              <a:ext uri="{FF2B5EF4-FFF2-40B4-BE49-F238E27FC236}">
                <a16:creationId xmlns:a16="http://schemas.microsoft.com/office/drawing/2014/main" id="{0074D05D-5348-DD4E-B726-65580E332539}"/>
              </a:ext>
            </a:extLst>
          </p:cNvPr>
          <p:cNvPicPr>
            <a:picLocks noChangeAspect="1"/>
          </p:cNvPicPr>
          <p:nvPr/>
        </p:nvPicPr>
        <p:blipFill>
          <a:blip r:embed="rId5"/>
          <a:stretch>
            <a:fillRect/>
          </a:stretch>
        </p:blipFill>
        <p:spPr>
          <a:xfrm>
            <a:off x="4637419" y="3197786"/>
            <a:ext cx="800100" cy="330200"/>
          </a:xfrm>
          <a:prstGeom prst="rect">
            <a:avLst/>
          </a:prstGeom>
        </p:spPr>
      </p:pic>
      <p:cxnSp>
        <p:nvCxnSpPr>
          <p:cNvPr id="5" name="Straight Connector 4">
            <a:extLst>
              <a:ext uri="{FF2B5EF4-FFF2-40B4-BE49-F238E27FC236}">
                <a16:creationId xmlns:a16="http://schemas.microsoft.com/office/drawing/2014/main" id="{D7CC39DD-20F2-CA4A-8F25-D0D51148ECFC}"/>
              </a:ext>
            </a:extLst>
          </p:cNvPr>
          <p:cNvCxnSpPr>
            <a:cxnSpLocks/>
          </p:cNvCxnSpPr>
          <p:nvPr/>
        </p:nvCxnSpPr>
        <p:spPr>
          <a:xfrm>
            <a:off x="2394857" y="2506938"/>
            <a:ext cx="273674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853EAFE-884B-B645-B342-F3FA8CFF4698}"/>
              </a:ext>
            </a:extLst>
          </p:cNvPr>
          <p:cNvCxnSpPr>
            <a:cxnSpLocks/>
          </p:cNvCxnSpPr>
          <p:nvPr/>
        </p:nvCxnSpPr>
        <p:spPr>
          <a:xfrm flipV="1">
            <a:off x="2394857" y="4809899"/>
            <a:ext cx="2976616" cy="3626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0" name="Shape 161">
            <a:extLst>
              <a:ext uri="{FF2B5EF4-FFF2-40B4-BE49-F238E27FC236}">
                <a16:creationId xmlns:a16="http://schemas.microsoft.com/office/drawing/2014/main" id="{A48C4CA1-04F3-234F-A169-05D67C65E8A0}"/>
              </a:ext>
            </a:extLst>
          </p:cNvPr>
          <p:cNvSpPr/>
          <p:nvPr/>
        </p:nvSpPr>
        <p:spPr>
          <a:xfrm>
            <a:off x="1562355" y="1540498"/>
            <a:ext cx="217680" cy="3716690"/>
          </a:xfrm>
          <a:prstGeom prst="rect">
            <a:avLst/>
          </a:prstGeom>
          <a:solidFill>
            <a:srgbClr val="0070C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cxnSp>
        <p:nvCxnSpPr>
          <p:cNvPr id="24" name="Shape 187">
            <a:extLst>
              <a:ext uri="{FF2B5EF4-FFF2-40B4-BE49-F238E27FC236}">
                <a16:creationId xmlns:a16="http://schemas.microsoft.com/office/drawing/2014/main" id="{5137FC88-3F13-1C4A-8D6C-E057273D2348}"/>
              </a:ext>
            </a:extLst>
          </p:cNvPr>
          <p:cNvCxnSpPr>
            <a:cxnSpLocks/>
            <a:stCxn id="39" idx="6"/>
          </p:cNvCxnSpPr>
          <p:nvPr/>
        </p:nvCxnSpPr>
        <p:spPr>
          <a:xfrm flipH="1">
            <a:off x="3561695" y="3242701"/>
            <a:ext cx="146108" cy="235472"/>
          </a:xfrm>
          <a:prstGeom prst="straightConnector1">
            <a:avLst/>
          </a:prstGeom>
          <a:noFill/>
          <a:ln w="9525" cap="flat" cmpd="sng">
            <a:solidFill>
              <a:schemeClr val="tx1"/>
            </a:solidFill>
            <a:prstDash val="solid"/>
            <a:round/>
            <a:headEnd type="none" w="med" len="med"/>
            <a:tailEnd type="none" w="med" len="med"/>
          </a:ln>
        </p:spPr>
      </p:cxnSp>
      <p:cxnSp>
        <p:nvCxnSpPr>
          <p:cNvPr id="25" name="Shape 192">
            <a:extLst>
              <a:ext uri="{FF2B5EF4-FFF2-40B4-BE49-F238E27FC236}">
                <a16:creationId xmlns:a16="http://schemas.microsoft.com/office/drawing/2014/main" id="{B7E20041-A184-714D-A760-2279CDD21DDE}"/>
              </a:ext>
            </a:extLst>
          </p:cNvPr>
          <p:cNvCxnSpPr/>
          <p:nvPr/>
        </p:nvCxnSpPr>
        <p:spPr>
          <a:xfrm>
            <a:off x="3348314" y="3258358"/>
            <a:ext cx="301041" cy="6274"/>
          </a:xfrm>
          <a:prstGeom prst="straightConnector1">
            <a:avLst/>
          </a:prstGeom>
          <a:noFill/>
          <a:ln w="9525" cap="flat" cmpd="sng">
            <a:solidFill>
              <a:schemeClr val="tx1"/>
            </a:solidFill>
            <a:prstDash val="solid"/>
            <a:round/>
            <a:headEnd type="none" w="med" len="med"/>
            <a:tailEnd type="none" w="med" len="med"/>
          </a:ln>
        </p:spPr>
      </p:cxnSp>
      <p:cxnSp>
        <p:nvCxnSpPr>
          <p:cNvPr id="26" name="Shape 195">
            <a:extLst>
              <a:ext uri="{FF2B5EF4-FFF2-40B4-BE49-F238E27FC236}">
                <a16:creationId xmlns:a16="http://schemas.microsoft.com/office/drawing/2014/main" id="{838C2A9C-AD24-5547-A6B2-913343DE0C66}"/>
              </a:ext>
            </a:extLst>
          </p:cNvPr>
          <p:cNvCxnSpPr>
            <a:endCxn id="44" idx="5"/>
          </p:cNvCxnSpPr>
          <p:nvPr/>
        </p:nvCxnSpPr>
        <p:spPr>
          <a:xfrm>
            <a:off x="3358447" y="3257663"/>
            <a:ext cx="241392" cy="234994"/>
          </a:xfrm>
          <a:prstGeom prst="straightConnector1">
            <a:avLst/>
          </a:prstGeom>
          <a:noFill/>
          <a:ln w="9525" cap="flat" cmpd="sng">
            <a:solidFill>
              <a:schemeClr val="tx1"/>
            </a:solidFill>
            <a:prstDash val="solid"/>
            <a:round/>
            <a:headEnd type="none" w="med" len="med"/>
            <a:tailEnd type="none" w="med" len="med"/>
          </a:ln>
        </p:spPr>
      </p:cxnSp>
      <p:grpSp>
        <p:nvGrpSpPr>
          <p:cNvPr id="27" name="Shape 158">
            <a:extLst>
              <a:ext uri="{FF2B5EF4-FFF2-40B4-BE49-F238E27FC236}">
                <a16:creationId xmlns:a16="http://schemas.microsoft.com/office/drawing/2014/main" id="{63B56348-21D4-A842-985B-4BC3AC44EFBA}"/>
              </a:ext>
            </a:extLst>
          </p:cNvPr>
          <p:cNvGrpSpPr/>
          <p:nvPr/>
        </p:nvGrpSpPr>
        <p:grpSpPr>
          <a:xfrm>
            <a:off x="2829746" y="3032862"/>
            <a:ext cx="1581496" cy="580654"/>
            <a:chOff x="157051" y="5050334"/>
            <a:chExt cx="1137890" cy="388720"/>
          </a:xfrm>
        </p:grpSpPr>
        <p:sp>
          <p:nvSpPr>
            <p:cNvPr id="28" name="Shape 159">
              <a:extLst>
                <a:ext uri="{FF2B5EF4-FFF2-40B4-BE49-F238E27FC236}">
                  <a16:creationId xmlns:a16="http://schemas.microsoft.com/office/drawing/2014/main" id="{00D5A0BF-7A69-2B48-BAD0-14E43D618C57}"/>
                </a:ext>
              </a:extLst>
            </p:cNvPr>
            <p:cNvSpPr/>
            <p:nvPr/>
          </p:nvSpPr>
          <p:spPr>
            <a:xfrm>
              <a:off x="157051" y="5050334"/>
              <a:ext cx="1137890" cy="388720"/>
            </a:xfrm>
            <a:prstGeom prst="parallelogram">
              <a:avLst>
                <a:gd name="adj" fmla="val 63398"/>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29" name="Shape 160">
              <a:extLst>
                <a:ext uri="{FF2B5EF4-FFF2-40B4-BE49-F238E27FC236}">
                  <a16:creationId xmlns:a16="http://schemas.microsoft.com/office/drawing/2014/main" id="{3BE136E0-0D77-0E47-BF35-C001419E963C}"/>
                </a:ext>
              </a:extLst>
            </p:cNvPr>
            <p:cNvSpPr/>
            <p:nvPr/>
          </p:nvSpPr>
          <p:spPr>
            <a:xfrm>
              <a:off x="505378" y="5158742"/>
              <a:ext cx="78575" cy="8595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grpSp>
      <p:cxnSp>
        <p:nvCxnSpPr>
          <p:cNvPr id="32" name="Shape 186">
            <a:extLst>
              <a:ext uri="{FF2B5EF4-FFF2-40B4-BE49-F238E27FC236}">
                <a16:creationId xmlns:a16="http://schemas.microsoft.com/office/drawing/2014/main" id="{B2D8C53B-41ED-BD4C-BC7A-4D714AEC65F1}"/>
              </a:ext>
            </a:extLst>
          </p:cNvPr>
          <p:cNvCxnSpPr/>
          <p:nvPr/>
        </p:nvCxnSpPr>
        <p:spPr>
          <a:xfrm>
            <a:off x="3266892" y="3444127"/>
            <a:ext cx="301041" cy="6274"/>
          </a:xfrm>
          <a:prstGeom prst="straightConnector1">
            <a:avLst/>
          </a:prstGeom>
          <a:noFill/>
          <a:ln w="9525" cap="flat" cmpd="sng">
            <a:solidFill>
              <a:schemeClr val="tx1"/>
            </a:solidFill>
            <a:prstDash val="solid"/>
            <a:round/>
            <a:headEnd type="none" w="med" len="med"/>
            <a:tailEnd type="none" w="med" len="med"/>
          </a:ln>
        </p:spPr>
      </p:cxnSp>
      <p:cxnSp>
        <p:nvCxnSpPr>
          <p:cNvPr id="33" name="Shape 187">
            <a:extLst>
              <a:ext uri="{FF2B5EF4-FFF2-40B4-BE49-F238E27FC236}">
                <a16:creationId xmlns:a16="http://schemas.microsoft.com/office/drawing/2014/main" id="{E9CBC51C-4ECA-C647-B27E-4D1627715F33}"/>
              </a:ext>
            </a:extLst>
          </p:cNvPr>
          <p:cNvCxnSpPr>
            <a:endCxn id="43" idx="4"/>
          </p:cNvCxnSpPr>
          <p:nvPr/>
        </p:nvCxnSpPr>
        <p:spPr>
          <a:xfrm flipH="1">
            <a:off x="3910102" y="3233451"/>
            <a:ext cx="77448" cy="274501"/>
          </a:xfrm>
          <a:prstGeom prst="straightConnector1">
            <a:avLst/>
          </a:prstGeom>
          <a:noFill/>
          <a:ln w="9525" cap="flat" cmpd="sng">
            <a:solidFill>
              <a:schemeClr val="tx1"/>
            </a:solidFill>
            <a:prstDash val="solid"/>
            <a:round/>
            <a:headEnd type="none" w="med" len="med"/>
            <a:tailEnd type="none" w="med" len="med"/>
          </a:ln>
        </p:spPr>
      </p:cxnSp>
      <p:cxnSp>
        <p:nvCxnSpPr>
          <p:cNvPr id="34" name="Shape 191">
            <a:extLst>
              <a:ext uri="{FF2B5EF4-FFF2-40B4-BE49-F238E27FC236}">
                <a16:creationId xmlns:a16="http://schemas.microsoft.com/office/drawing/2014/main" id="{4EDAEFA2-15FA-C64E-A78A-764125F3FC1B}"/>
              </a:ext>
            </a:extLst>
          </p:cNvPr>
          <p:cNvCxnSpPr>
            <a:stCxn id="29" idx="3"/>
          </p:cNvCxnSpPr>
          <p:nvPr/>
        </p:nvCxnSpPr>
        <p:spPr>
          <a:xfrm flipH="1">
            <a:off x="3230501" y="3304386"/>
            <a:ext cx="99360" cy="135843"/>
          </a:xfrm>
          <a:prstGeom prst="straightConnector1">
            <a:avLst/>
          </a:prstGeom>
          <a:noFill/>
          <a:ln w="9525" cap="flat" cmpd="sng">
            <a:solidFill>
              <a:schemeClr val="tx1"/>
            </a:solidFill>
            <a:prstDash val="solid"/>
            <a:round/>
            <a:headEnd type="none" w="med" len="med"/>
            <a:tailEnd type="none" w="med" len="med"/>
          </a:ln>
        </p:spPr>
      </p:cxnSp>
      <p:cxnSp>
        <p:nvCxnSpPr>
          <p:cNvPr id="35" name="Shape 193">
            <a:extLst>
              <a:ext uri="{FF2B5EF4-FFF2-40B4-BE49-F238E27FC236}">
                <a16:creationId xmlns:a16="http://schemas.microsoft.com/office/drawing/2014/main" id="{BE727D3D-01B3-CF40-98A6-76E400FE2CEB}"/>
              </a:ext>
            </a:extLst>
          </p:cNvPr>
          <p:cNvCxnSpPr/>
          <p:nvPr/>
        </p:nvCxnSpPr>
        <p:spPr>
          <a:xfrm>
            <a:off x="3669000" y="3246476"/>
            <a:ext cx="301041" cy="6274"/>
          </a:xfrm>
          <a:prstGeom prst="straightConnector1">
            <a:avLst/>
          </a:prstGeom>
          <a:noFill/>
          <a:ln w="9525" cap="flat" cmpd="sng">
            <a:solidFill>
              <a:schemeClr val="tx1"/>
            </a:solidFill>
            <a:prstDash val="solid"/>
            <a:round/>
            <a:headEnd type="none" w="med" len="med"/>
            <a:tailEnd type="none" w="med" len="med"/>
          </a:ln>
        </p:spPr>
      </p:cxnSp>
      <p:cxnSp>
        <p:nvCxnSpPr>
          <p:cNvPr id="37" name="Shape 194">
            <a:extLst>
              <a:ext uri="{FF2B5EF4-FFF2-40B4-BE49-F238E27FC236}">
                <a16:creationId xmlns:a16="http://schemas.microsoft.com/office/drawing/2014/main" id="{76F2C789-B3B7-4045-A45E-0AC82C707DD5}"/>
              </a:ext>
            </a:extLst>
          </p:cNvPr>
          <p:cNvCxnSpPr/>
          <p:nvPr/>
        </p:nvCxnSpPr>
        <p:spPr>
          <a:xfrm>
            <a:off x="3594255" y="3449216"/>
            <a:ext cx="301041" cy="6274"/>
          </a:xfrm>
          <a:prstGeom prst="straightConnector1">
            <a:avLst/>
          </a:prstGeom>
          <a:noFill/>
          <a:ln w="9525" cap="flat" cmpd="sng">
            <a:solidFill>
              <a:schemeClr val="tx1"/>
            </a:solidFill>
            <a:prstDash val="solid"/>
            <a:round/>
            <a:headEnd type="none" w="med" len="med"/>
            <a:tailEnd type="none" w="med" len="med"/>
          </a:ln>
        </p:spPr>
      </p:cxnSp>
      <p:cxnSp>
        <p:nvCxnSpPr>
          <p:cNvPr id="38" name="Shape 196">
            <a:extLst>
              <a:ext uri="{FF2B5EF4-FFF2-40B4-BE49-F238E27FC236}">
                <a16:creationId xmlns:a16="http://schemas.microsoft.com/office/drawing/2014/main" id="{41798437-BE7F-694B-B441-68CCFCD3E63D}"/>
              </a:ext>
            </a:extLst>
          </p:cNvPr>
          <p:cNvCxnSpPr>
            <a:endCxn id="43" idx="1"/>
          </p:cNvCxnSpPr>
          <p:nvPr/>
        </p:nvCxnSpPr>
        <p:spPr>
          <a:xfrm>
            <a:off x="3672150" y="3265755"/>
            <a:ext cx="199341" cy="132608"/>
          </a:xfrm>
          <a:prstGeom prst="straightConnector1">
            <a:avLst/>
          </a:prstGeom>
          <a:noFill/>
          <a:ln w="9525" cap="flat" cmpd="sng">
            <a:solidFill>
              <a:schemeClr val="tx1"/>
            </a:solidFill>
            <a:prstDash val="solid"/>
            <a:round/>
            <a:headEnd type="none" w="med" len="med"/>
            <a:tailEnd type="none" w="med" len="med"/>
          </a:ln>
        </p:spPr>
      </p:cxnSp>
      <p:sp>
        <p:nvSpPr>
          <p:cNvPr id="39" name="Shape 175">
            <a:extLst>
              <a:ext uri="{FF2B5EF4-FFF2-40B4-BE49-F238E27FC236}">
                <a16:creationId xmlns:a16="http://schemas.microsoft.com/office/drawing/2014/main" id="{3DA5A6BE-5C42-FE44-B09B-695DBDCFD30A}"/>
              </a:ext>
            </a:extLst>
          </p:cNvPr>
          <p:cNvSpPr/>
          <p:nvPr/>
        </p:nvSpPr>
        <p:spPr>
          <a:xfrm>
            <a:off x="3598596" y="3178505"/>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41" name="Shape 176">
            <a:extLst>
              <a:ext uri="{FF2B5EF4-FFF2-40B4-BE49-F238E27FC236}">
                <a16:creationId xmlns:a16="http://schemas.microsoft.com/office/drawing/2014/main" id="{3B77E141-8535-1748-A7B9-D3D47B25452E}"/>
              </a:ext>
            </a:extLst>
          </p:cNvPr>
          <p:cNvSpPr/>
          <p:nvPr/>
        </p:nvSpPr>
        <p:spPr>
          <a:xfrm>
            <a:off x="3191016" y="3379535"/>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42" name="Shape 177">
            <a:extLst>
              <a:ext uri="{FF2B5EF4-FFF2-40B4-BE49-F238E27FC236}">
                <a16:creationId xmlns:a16="http://schemas.microsoft.com/office/drawing/2014/main" id="{B46D73FA-F5DA-F842-9318-7F1F5D080DE9}"/>
              </a:ext>
            </a:extLst>
          </p:cNvPr>
          <p:cNvSpPr/>
          <p:nvPr/>
        </p:nvSpPr>
        <p:spPr>
          <a:xfrm>
            <a:off x="3948422" y="3175451"/>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43" name="Shape 178">
            <a:extLst>
              <a:ext uri="{FF2B5EF4-FFF2-40B4-BE49-F238E27FC236}">
                <a16:creationId xmlns:a16="http://schemas.microsoft.com/office/drawing/2014/main" id="{870178A3-B0B5-C248-9B33-EA59D344DDD7}"/>
              </a:ext>
            </a:extLst>
          </p:cNvPr>
          <p:cNvSpPr/>
          <p:nvPr/>
        </p:nvSpPr>
        <p:spPr>
          <a:xfrm>
            <a:off x="3855498" y="3379560"/>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44" name="Shape 179">
            <a:extLst>
              <a:ext uri="{FF2B5EF4-FFF2-40B4-BE49-F238E27FC236}">
                <a16:creationId xmlns:a16="http://schemas.microsoft.com/office/drawing/2014/main" id="{8C602D9E-4178-1143-8CD9-AD1F077790C1}"/>
              </a:ext>
            </a:extLst>
          </p:cNvPr>
          <p:cNvSpPr/>
          <p:nvPr/>
        </p:nvSpPr>
        <p:spPr>
          <a:xfrm>
            <a:off x="3506625" y="3383068"/>
            <a:ext cx="109207" cy="128392"/>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cxnSp>
        <p:nvCxnSpPr>
          <p:cNvPr id="45" name="Shape 187">
            <a:extLst>
              <a:ext uri="{FF2B5EF4-FFF2-40B4-BE49-F238E27FC236}">
                <a16:creationId xmlns:a16="http://schemas.microsoft.com/office/drawing/2014/main" id="{32567580-060B-0B42-A795-73A8F7583292}"/>
              </a:ext>
            </a:extLst>
          </p:cNvPr>
          <p:cNvCxnSpPr>
            <a:cxnSpLocks/>
            <a:stCxn id="57" idx="6"/>
          </p:cNvCxnSpPr>
          <p:nvPr/>
        </p:nvCxnSpPr>
        <p:spPr>
          <a:xfrm flipH="1">
            <a:off x="3550759" y="5526315"/>
            <a:ext cx="146108" cy="235472"/>
          </a:xfrm>
          <a:prstGeom prst="straightConnector1">
            <a:avLst/>
          </a:prstGeom>
          <a:noFill/>
          <a:ln w="9525" cap="flat" cmpd="sng">
            <a:solidFill>
              <a:schemeClr val="tx1"/>
            </a:solidFill>
            <a:prstDash val="solid"/>
            <a:round/>
            <a:headEnd type="none" w="med" len="med"/>
            <a:tailEnd type="none" w="med" len="med"/>
          </a:ln>
        </p:spPr>
      </p:cxnSp>
      <p:cxnSp>
        <p:nvCxnSpPr>
          <p:cNvPr id="46" name="Shape 192">
            <a:extLst>
              <a:ext uri="{FF2B5EF4-FFF2-40B4-BE49-F238E27FC236}">
                <a16:creationId xmlns:a16="http://schemas.microsoft.com/office/drawing/2014/main" id="{A2D4057D-C0B2-5141-A37A-794DA9DBE5A8}"/>
              </a:ext>
            </a:extLst>
          </p:cNvPr>
          <p:cNvCxnSpPr/>
          <p:nvPr/>
        </p:nvCxnSpPr>
        <p:spPr>
          <a:xfrm>
            <a:off x="3337378" y="5541972"/>
            <a:ext cx="301041" cy="6274"/>
          </a:xfrm>
          <a:prstGeom prst="straightConnector1">
            <a:avLst/>
          </a:prstGeom>
          <a:noFill/>
          <a:ln w="9525" cap="flat" cmpd="sng">
            <a:solidFill>
              <a:schemeClr val="tx1"/>
            </a:solidFill>
            <a:prstDash val="solid"/>
            <a:round/>
            <a:headEnd type="none" w="med" len="med"/>
            <a:tailEnd type="none" w="med" len="med"/>
          </a:ln>
        </p:spPr>
      </p:cxnSp>
      <p:cxnSp>
        <p:nvCxnSpPr>
          <p:cNvPr id="47" name="Shape 195">
            <a:extLst>
              <a:ext uri="{FF2B5EF4-FFF2-40B4-BE49-F238E27FC236}">
                <a16:creationId xmlns:a16="http://schemas.microsoft.com/office/drawing/2014/main" id="{9451A56C-4EA6-1843-8267-454743AE9F99}"/>
              </a:ext>
            </a:extLst>
          </p:cNvPr>
          <p:cNvCxnSpPr>
            <a:endCxn id="61" idx="5"/>
          </p:cNvCxnSpPr>
          <p:nvPr/>
        </p:nvCxnSpPr>
        <p:spPr>
          <a:xfrm>
            <a:off x="3347511" y="5541277"/>
            <a:ext cx="241392" cy="234994"/>
          </a:xfrm>
          <a:prstGeom prst="straightConnector1">
            <a:avLst/>
          </a:prstGeom>
          <a:noFill/>
          <a:ln w="9525" cap="flat" cmpd="sng">
            <a:solidFill>
              <a:schemeClr val="tx1"/>
            </a:solidFill>
            <a:prstDash val="solid"/>
            <a:round/>
            <a:headEnd type="none" w="med" len="med"/>
            <a:tailEnd type="none" w="med" len="med"/>
          </a:ln>
        </p:spPr>
      </p:cxnSp>
      <p:grpSp>
        <p:nvGrpSpPr>
          <p:cNvPr id="48" name="Shape 158">
            <a:extLst>
              <a:ext uri="{FF2B5EF4-FFF2-40B4-BE49-F238E27FC236}">
                <a16:creationId xmlns:a16="http://schemas.microsoft.com/office/drawing/2014/main" id="{32786734-A811-174A-B6CF-72D2B99EC6B5}"/>
              </a:ext>
            </a:extLst>
          </p:cNvPr>
          <p:cNvGrpSpPr/>
          <p:nvPr/>
        </p:nvGrpSpPr>
        <p:grpSpPr>
          <a:xfrm>
            <a:off x="2818810" y="5316476"/>
            <a:ext cx="1581496" cy="580654"/>
            <a:chOff x="157051" y="5050334"/>
            <a:chExt cx="1137890" cy="388720"/>
          </a:xfrm>
        </p:grpSpPr>
        <p:sp>
          <p:nvSpPr>
            <p:cNvPr id="49" name="Shape 159">
              <a:extLst>
                <a:ext uri="{FF2B5EF4-FFF2-40B4-BE49-F238E27FC236}">
                  <a16:creationId xmlns:a16="http://schemas.microsoft.com/office/drawing/2014/main" id="{0052D346-3AC1-A340-B084-21B33CF72175}"/>
                </a:ext>
              </a:extLst>
            </p:cNvPr>
            <p:cNvSpPr/>
            <p:nvPr/>
          </p:nvSpPr>
          <p:spPr>
            <a:xfrm>
              <a:off x="157051" y="5050334"/>
              <a:ext cx="1137890" cy="388720"/>
            </a:xfrm>
            <a:prstGeom prst="parallelogram">
              <a:avLst>
                <a:gd name="adj" fmla="val 63398"/>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50" name="Shape 160">
              <a:extLst>
                <a:ext uri="{FF2B5EF4-FFF2-40B4-BE49-F238E27FC236}">
                  <a16:creationId xmlns:a16="http://schemas.microsoft.com/office/drawing/2014/main" id="{895E5E04-F62C-7148-9952-B24D5F7A069D}"/>
                </a:ext>
              </a:extLst>
            </p:cNvPr>
            <p:cNvSpPr/>
            <p:nvPr/>
          </p:nvSpPr>
          <p:spPr>
            <a:xfrm>
              <a:off x="505378" y="5158742"/>
              <a:ext cx="78575" cy="85952"/>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grpSp>
      <p:cxnSp>
        <p:nvCxnSpPr>
          <p:cNvPr id="51" name="Shape 186">
            <a:extLst>
              <a:ext uri="{FF2B5EF4-FFF2-40B4-BE49-F238E27FC236}">
                <a16:creationId xmlns:a16="http://schemas.microsoft.com/office/drawing/2014/main" id="{57B14314-EF2B-414E-AB0E-6ED8D75DEC3C}"/>
              </a:ext>
            </a:extLst>
          </p:cNvPr>
          <p:cNvCxnSpPr/>
          <p:nvPr/>
        </p:nvCxnSpPr>
        <p:spPr>
          <a:xfrm>
            <a:off x="3255956" y="5727741"/>
            <a:ext cx="301041" cy="6274"/>
          </a:xfrm>
          <a:prstGeom prst="straightConnector1">
            <a:avLst/>
          </a:prstGeom>
          <a:noFill/>
          <a:ln w="9525" cap="flat" cmpd="sng">
            <a:solidFill>
              <a:schemeClr val="tx1"/>
            </a:solidFill>
            <a:prstDash val="solid"/>
            <a:round/>
            <a:headEnd type="none" w="med" len="med"/>
            <a:tailEnd type="none" w="med" len="med"/>
          </a:ln>
        </p:spPr>
      </p:cxnSp>
      <p:cxnSp>
        <p:nvCxnSpPr>
          <p:cNvPr id="52" name="Shape 187">
            <a:extLst>
              <a:ext uri="{FF2B5EF4-FFF2-40B4-BE49-F238E27FC236}">
                <a16:creationId xmlns:a16="http://schemas.microsoft.com/office/drawing/2014/main" id="{6BEBD55E-D973-F844-98E0-AA2211766E81}"/>
              </a:ext>
            </a:extLst>
          </p:cNvPr>
          <p:cNvCxnSpPr>
            <a:endCxn id="60" idx="4"/>
          </p:cNvCxnSpPr>
          <p:nvPr/>
        </p:nvCxnSpPr>
        <p:spPr>
          <a:xfrm flipH="1">
            <a:off x="3899166" y="5517065"/>
            <a:ext cx="77448" cy="274501"/>
          </a:xfrm>
          <a:prstGeom prst="straightConnector1">
            <a:avLst/>
          </a:prstGeom>
          <a:noFill/>
          <a:ln w="9525" cap="flat" cmpd="sng">
            <a:solidFill>
              <a:schemeClr val="tx1"/>
            </a:solidFill>
            <a:prstDash val="solid"/>
            <a:round/>
            <a:headEnd type="none" w="med" len="med"/>
            <a:tailEnd type="none" w="med" len="med"/>
          </a:ln>
        </p:spPr>
      </p:cxnSp>
      <p:cxnSp>
        <p:nvCxnSpPr>
          <p:cNvPr id="53" name="Shape 191">
            <a:extLst>
              <a:ext uri="{FF2B5EF4-FFF2-40B4-BE49-F238E27FC236}">
                <a16:creationId xmlns:a16="http://schemas.microsoft.com/office/drawing/2014/main" id="{3B65EBBE-0B29-AC49-A90D-53798438C2BF}"/>
              </a:ext>
            </a:extLst>
          </p:cNvPr>
          <p:cNvCxnSpPr>
            <a:stCxn id="50" idx="3"/>
          </p:cNvCxnSpPr>
          <p:nvPr/>
        </p:nvCxnSpPr>
        <p:spPr>
          <a:xfrm flipH="1">
            <a:off x="3219565" y="5588000"/>
            <a:ext cx="99360" cy="135843"/>
          </a:xfrm>
          <a:prstGeom prst="straightConnector1">
            <a:avLst/>
          </a:prstGeom>
          <a:noFill/>
          <a:ln w="9525" cap="flat" cmpd="sng">
            <a:solidFill>
              <a:schemeClr val="tx1"/>
            </a:solidFill>
            <a:prstDash val="solid"/>
            <a:round/>
            <a:headEnd type="none" w="med" len="med"/>
            <a:tailEnd type="none" w="med" len="med"/>
          </a:ln>
        </p:spPr>
      </p:cxnSp>
      <p:cxnSp>
        <p:nvCxnSpPr>
          <p:cNvPr id="54" name="Shape 193">
            <a:extLst>
              <a:ext uri="{FF2B5EF4-FFF2-40B4-BE49-F238E27FC236}">
                <a16:creationId xmlns:a16="http://schemas.microsoft.com/office/drawing/2014/main" id="{7747B32C-CB0C-6044-B185-680960B8709B}"/>
              </a:ext>
            </a:extLst>
          </p:cNvPr>
          <p:cNvCxnSpPr/>
          <p:nvPr/>
        </p:nvCxnSpPr>
        <p:spPr>
          <a:xfrm>
            <a:off x="3658064" y="5530090"/>
            <a:ext cx="301041" cy="6274"/>
          </a:xfrm>
          <a:prstGeom prst="straightConnector1">
            <a:avLst/>
          </a:prstGeom>
          <a:noFill/>
          <a:ln w="9525" cap="flat" cmpd="sng">
            <a:solidFill>
              <a:schemeClr val="tx1"/>
            </a:solidFill>
            <a:prstDash val="solid"/>
            <a:round/>
            <a:headEnd type="none" w="med" len="med"/>
            <a:tailEnd type="none" w="med" len="med"/>
          </a:ln>
        </p:spPr>
      </p:cxnSp>
      <p:cxnSp>
        <p:nvCxnSpPr>
          <p:cNvPr id="55" name="Shape 194">
            <a:extLst>
              <a:ext uri="{FF2B5EF4-FFF2-40B4-BE49-F238E27FC236}">
                <a16:creationId xmlns:a16="http://schemas.microsoft.com/office/drawing/2014/main" id="{EAC158DE-5E83-FF45-BC92-006186276088}"/>
              </a:ext>
            </a:extLst>
          </p:cNvPr>
          <p:cNvCxnSpPr/>
          <p:nvPr/>
        </p:nvCxnSpPr>
        <p:spPr>
          <a:xfrm>
            <a:off x="3583319" y="5732830"/>
            <a:ext cx="301041" cy="6274"/>
          </a:xfrm>
          <a:prstGeom prst="straightConnector1">
            <a:avLst/>
          </a:prstGeom>
          <a:noFill/>
          <a:ln w="9525" cap="flat" cmpd="sng">
            <a:solidFill>
              <a:schemeClr val="tx1"/>
            </a:solidFill>
            <a:prstDash val="solid"/>
            <a:round/>
            <a:headEnd type="none" w="med" len="med"/>
            <a:tailEnd type="none" w="med" len="med"/>
          </a:ln>
        </p:spPr>
      </p:cxnSp>
      <p:cxnSp>
        <p:nvCxnSpPr>
          <p:cNvPr id="56" name="Shape 196">
            <a:extLst>
              <a:ext uri="{FF2B5EF4-FFF2-40B4-BE49-F238E27FC236}">
                <a16:creationId xmlns:a16="http://schemas.microsoft.com/office/drawing/2014/main" id="{A963E98B-D200-EF42-B3C7-0AA38967736E}"/>
              </a:ext>
            </a:extLst>
          </p:cNvPr>
          <p:cNvCxnSpPr>
            <a:endCxn id="60" idx="1"/>
          </p:cNvCxnSpPr>
          <p:nvPr/>
        </p:nvCxnSpPr>
        <p:spPr>
          <a:xfrm>
            <a:off x="3661214" y="5549369"/>
            <a:ext cx="199341" cy="132608"/>
          </a:xfrm>
          <a:prstGeom prst="straightConnector1">
            <a:avLst/>
          </a:prstGeom>
          <a:noFill/>
          <a:ln w="9525" cap="flat" cmpd="sng">
            <a:solidFill>
              <a:schemeClr val="tx1"/>
            </a:solidFill>
            <a:prstDash val="solid"/>
            <a:round/>
            <a:headEnd type="none" w="med" len="med"/>
            <a:tailEnd type="none" w="med" len="med"/>
          </a:ln>
        </p:spPr>
      </p:cxnSp>
      <p:sp>
        <p:nvSpPr>
          <p:cNvPr id="57" name="Shape 175">
            <a:extLst>
              <a:ext uri="{FF2B5EF4-FFF2-40B4-BE49-F238E27FC236}">
                <a16:creationId xmlns:a16="http://schemas.microsoft.com/office/drawing/2014/main" id="{A18E7440-A225-4844-8175-F831D741221A}"/>
              </a:ext>
            </a:extLst>
          </p:cNvPr>
          <p:cNvSpPr/>
          <p:nvPr/>
        </p:nvSpPr>
        <p:spPr>
          <a:xfrm>
            <a:off x="3587660" y="5462119"/>
            <a:ext cx="109207" cy="128392"/>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58" name="Shape 176">
            <a:extLst>
              <a:ext uri="{FF2B5EF4-FFF2-40B4-BE49-F238E27FC236}">
                <a16:creationId xmlns:a16="http://schemas.microsoft.com/office/drawing/2014/main" id="{635ACAC6-2BB5-614F-BAEE-3841C65C0B2C}"/>
              </a:ext>
            </a:extLst>
          </p:cNvPr>
          <p:cNvSpPr/>
          <p:nvPr/>
        </p:nvSpPr>
        <p:spPr>
          <a:xfrm>
            <a:off x="3180080" y="5663149"/>
            <a:ext cx="109207" cy="128392"/>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59" name="Shape 177">
            <a:extLst>
              <a:ext uri="{FF2B5EF4-FFF2-40B4-BE49-F238E27FC236}">
                <a16:creationId xmlns:a16="http://schemas.microsoft.com/office/drawing/2014/main" id="{A2034768-8372-234D-BC20-3FC5704C9B58}"/>
              </a:ext>
            </a:extLst>
          </p:cNvPr>
          <p:cNvSpPr/>
          <p:nvPr/>
        </p:nvSpPr>
        <p:spPr>
          <a:xfrm>
            <a:off x="3937486" y="5459065"/>
            <a:ext cx="109207" cy="128392"/>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60" name="Shape 178">
            <a:extLst>
              <a:ext uri="{FF2B5EF4-FFF2-40B4-BE49-F238E27FC236}">
                <a16:creationId xmlns:a16="http://schemas.microsoft.com/office/drawing/2014/main" id="{003E8426-CE35-E348-A695-88348D3A254F}"/>
              </a:ext>
            </a:extLst>
          </p:cNvPr>
          <p:cNvSpPr/>
          <p:nvPr/>
        </p:nvSpPr>
        <p:spPr>
          <a:xfrm>
            <a:off x="3844562" y="5663174"/>
            <a:ext cx="109207" cy="128392"/>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61" name="Shape 179">
            <a:extLst>
              <a:ext uri="{FF2B5EF4-FFF2-40B4-BE49-F238E27FC236}">
                <a16:creationId xmlns:a16="http://schemas.microsoft.com/office/drawing/2014/main" id="{B7108D61-E878-404E-A5C4-6886AF1E729F}"/>
              </a:ext>
            </a:extLst>
          </p:cNvPr>
          <p:cNvSpPr/>
          <p:nvPr/>
        </p:nvSpPr>
        <p:spPr>
          <a:xfrm>
            <a:off x="3495689" y="5666682"/>
            <a:ext cx="109207" cy="128392"/>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pic>
        <p:nvPicPr>
          <p:cNvPr id="9" name="Audio 8">
            <a:hlinkClick r:id="" action="ppaction://media"/>
            <a:extLst>
              <a:ext uri="{FF2B5EF4-FFF2-40B4-BE49-F238E27FC236}">
                <a16:creationId xmlns:a16="http://schemas.microsoft.com/office/drawing/2014/main" id="{012F8EEA-420E-224D-B0DA-962DBD7015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10604811"/>
      </p:ext>
    </p:extLst>
  </p:cSld>
  <p:clrMapOvr>
    <a:masterClrMapping/>
  </p:clrMapOvr>
  <mc:AlternateContent xmlns:mc="http://schemas.openxmlformats.org/markup-compatibility/2006">
    <mc:Choice xmlns:p14="http://schemas.microsoft.com/office/powerpoint/2010/main" Requires="p14">
      <p:transition spd="slow" p14:dur="2000" advTm="25185"/>
    </mc:Choice>
    <mc:Fallback>
      <p:transition spd="slow" advTm="25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7" name="Title 6">
            <a:extLst>
              <a:ext uri="{FF2B5EF4-FFF2-40B4-BE49-F238E27FC236}">
                <a16:creationId xmlns:a16="http://schemas.microsoft.com/office/drawing/2014/main" id="{405CB397-DBE6-DB46-B69E-76EA51E256C5}"/>
              </a:ext>
            </a:extLst>
          </p:cNvPr>
          <p:cNvSpPr>
            <a:spLocks noGrp="1"/>
          </p:cNvSpPr>
          <p:nvPr>
            <p:ph type="title"/>
          </p:nvPr>
        </p:nvSpPr>
        <p:spPr/>
        <p:txBody>
          <a:bodyPr/>
          <a:lstStyle/>
          <a:p>
            <a:endParaRPr lang="en-US" dirty="0"/>
          </a:p>
        </p:txBody>
      </p:sp>
      <p:sp>
        <p:nvSpPr>
          <p:cNvPr id="156" name="Shape 156"/>
          <p:cNvSpPr txBox="1"/>
          <p:nvPr/>
        </p:nvSpPr>
        <p:spPr>
          <a:xfrm>
            <a:off x="-423756" y="3268523"/>
            <a:ext cx="2429968" cy="9654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latin typeface="Adobe Clean" panose="020B0503020404020204" pitchFamily="34" charset="0"/>
                <a:ea typeface="Calibri"/>
                <a:cs typeface="Calibri"/>
                <a:sym typeface="Calibri"/>
              </a:rPr>
              <a:t>Latent shape representation</a:t>
            </a:r>
            <a:endParaRPr sz="1800" dirty="0">
              <a:latin typeface="Adobe Clean" panose="020B0503020404020204" pitchFamily="34" charset="0"/>
              <a:ea typeface="Calibri"/>
              <a:cs typeface="Calibri"/>
              <a:sym typeface="Calibri"/>
            </a:endParaRPr>
          </a:p>
        </p:txBody>
      </p:sp>
      <p:sp>
        <p:nvSpPr>
          <p:cNvPr id="4" name="Espace réservé du numéro de diapositive 3">
            <a:extLst>
              <a:ext uri="{FF2B5EF4-FFF2-40B4-BE49-F238E27FC236}">
                <a16:creationId xmlns:a16="http://schemas.microsoft.com/office/drawing/2014/main" id="{7F6FA6BE-317B-9348-AFA1-7B25CF758A0F}"/>
              </a:ext>
            </a:extLst>
          </p:cNvPr>
          <p:cNvSpPr>
            <a:spLocks noGrp="1"/>
          </p:cNvSpPr>
          <p:nvPr>
            <p:ph type="sldNum" sz="quarter" idx="12"/>
          </p:nvPr>
        </p:nvSpPr>
        <p:spPr/>
        <p:txBody>
          <a:bodyPr/>
          <a:lstStyle/>
          <a:p>
            <a:fld id="{611224AE-60B8-A04C-BAB5-7045A9C2B360}" type="slidenum">
              <a:rPr lang="fr-FR" smtClean="0">
                <a:solidFill>
                  <a:schemeClr val="tx1"/>
                </a:solidFill>
              </a:rPr>
              <a:t>14</a:t>
            </a:fld>
            <a:endParaRPr lang="fr-FR">
              <a:solidFill>
                <a:schemeClr val="tx1"/>
              </a:solidFill>
            </a:endParaRPr>
          </a:p>
        </p:txBody>
      </p:sp>
      <p:pic>
        <p:nvPicPr>
          <p:cNvPr id="102" name="Image 101"/>
          <p:cNvPicPr>
            <a:picLocks noChangeAspect="1"/>
          </p:cNvPicPr>
          <p:nvPr/>
        </p:nvPicPr>
        <p:blipFill>
          <a:blip r:embed="rId5"/>
          <a:stretch>
            <a:fillRect/>
          </a:stretch>
        </p:blipFill>
        <p:spPr>
          <a:xfrm>
            <a:off x="4644537" y="2345576"/>
            <a:ext cx="800100" cy="330200"/>
          </a:xfrm>
          <a:prstGeom prst="rect">
            <a:avLst/>
          </a:prstGeom>
        </p:spPr>
      </p:pic>
      <p:pic>
        <p:nvPicPr>
          <p:cNvPr id="103" name="Image 102"/>
          <p:cNvPicPr>
            <a:picLocks noChangeAspect="1"/>
          </p:cNvPicPr>
          <p:nvPr/>
        </p:nvPicPr>
        <p:blipFill>
          <a:blip r:embed="rId5"/>
          <a:stretch>
            <a:fillRect/>
          </a:stretch>
        </p:blipFill>
        <p:spPr>
          <a:xfrm>
            <a:off x="7522704" y="2903075"/>
            <a:ext cx="872686" cy="330200"/>
          </a:xfrm>
          <a:prstGeom prst="rect">
            <a:avLst/>
          </a:prstGeom>
        </p:spPr>
      </p:pic>
      <p:sp>
        <p:nvSpPr>
          <p:cNvPr id="72" name="Rectangle 71"/>
          <p:cNvSpPr/>
          <p:nvPr/>
        </p:nvSpPr>
        <p:spPr>
          <a:xfrm>
            <a:off x="6239295" y="5625211"/>
            <a:ext cx="237566" cy="369332"/>
          </a:xfrm>
          <a:prstGeom prst="rect">
            <a:avLst/>
          </a:prstGeom>
        </p:spPr>
        <p:txBody>
          <a:bodyPr wrap="none">
            <a:spAutoFit/>
          </a:bodyPr>
          <a:lstStyle/>
          <a:p>
            <a:r>
              <a:rPr lang="sk-SK" dirty="0">
                <a:latin typeface="Adobe Clean" panose="020B0503020404020204" pitchFamily="34" charset="0"/>
              </a:rPr>
              <a:t> </a:t>
            </a:r>
            <a:endParaRPr lang="fr-FR" dirty="0">
              <a:latin typeface="Adobe Clean" panose="020B0503020404020204" pitchFamily="34" charset="0"/>
            </a:endParaRPr>
          </a:p>
        </p:txBody>
      </p:sp>
      <p:pic>
        <p:nvPicPr>
          <p:cNvPr id="70" name="Image 69"/>
          <p:cNvPicPr>
            <a:picLocks noChangeAspect="1"/>
          </p:cNvPicPr>
          <p:nvPr/>
        </p:nvPicPr>
        <p:blipFill>
          <a:blip r:embed="rId5"/>
          <a:stretch>
            <a:fillRect/>
          </a:stretch>
        </p:blipFill>
        <p:spPr>
          <a:xfrm>
            <a:off x="4770597" y="5551806"/>
            <a:ext cx="800100" cy="330200"/>
          </a:xfrm>
          <a:prstGeom prst="rect">
            <a:avLst/>
          </a:prstGeom>
        </p:spPr>
      </p:pic>
      <p:pic>
        <p:nvPicPr>
          <p:cNvPr id="73" name="Image 72"/>
          <p:cNvPicPr>
            <a:picLocks noChangeAspect="1"/>
          </p:cNvPicPr>
          <p:nvPr/>
        </p:nvPicPr>
        <p:blipFill>
          <a:blip r:embed="rId5"/>
          <a:stretch>
            <a:fillRect/>
          </a:stretch>
        </p:blipFill>
        <p:spPr>
          <a:xfrm>
            <a:off x="7517333" y="5084613"/>
            <a:ext cx="800100" cy="330200"/>
          </a:xfrm>
          <a:prstGeom prst="rect">
            <a:avLst/>
          </a:prstGeom>
        </p:spPr>
      </p:pic>
      <p:cxnSp>
        <p:nvCxnSpPr>
          <p:cNvPr id="6" name="Connecteur droit 5"/>
          <p:cNvCxnSpPr>
            <a:cxnSpLocks/>
          </p:cNvCxnSpPr>
          <p:nvPr/>
        </p:nvCxnSpPr>
        <p:spPr>
          <a:xfrm>
            <a:off x="6660273" y="5807898"/>
            <a:ext cx="0" cy="991869"/>
          </a:xfrm>
          <a:prstGeom prst="line">
            <a:avLst/>
          </a:prstGeom>
          <a:ln w="47625">
            <a:prstDash val="dash"/>
          </a:ln>
        </p:spPr>
        <p:style>
          <a:lnRef idx="1">
            <a:schemeClr val="accent1"/>
          </a:lnRef>
          <a:fillRef idx="0">
            <a:schemeClr val="accent1"/>
          </a:fillRef>
          <a:effectRef idx="0">
            <a:schemeClr val="accent1"/>
          </a:effectRef>
          <a:fontRef idx="minor">
            <a:schemeClr val="tx1"/>
          </a:fontRef>
        </p:style>
      </p:cxnSp>
      <p:sp>
        <p:nvSpPr>
          <p:cNvPr id="107" name="Trapezoid 106">
            <a:extLst>
              <a:ext uri="{FF2B5EF4-FFF2-40B4-BE49-F238E27FC236}">
                <a16:creationId xmlns:a16="http://schemas.microsoft.com/office/drawing/2014/main" id="{A4EC5925-A671-4346-92D9-CC07972F3094}"/>
              </a:ext>
            </a:extLst>
          </p:cNvPr>
          <p:cNvSpPr/>
          <p:nvPr/>
        </p:nvSpPr>
        <p:spPr>
          <a:xfrm rot="5400000">
            <a:off x="5762443" y="2154127"/>
            <a:ext cx="1550746" cy="1824051"/>
          </a:xfrm>
          <a:prstGeom prst="trapezoid">
            <a:avLst>
              <a:gd name="adj" fmla="val 41880"/>
            </a:avLst>
          </a:prstGeom>
          <a:solidFill>
            <a:srgbClr val="0070C0"/>
          </a:solidFill>
          <a:ln>
            <a:solidFill>
              <a:srgbClr val="315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dobe Clean" panose="020B0503020404020204" pitchFamily="34" charset="0"/>
            </a:endParaRPr>
          </a:p>
        </p:txBody>
      </p:sp>
      <p:sp>
        <p:nvSpPr>
          <p:cNvPr id="108" name="Google Shape;2624;p95">
            <a:extLst>
              <a:ext uri="{FF2B5EF4-FFF2-40B4-BE49-F238E27FC236}">
                <a16:creationId xmlns:a16="http://schemas.microsoft.com/office/drawing/2014/main" id="{4032D14D-D53F-EB42-AB1E-E23422BC46DD}"/>
              </a:ext>
            </a:extLst>
          </p:cNvPr>
          <p:cNvSpPr/>
          <p:nvPr/>
        </p:nvSpPr>
        <p:spPr>
          <a:xfrm>
            <a:off x="5559885" y="2682816"/>
            <a:ext cx="1678800" cy="810800"/>
          </a:xfrm>
          <a:prstGeom prst="rect">
            <a:avLst/>
          </a:prstGeom>
          <a:noFill/>
          <a:ln w="12700" cap="flat" cmpd="sng">
            <a:no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2100"/>
            </a:pPr>
            <a:r>
              <a:rPr lang="fr" sz="2400" dirty="0">
                <a:latin typeface="Adobe Clean" panose="020B0503020404020204" pitchFamily="34" charset="0"/>
                <a:ea typeface="Roboto"/>
                <a:cs typeface="Roboto"/>
                <a:sym typeface="Roboto"/>
              </a:rPr>
              <a:t>MLP 1</a:t>
            </a:r>
            <a:endParaRPr lang="en-US" sz="2400" dirty="0">
              <a:latin typeface="Adobe Clean" panose="020B0503020404020204" pitchFamily="34" charset="0"/>
              <a:ea typeface="Roboto"/>
              <a:cs typeface="Roboto"/>
            </a:endParaRPr>
          </a:p>
        </p:txBody>
      </p:sp>
      <p:sp>
        <p:nvSpPr>
          <p:cNvPr id="110" name="Trapezoid 109">
            <a:extLst>
              <a:ext uri="{FF2B5EF4-FFF2-40B4-BE49-F238E27FC236}">
                <a16:creationId xmlns:a16="http://schemas.microsoft.com/office/drawing/2014/main" id="{733CE14E-5AF5-E141-9F6A-CCEADFA6C622}"/>
              </a:ext>
            </a:extLst>
          </p:cNvPr>
          <p:cNvSpPr/>
          <p:nvPr/>
        </p:nvSpPr>
        <p:spPr>
          <a:xfrm rot="5400000">
            <a:off x="5762442" y="4317475"/>
            <a:ext cx="1550746" cy="1824051"/>
          </a:xfrm>
          <a:prstGeom prst="trapezoid">
            <a:avLst>
              <a:gd name="adj" fmla="val 41880"/>
            </a:avLst>
          </a:prstGeom>
          <a:solidFill>
            <a:srgbClr val="0070C0"/>
          </a:solidFill>
          <a:ln>
            <a:solidFill>
              <a:srgbClr val="315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dobe Clean" panose="020B0503020404020204" pitchFamily="34" charset="0"/>
            </a:endParaRPr>
          </a:p>
        </p:txBody>
      </p:sp>
      <p:sp>
        <p:nvSpPr>
          <p:cNvPr id="111" name="Google Shape;2624;p95">
            <a:extLst>
              <a:ext uri="{FF2B5EF4-FFF2-40B4-BE49-F238E27FC236}">
                <a16:creationId xmlns:a16="http://schemas.microsoft.com/office/drawing/2014/main" id="{6AC75131-B70A-5A49-A14E-14C6D491DF17}"/>
              </a:ext>
            </a:extLst>
          </p:cNvPr>
          <p:cNvSpPr/>
          <p:nvPr/>
        </p:nvSpPr>
        <p:spPr>
          <a:xfrm>
            <a:off x="5559884" y="4846164"/>
            <a:ext cx="1678800" cy="810800"/>
          </a:xfrm>
          <a:prstGeom prst="rect">
            <a:avLst/>
          </a:prstGeom>
          <a:noFill/>
          <a:ln w="12700" cap="flat" cmpd="sng">
            <a:no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2100"/>
            </a:pPr>
            <a:r>
              <a:rPr lang="fr" sz="2400" dirty="0">
                <a:latin typeface="Adobe Clean" panose="020B0503020404020204" pitchFamily="34" charset="0"/>
                <a:ea typeface="Roboto"/>
                <a:cs typeface="Roboto"/>
                <a:sym typeface="Roboto"/>
              </a:rPr>
              <a:t>MLP 2</a:t>
            </a:r>
            <a:endParaRPr lang="en-US" sz="2400" dirty="0">
              <a:latin typeface="Adobe Clean" panose="020B0503020404020204" pitchFamily="34" charset="0"/>
              <a:ea typeface="Roboto"/>
              <a:cs typeface="Roboto"/>
            </a:endParaRPr>
          </a:p>
        </p:txBody>
      </p:sp>
      <p:sp>
        <p:nvSpPr>
          <p:cNvPr id="130" name="Google Shape;2578;p93">
            <a:extLst>
              <a:ext uri="{FF2B5EF4-FFF2-40B4-BE49-F238E27FC236}">
                <a16:creationId xmlns:a16="http://schemas.microsoft.com/office/drawing/2014/main" id="{29D457C6-EFF0-074C-A827-5257DFCDC1B4}"/>
              </a:ext>
            </a:extLst>
          </p:cNvPr>
          <p:cNvSpPr txBox="1"/>
          <p:nvPr/>
        </p:nvSpPr>
        <p:spPr>
          <a:xfrm>
            <a:off x="623999" y="144000"/>
            <a:ext cx="10874894" cy="617600"/>
          </a:xfrm>
          <a:prstGeom prst="rect">
            <a:avLst/>
          </a:prstGeom>
          <a:noFill/>
          <a:ln>
            <a:noFill/>
          </a:ln>
        </p:spPr>
        <p:txBody>
          <a:bodyPr spcFirstLastPara="1" wrap="square" lIns="121900" tIns="121900" rIns="121900" bIns="121900" anchor="t" anchorCtr="0">
            <a:noAutofit/>
          </a:bodyPr>
          <a:lstStyle/>
          <a:p>
            <a:r>
              <a:rPr lang="fr-FR" sz="4000" dirty="0">
                <a:latin typeface="Adobe Clean" panose="020B0503020404020204" pitchFamily="34" charset="0"/>
                <a:ea typeface="Oswald"/>
                <a:cs typeface="Oswald"/>
                <a:sym typeface="Oswald"/>
              </a:rPr>
              <a:t>Learning </a:t>
            </a:r>
            <a:r>
              <a:rPr lang="en-US" sz="4000" dirty="0">
                <a:latin typeface="Adobe Clean" panose="020B0503020404020204" pitchFamily="34" charset="0"/>
              </a:rPr>
              <a:t>elementary structures:</a:t>
            </a:r>
            <a:br>
              <a:rPr lang="en-US" sz="4000" dirty="0">
                <a:latin typeface="Adobe Clean" panose="020B0503020404020204" pitchFamily="34" charset="0"/>
              </a:rPr>
            </a:br>
            <a:r>
              <a:rPr lang="en-US" sz="4000" dirty="0">
                <a:latin typeface="Adobe Clean" panose="020B0503020404020204" pitchFamily="34" charset="0"/>
              </a:rPr>
              <a:t>Point Learning</a:t>
            </a:r>
            <a:endParaRPr lang="fr-FR" sz="4000" dirty="0">
              <a:latin typeface="Adobe Clean" panose="020B0503020404020204" pitchFamily="34" charset="0"/>
              <a:ea typeface="Oswald"/>
              <a:cs typeface="Oswald"/>
              <a:sym typeface="Oswald"/>
            </a:endParaRPr>
          </a:p>
        </p:txBody>
      </p:sp>
      <p:pic>
        <p:nvPicPr>
          <p:cNvPr id="8" name="Picture 7">
            <a:extLst>
              <a:ext uri="{FF2B5EF4-FFF2-40B4-BE49-F238E27FC236}">
                <a16:creationId xmlns:a16="http://schemas.microsoft.com/office/drawing/2014/main" id="{6BD9FEE0-1F43-1543-BCC9-C0486D5FF05D}"/>
              </a:ext>
            </a:extLst>
          </p:cNvPr>
          <p:cNvPicPr>
            <a:picLocks noChangeAspect="1"/>
          </p:cNvPicPr>
          <p:nvPr/>
        </p:nvPicPr>
        <p:blipFill>
          <a:blip r:embed="rId6"/>
          <a:stretch>
            <a:fillRect/>
          </a:stretch>
        </p:blipFill>
        <p:spPr>
          <a:xfrm>
            <a:off x="3282379" y="3124639"/>
            <a:ext cx="1160808" cy="1253673"/>
          </a:xfrm>
          <a:prstGeom prst="rect">
            <a:avLst/>
          </a:prstGeom>
        </p:spPr>
      </p:pic>
      <p:pic>
        <p:nvPicPr>
          <p:cNvPr id="132" name="Picture 131" descr="A picture containing sky, indoor, skiing&#10;&#10;Description automatically generated">
            <a:extLst>
              <a:ext uri="{FF2B5EF4-FFF2-40B4-BE49-F238E27FC236}">
                <a16:creationId xmlns:a16="http://schemas.microsoft.com/office/drawing/2014/main" id="{ECDC86B0-58AA-4C4C-81AA-70D16F0944C0}"/>
              </a:ext>
            </a:extLst>
          </p:cNvPr>
          <p:cNvPicPr>
            <a:picLocks noChangeAspect="1"/>
          </p:cNvPicPr>
          <p:nvPr/>
        </p:nvPicPr>
        <p:blipFill rotWithShape="1">
          <a:blip r:embed="rId7"/>
          <a:srcRect l="56378" b="49628"/>
          <a:stretch/>
        </p:blipFill>
        <p:spPr>
          <a:xfrm>
            <a:off x="8421105" y="2189361"/>
            <a:ext cx="3634934" cy="2528278"/>
          </a:xfrm>
          <a:prstGeom prst="rect">
            <a:avLst/>
          </a:prstGeom>
        </p:spPr>
      </p:pic>
      <p:pic>
        <p:nvPicPr>
          <p:cNvPr id="9" name="Picture 8">
            <a:extLst>
              <a:ext uri="{FF2B5EF4-FFF2-40B4-BE49-F238E27FC236}">
                <a16:creationId xmlns:a16="http://schemas.microsoft.com/office/drawing/2014/main" id="{9FAE0BE4-F795-0B4F-8357-9F5755C91072}"/>
              </a:ext>
            </a:extLst>
          </p:cNvPr>
          <p:cNvPicPr>
            <a:picLocks noChangeAspect="1"/>
          </p:cNvPicPr>
          <p:nvPr/>
        </p:nvPicPr>
        <p:blipFill>
          <a:blip r:embed="rId8"/>
          <a:stretch>
            <a:fillRect/>
          </a:stretch>
        </p:blipFill>
        <p:spPr>
          <a:xfrm>
            <a:off x="3282379" y="5361166"/>
            <a:ext cx="1311775" cy="1000996"/>
          </a:xfrm>
          <a:prstGeom prst="rect">
            <a:avLst/>
          </a:prstGeom>
        </p:spPr>
      </p:pic>
      <p:pic>
        <p:nvPicPr>
          <p:cNvPr id="30" name="Image 69">
            <a:extLst>
              <a:ext uri="{FF2B5EF4-FFF2-40B4-BE49-F238E27FC236}">
                <a16:creationId xmlns:a16="http://schemas.microsoft.com/office/drawing/2014/main" id="{4FCA77CC-66AB-5046-B0C5-50AAE1270FC1}"/>
              </a:ext>
            </a:extLst>
          </p:cNvPr>
          <p:cNvPicPr>
            <a:picLocks noChangeAspect="1"/>
          </p:cNvPicPr>
          <p:nvPr/>
        </p:nvPicPr>
        <p:blipFill>
          <a:blip r:embed="rId5"/>
          <a:stretch>
            <a:fillRect/>
          </a:stretch>
        </p:blipFill>
        <p:spPr>
          <a:xfrm>
            <a:off x="4770597" y="4644799"/>
            <a:ext cx="800100" cy="330200"/>
          </a:xfrm>
          <a:prstGeom prst="rect">
            <a:avLst/>
          </a:prstGeom>
        </p:spPr>
      </p:pic>
      <p:pic>
        <p:nvPicPr>
          <p:cNvPr id="31" name="Image 69">
            <a:extLst>
              <a:ext uri="{FF2B5EF4-FFF2-40B4-BE49-F238E27FC236}">
                <a16:creationId xmlns:a16="http://schemas.microsoft.com/office/drawing/2014/main" id="{0074D05D-5348-DD4E-B726-65580E332539}"/>
              </a:ext>
            </a:extLst>
          </p:cNvPr>
          <p:cNvPicPr>
            <a:picLocks noChangeAspect="1"/>
          </p:cNvPicPr>
          <p:nvPr/>
        </p:nvPicPr>
        <p:blipFill>
          <a:blip r:embed="rId5"/>
          <a:stretch>
            <a:fillRect/>
          </a:stretch>
        </p:blipFill>
        <p:spPr>
          <a:xfrm>
            <a:off x="4637419" y="3197786"/>
            <a:ext cx="800100" cy="330200"/>
          </a:xfrm>
          <a:prstGeom prst="rect">
            <a:avLst/>
          </a:prstGeom>
        </p:spPr>
      </p:pic>
      <p:cxnSp>
        <p:nvCxnSpPr>
          <p:cNvPr id="5" name="Straight Connector 4">
            <a:extLst>
              <a:ext uri="{FF2B5EF4-FFF2-40B4-BE49-F238E27FC236}">
                <a16:creationId xmlns:a16="http://schemas.microsoft.com/office/drawing/2014/main" id="{D7CC39DD-20F2-CA4A-8F25-D0D51148ECFC}"/>
              </a:ext>
            </a:extLst>
          </p:cNvPr>
          <p:cNvCxnSpPr>
            <a:cxnSpLocks/>
          </p:cNvCxnSpPr>
          <p:nvPr/>
        </p:nvCxnSpPr>
        <p:spPr>
          <a:xfrm>
            <a:off x="2394857" y="2506938"/>
            <a:ext cx="273674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853EAFE-884B-B645-B342-F3FA8CFF4698}"/>
              </a:ext>
            </a:extLst>
          </p:cNvPr>
          <p:cNvCxnSpPr>
            <a:cxnSpLocks/>
          </p:cNvCxnSpPr>
          <p:nvPr/>
        </p:nvCxnSpPr>
        <p:spPr>
          <a:xfrm flipV="1">
            <a:off x="2394857" y="4809899"/>
            <a:ext cx="2976616" cy="3626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0" name="Shape 161">
            <a:extLst>
              <a:ext uri="{FF2B5EF4-FFF2-40B4-BE49-F238E27FC236}">
                <a16:creationId xmlns:a16="http://schemas.microsoft.com/office/drawing/2014/main" id="{A48C4CA1-04F3-234F-A169-05D67C65E8A0}"/>
              </a:ext>
            </a:extLst>
          </p:cNvPr>
          <p:cNvSpPr/>
          <p:nvPr/>
        </p:nvSpPr>
        <p:spPr>
          <a:xfrm>
            <a:off x="1562355" y="1540498"/>
            <a:ext cx="217680" cy="3716690"/>
          </a:xfrm>
          <a:prstGeom prst="rect">
            <a:avLst/>
          </a:prstGeom>
          <a:solidFill>
            <a:srgbClr val="0070C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24" name="TextBox 23">
            <a:extLst>
              <a:ext uri="{FF2B5EF4-FFF2-40B4-BE49-F238E27FC236}">
                <a16:creationId xmlns:a16="http://schemas.microsoft.com/office/drawing/2014/main" id="{52DD87B5-9901-5D4A-BFCF-F38E46889169}"/>
              </a:ext>
            </a:extLst>
          </p:cNvPr>
          <p:cNvSpPr txBox="1"/>
          <p:nvPr/>
        </p:nvSpPr>
        <p:spPr>
          <a:xfrm>
            <a:off x="7449841" y="5625211"/>
            <a:ext cx="4940230" cy="954107"/>
          </a:xfrm>
          <a:prstGeom prst="rect">
            <a:avLst/>
          </a:prstGeom>
          <a:noFill/>
        </p:spPr>
        <p:txBody>
          <a:bodyPr wrap="square" rtlCol="0">
            <a:spAutoFit/>
          </a:bodyPr>
          <a:lstStyle/>
          <a:p>
            <a:r>
              <a:rPr lang="en-US" sz="2800" dirty="0"/>
              <a:t>+ clear boost for reconstruction and correspondences</a:t>
            </a:r>
          </a:p>
        </p:txBody>
      </p:sp>
      <p:pic>
        <p:nvPicPr>
          <p:cNvPr id="2" name="Audio 1">
            <a:hlinkClick r:id="" action="ppaction://media"/>
            <a:extLst>
              <a:ext uri="{FF2B5EF4-FFF2-40B4-BE49-F238E27FC236}">
                <a16:creationId xmlns:a16="http://schemas.microsoft.com/office/drawing/2014/main" id="{879A9969-CAAF-F94F-B15D-8E21743F366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17384060"/>
      </p:ext>
    </p:extLst>
  </p:cSld>
  <p:clrMapOvr>
    <a:masterClrMapping/>
  </p:clrMapOvr>
  <mc:AlternateContent xmlns:mc="http://schemas.openxmlformats.org/markup-compatibility/2006">
    <mc:Choice xmlns:p14="http://schemas.microsoft.com/office/powerpoint/2010/main" Requires="p14">
      <p:transition spd="slow" p14:dur="2000" advTm="34753"/>
    </mc:Choice>
    <mc:Fallback>
      <p:transition spd="slow" advTm="34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A918F-83FC-DD40-ACE8-084977B60223}"/>
              </a:ext>
            </a:extLst>
          </p:cNvPr>
          <p:cNvSpPr>
            <a:spLocks noGrp="1"/>
          </p:cNvSpPr>
          <p:nvPr>
            <p:ph type="title"/>
          </p:nvPr>
        </p:nvSpPr>
        <p:spPr/>
        <p:txBody>
          <a:bodyPr/>
          <a:lstStyle/>
          <a:p>
            <a:r>
              <a:rPr lang="en-US" dirty="0"/>
              <a:t>Summary. </a:t>
            </a:r>
          </a:p>
        </p:txBody>
      </p:sp>
      <p:sp>
        <p:nvSpPr>
          <p:cNvPr id="4" name="Content Placeholder 2">
            <a:extLst>
              <a:ext uri="{FF2B5EF4-FFF2-40B4-BE49-F238E27FC236}">
                <a16:creationId xmlns:a16="http://schemas.microsoft.com/office/drawing/2014/main" id="{5442398D-F1F5-9747-B18C-5A71FDFE9EA1}"/>
              </a:ext>
            </a:extLst>
          </p:cNvPr>
          <p:cNvSpPr>
            <a:spLocks noGrp="1"/>
          </p:cNvSpPr>
          <p:nvPr>
            <p:ph idx="1"/>
          </p:nvPr>
        </p:nvSpPr>
        <p:spPr>
          <a:xfrm>
            <a:off x="264459" y="1820060"/>
            <a:ext cx="11353800" cy="4351338"/>
          </a:xfrm>
        </p:spPr>
        <p:txBody>
          <a:bodyPr>
            <a:normAutofit/>
          </a:bodyPr>
          <a:lstStyle/>
          <a:p>
            <a:pPr marL="514350" indent="-514350">
              <a:buFont typeface="+mj-lt"/>
              <a:buAutoNum type="arabicPeriod"/>
            </a:pPr>
            <a:r>
              <a:rPr lang="en-US" sz="3200" b="1" dirty="0"/>
              <a:t>Correspondences</a:t>
            </a:r>
            <a:r>
              <a:rPr lang="en-US" sz="3200" dirty="0"/>
              <a:t> through surface deformation </a:t>
            </a:r>
            <a:r>
              <a:rPr lang="en-US" sz="2400" dirty="0"/>
              <a:t>(</a:t>
            </a:r>
            <a:r>
              <a:rPr lang="en-US" sz="2400" dirty="0" err="1"/>
              <a:t>AtlasNet</a:t>
            </a:r>
            <a:r>
              <a:rPr lang="en-US" sz="2400" dirty="0"/>
              <a:t>+ 3D-CODED)</a:t>
            </a:r>
            <a:endParaRPr lang="en-US" sz="2800" dirty="0"/>
          </a:p>
          <a:p>
            <a:pPr marL="514350" indent="-514350">
              <a:buFont typeface="+mj-lt"/>
              <a:buAutoNum type="arabicPeriod"/>
            </a:pPr>
            <a:r>
              <a:rPr lang="en-US" sz="3200" b="1" dirty="0"/>
              <a:t>Parts</a:t>
            </a:r>
            <a:r>
              <a:rPr lang="en-US" sz="3200" dirty="0"/>
              <a:t> through surface deformation </a:t>
            </a:r>
            <a:r>
              <a:rPr lang="en-US" dirty="0"/>
              <a:t>(</a:t>
            </a:r>
            <a:r>
              <a:rPr lang="en-US" sz="2400" dirty="0"/>
              <a:t>AtlasNetv2)</a:t>
            </a:r>
          </a:p>
          <a:p>
            <a:pPr marL="514350" indent="-514350">
              <a:buFont typeface="+mj-lt"/>
              <a:buAutoNum type="arabicPeriod"/>
            </a:pPr>
            <a:r>
              <a:rPr lang="en-US" sz="3200" b="1" dirty="0"/>
              <a:t>Clustering</a:t>
            </a:r>
            <a:r>
              <a:rPr lang="en-US" sz="3200" dirty="0"/>
              <a:t> through surface deformation </a:t>
            </a:r>
            <a:r>
              <a:rPr lang="en-US" sz="2400" dirty="0"/>
              <a:t>(DTI-Clustering) – New, not in this talk.</a:t>
            </a:r>
          </a:p>
          <a:p>
            <a:pPr marL="514350" indent="-514350">
              <a:buFont typeface="+mj-lt"/>
              <a:buAutoNum type="arabicPeriod"/>
            </a:pPr>
            <a:endParaRPr lang="en-US" sz="3200" dirty="0"/>
          </a:p>
          <a:p>
            <a:pPr marL="0" indent="0">
              <a:buNone/>
            </a:pPr>
            <a:r>
              <a:rPr lang="en-US" sz="3200" dirty="0"/>
              <a:t>“</a:t>
            </a:r>
            <a:r>
              <a:rPr lang="en-US" sz="2400" i="1" dirty="0"/>
              <a:t>Deep Transformation Invariant Clustering”</a:t>
            </a:r>
            <a:r>
              <a:rPr lang="en-US" sz="2400" dirty="0"/>
              <a:t>, </a:t>
            </a:r>
            <a:r>
              <a:rPr lang="en-US" sz="2400" dirty="0" err="1"/>
              <a:t>Arxiv</a:t>
            </a:r>
            <a:r>
              <a:rPr lang="en-US" sz="2400" dirty="0"/>
              <a:t> 2020,</a:t>
            </a:r>
            <a:r>
              <a:rPr lang="en-US" sz="2400" i="1" dirty="0"/>
              <a:t> </a:t>
            </a:r>
            <a:r>
              <a:rPr lang="en-US" sz="2400" dirty="0"/>
              <a:t>T. Monnier, T. </a:t>
            </a:r>
            <a:r>
              <a:rPr lang="en-US" sz="2400" dirty="0" err="1"/>
              <a:t>Groueix</a:t>
            </a:r>
            <a:r>
              <a:rPr lang="en-US" sz="2400" dirty="0"/>
              <a:t>, M. </a:t>
            </a:r>
            <a:r>
              <a:rPr lang="en-US" sz="2400" dirty="0" err="1"/>
              <a:t>Aubry</a:t>
            </a:r>
            <a:endParaRPr lang="en-US" sz="3600" dirty="0"/>
          </a:p>
          <a:p>
            <a:pPr marL="514350" indent="-514350">
              <a:buFont typeface="+mj-lt"/>
              <a:buAutoNum type="arabicPeriod"/>
            </a:pPr>
            <a:endParaRPr lang="en-US" sz="3200" i="1" dirty="0"/>
          </a:p>
        </p:txBody>
      </p:sp>
      <p:pic>
        <p:nvPicPr>
          <p:cNvPr id="8" name="Audio 7">
            <a:hlinkClick r:id="" action="ppaction://media"/>
            <a:extLst>
              <a:ext uri="{FF2B5EF4-FFF2-40B4-BE49-F238E27FC236}">
                <a16:creationId xmlns:a16="http://schemas.microsoft.com/office/drawing/2014/main" id="{6C910C38-97C2-344B-A101-B38BC02E3E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22503081"/>
      </p:ext>
    </p:extLst>
  </p:cSld>
  <p:clrMapOvr>
    <a:masterClrMapping/>
  </p:clrMapOvr>
  <mc:AlternateContent xmlns:mc="http://schemas.openxmlformats.org/markup-compatibility/2006">
    <mc:Choice xmlns:p14="http://schemas.microsoft.com/office/powerpoint/2010/main" Requires="p14">
      <p:transition spd="slow" p14:dur="2000" advTm="33946"/>
    </mc:Choice>
    <mc:Fallback>
      <p:transition spd="slow" advTm="33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11"/>
        <p:cNvGrpSpPr/>
        <p:nvPr/>
      </p:nvGrpSpPr>
      <p:grpSpPr>
        <a:xfrm>
          <a:off x="0" y="0"/>
          <a:ext cx="0" cy="0"/>
          <a:chOff x="0" y="0"/>
          <a:chExt cx="0" cy="0"/>
        </a:xfrm>
      </p:grpSpPr>
      <p:pic>
        <p:nvPicPr>
          <p:cNvPr id="68" name="Image 19">
            <a:extLst>
              <a:ext uri="{FF2B5EF4-FFF2-40B4-BE49-F238E27FC236}">
                <a16:creationId xmlns:a16="http://schemas.microsoft.com/office/drawing/2014/main" id="{4F644025-932C-0E42-A34B-FA7E66D48105}"/>
              </a:ext>
            </a:extLst>
          </p:cNvPr>
          <p:cNvPicPr>
            <a:picLocks noChangeAspect="1"/>
          </p:cNvPicPr>
          <p:nvPr/>
        </p:nvPicPr>
        <p:blipFill>
          <a:blip r:embed="rId6">
            <a:alphaModFix/>
          </a:blip>
          <a:stretch>
            <a:fillRect/>
          </a:stretch>
        </p:blipFill>
        <p:spPr>
          <a:xfrm>
            <a:off x="3023092" y="4359612"/>
            <a:ext cx="1073277" cy="2050542"/>
          </a:xfrm>
          <a:prstGeom prst="rect">
            <a:avLst/>
          </a:prstGeom>
        </p:spPr>
      </p:pic>
      <p:pic>
        <p:nvPicPr>
          <p:cNvPr id="25" name="Shape 82">
            <a:extLst>
              <a:ext uri="{FF2B5EF4-FFF2-40B4-BE49-F238E27FC236}">
                <a16:creationId xmlns:a16="http://schemas.microsoft.com/office/drawing/2014/main" id="{E2852F30-E974-C44C-B4BE-659A7354D7F5}"/>
              </a:ext>
            </a:extLst>
          </p:cNvPr>
          <p:cNvPicPr preferRelativeResize="0">
            <a:picLocks noChangeAspect="1"/>
          </p:cNvPicPr>
          <p:nvPr/>
        </p:nvPicPr>
        <p:blipFill>
          <a:blip r:embed="rId7">
            <a:alphaModFix/>
          </a:blip>
          <a:stretch>
            <a:fillRect/>
          </a:stretch>
        </p:blipFill>
        <p:spPr>
          <a:xfrm>
            <a:off x="8625938" y="2685817"/>
            <a:ext cx="987308" cy="1896326"/>
          </a:xfrm>
          <a:prstGeom prst="rect">
            <a:avLst/>
          </a:prstGeom>
          <a:noFill/>
          <a:ln>
            <a:noFill/>
          </a:ln>
        </p:spPr>
      </p:pic>
      <p:sp>
        <p:nvSpPr>
          <p:cNvPr id="2616" name="Google Shape;2616;p95"/>
          <p:cNvSpPr txBox="1"/>
          <p:nvPr/>
        </p:nvSpPr>
        <p:spPr>
          <a:xfrm>
            <a:off x="2500492" y="2604549"/>
            <a:ext cx="2158400" cy="858400"/>
          </a:xfrm>
          <a:prstGeom prst="rect">
            <a:avLst/>
          </a:prstGeom>
          <a:noFill/>
          <a:ln>
            <a:noFill/>
          </a:ln>
        </p:spPr>
        <p:txBody>
          <a:bodyPr spcFirstLastPara="1" wrap="square" lIns="91433" tIns="45700" rIns="91433" bIns="45700" anchor="t" anchorCtr="0">
            <a:noAutofit/>
          </a:bodyPr>
          <a:lstStyle/>
          <a:p>
            <a:pPr algn="ctr">
              <a:buClr>
                <a:srgbClr val="000000"/>
              </a:buClr>
              <a:buSzPts val="1400"/>
            </a:pPr>
            <a:r>
              <a:rPr lang="fr" sz="1600" dirty="0">
                <a:latin typeface="Adobe Clean" panose="020B0503020404020204" pitchFamily="34" charset="0"/>
                <a:ea typeface="Roboto"/>
                <a:cs typeface="Roboto"/>
                <a:sym typeface="Roboto"/>
              </a:rPr>
              <a:t>Latent </a:t>
            </a:r>
            <a:r>
              <a:rPr lang="fr" sz="1600" dirty="0" err="1">
                <a:latin typeface="Adobe Clean" panose="020B0503020404020204" pitchFamily="34" charset="0"/>
                <a:ea typeface="Roboto"/>
                <a:cs typeface="Roboto"/>
                <a:sym typeface="Roboto"/>
              </a:rPr>
              <a:t>shape</a:t>
            </a:r>
            <a:r>
              <a:rPr lang="fr" sz="1600" dirty="0">
                <a:latin typeface="Adobe Clean" panose="020B0503020404020204" pitchFamily="34" charset="0"/>
                <a:ea typeface="Roboto"/>
                <a:cs typeface="Roboto"/>
                <a:sym typeface="Roboto"/>
              </a:rPr>
              <a:t> </a:t>
            </a:r>
            <a:r>
              <a:rPr lang="fr" sz="1600" dirty="0" err="1">
                <a:latin typeface="Adobe Clean" panose="020B0503020404020204" pitchFamily="34" charset="0"/>
                <a:ea typeface="Roboto"/>
                <a:cs typeface="Roboto"/>
                <a:sym typeface="Roboto"/>
              </a:rPr>
              <a:t>representation</a:t>
            </a:r>
            <a:endParaRPr sz="1600" dirty="0">
              <a:latin typeface="Adobe Clean" panose="020B0503020404020204" pitchFamily="34" charset="0"/>
              <a:ea typeface="Roboto"/>
              <a:cs typeface="Roboto"/>
              <a:sym typeface="Roboto"/>
            </a:endParaRPr>
          </a:p>
        </p:txBody>
      </p:sp>
      <p:pic>
        <p:nvPicPr>
          <p:cNvPr id="2625" name="Google Shape;2625;p95"/>
          <p:cNvPicPr preferRelativeResize="0"/>
          <p:nvPr/>
        </p:nvPicPr>
        <p:blipFill rotWithShape="1">
          <a:blip r:embed="rId8">
            <a:alphaModFix/>
          </a:blip>
          <a:srcRect/>
          <a:stretch/>
        </p:blipFill>
        <p:spPr>
          <a:xfrm>
            <a:off x="4821533" y="3587309"/>
            <a:ext cx="710657" cy="293491"/>
          </a:xfrm>
          <a:prstGeom prst="rect">
            <a:avLst/>
          </a:prstGeom>
          <a:noFill/>
          <a:ln>
            <a:noFill/>
          </a:ln>
        </p:spPr>
      </p:pic>
      <p:sp>
        <p:nvSpPr>
          <p:cNvPr id="75" name="Trapezoid 74">
            <a:extLst>
              <a:ext uri="{FF2B5EF4-FFF2-40B4-BE49-F238E27FC236}">
                <a16:creationId xmlns:a16="http://schemas.microsoft.com/office/drawing/2014/main" id="{267BE0A3-A238-A540-983E-930B5CC64DA9}"/>
              </a:ext>
            </a:extLst>
          </p:cNvPr>
          <p:cNvSpPr/>
          <p:nvPr/>
        </p:nvSpPr>
        <p:spPr>
          <a:xfrm rot="5400000">
            <a:off x="5484894" y="2661627"/>
            <a:ext cx="2192994" cy="1652484"/>
          </a:xfrm>
          <a:prstGeom prst="trapezoid">
            <a:avLst>
              <a:gd name="adj" fmla="val 41309"/>
            </a:avLst>
          </a:prstGeom>
          <a:solidFill>
            <a:srgbClr val="0070C0"/>
          </a:solidFill>
          <a:ln>
            <a:solidFill>
              <a:srgbClr val="315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dobe Clean" panose="020B0503020404020204" pitchFamily="34" charset="0"/>
            </a:endParaRPr>
          </a:p>
        </p:txBody>
      </p:sp>
      <p:sp>
        <p:nvSpPr>
          <p:cNvPr id="76" name="Google Shape;2624;p95">
            <a:extLst>
              <a:ext uri="{FF2B5EF4-FFF2-40B4-BE49-F238E27FC236}">
                <a16:creationId xmlns:a16="http://schemas.microsoft.com/office/drawing/2014/main" id="{1CE71C61-9836-2040-B068-8EC6F4550F53}"/>
              </a:ext>
            </a:extLst>
          </p:cNvPr>
          <p:cNvSpPr/>
          <p:nvPr/>
        </p:nvSpPr>
        <p:spPr>
          <a:xfrm>
            <a:off x="5728832" y="3131318"/>
            <a:ext cx="1678800" cy="810800"/>
          </a:xfrm>
          <a:prstGeom prst="rect">
            <a:avLst/>
          </a:prstGeom>
          <a:noFill/>
          <a:ln w="12700" cap="flat" cmpd="sng">
            <a:no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2100"/>
            </a:pPr>
            <a:r>
              <a:rPr lang="en-US" sz="2400" dirty="0">
                <a:latin typeface="Adobe Clean" panose="020B0503020404020204" pitchFamily="34" charset="0"/>
                <a:ea typeface="Roboto"/>
                <a:cs typeface="Roboto"/>
                <a:sym typeface="Roboto"/>
              </a:rPr>
              <a:t>MLP</a:t>
            </a:r>
          </a:p>
        </p:txBody>
      </p:sp>
      <p:sp>
        <p:nvSpPr>
          <p:cNvPr id="2617" name="Google Shape;2617;p95"/>
          <p:cNvSpPr/>
          <p:nvPr/>
        </p:nvSpPr>
        <p:spPr>
          <a:xfrm>
            <a:off x="4377618" y="2419585"/>
            <a:ext cx="187200" cy="1306400"/>
          </a:xfrm>
          <a:prstGeom prst="rect">
            <a:avLst/>
          </a:prstGeom>
          <a:solidFill>
            <a:srgbClr val="0070C0"/>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grpSp>
        <p:nvGrpSpPr>
          <p:cNvPr id="3" name="Group 2">
            <a:extLst>
              <a:ext uri="{FF2B5EF4-FFF2-40B4-BE49-F238E27FC236}">
                <a16:creationId xmlns:a16="http://schemas.microsoft.com/office/drawing/2014/main" id="{E6DF1150-4A76-E245-B8EA-1571054E6B0A}"/>
              </a:ext>
            </a:extLst>
          </p:cNvPr>
          <p:cNvGrpSpPr/>
          <p:nvPr/>
        </p:nvGrpSpPr>
        <p:grpSpPr>
          <a:xfrm>
            <a:off x="4337411" y="3796716"/>
            <a:ext cx="325434" cy="785427"/>
            <a:chOff x="4395611" y="3985650"/>
            <a:chExt cx="325434" cy="785427"/>
          </a:xfrm>
        </p:grpSpPr>
        <p:sp>
          <p:nvSpPr>
            <p:cNvPr id="45" name="Shape 163">
              <a:extLst>
                <a:ext uri="{FF2B5EF4-FFF2-40B4-BE49-F238E27FC236}">
                  <a16:creationId xmlns:a16="http://schemas.microsoft.com/office/drawing/2014/main" id="{277DDB13-4755-F642-9E59-C95FCCCF992C}"/>
                </a:ext>
              </a:extLst>
            </p:cNvPr>
            <p:cNvSpPr/>
            <p:nvPr/>
          </p:nvSpPr>
          <p:spPr>
            <a:xfrm>
              <a:off x="4418102" y="4236691"/>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46" name="Shape 163">
              <a:extLst>
                <a:ext uri="{FF2B5EF4-FFF2-40B4-BE49-F238E27FC236}">
                  <a16:creationId xmlns:a16="http://schemas.microsoft.com/office/drawing/2014/main" id="{67A05092-41DA-7446-B83F-91E03A06E791}"/>
                </a:ext>
              </a:extLst>
            </p:cNvPr>
            <p:cNvSpPr/>
            <p:nvPr/>
          </p:nvSpPr>
          <p:spPr>
            <a:xfrm>
              <a:off x="4418102" y="4487732"/>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42" name="Shape 162">
              <a:extLst>
                <a:ext uri="{FF2B5EF4-FFF2-40B4-BE49-F238E27FC236}">
                  <a16:creationId xmlns:a16="http://schemas.microsoft.com/office/drawing/2014/main" id="{51C410E4-F288-984A-8AF1-34874F3E3C50}"/>
                </a:ext>
              </a:extLst>
            </p:cNvPr>
            <p:cNvSpPr/>
            <p:nvPr/>
          </p:nvSpPr>
          <p:spPr>
            <a:xfrm>
              <a:off x="4418103" y="3985650"/>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Adobe Clean" panose="020B0503020404020204" pitchFamily="34" charset="0"/>
                  <a:ea typeface="Calibri"/>
                  <a:cs typeface="Calibri"/>
                  <a:sym typeface="Calibri"/>
                </a:rPr>
                <a:t>x</a:t>
              </a:r>
              <a:endParaRPr sz="1800" dirty="0">
                <a:latin typeface="Adobe Clean" panose="020B0503020404020204" pitchFamily="34" charset="0"/>
                <a:ea typeface="Calibri"/>
                <a:cs typeface="Calibri"/>
                <a:sym typeface="Calibri"/>
              </a:endParaRPr>
            </a:p>
          </p:txBody>
        </p:sp>
        <p:sp>
          <p:nvSpPr>
            <p:cNvPr id="43" name="Shape 165">
              <a:extLst>
                <a:ext uri="{FF2B5EF4-FFF2-40B4-BE49-F238E27FC236}">
                  <a16:creationId xmlns:a16="http://schemas.microsoft.com/office/drawing/2014/main" id="{DB6D085B-12BC-8745-8B7E-CDE690F4697C}"/>
                </a:ext>
              </a:extLst>
            </p:cNvPr>
            <p:cNvSpPr txBox="1"/>
            <p:nvPr/>
          </p:nvSpPr>
          <p:spPr>
            <a:xfrm>
              <a:off x="4395611" y="4189303"/>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dirty="0">
                  <a:latin typeface="Adobe Clean" panose="020B0503020404020204" pitchFamily="34" charset="0"/>
                  <a:ea typeface="Calibri"/>
                  <a:cs typeface="Calibri"/>
                  <a:sym typeface="Calibri"/>
                </a:rPr>
                <a:t>y</a:t>
              </a:r>
              <a:endParaRPr sz="1600" dirty="0">
                <a:latin typeface="Adobe Clean" panose="020B0503020404020204" pitchFamily="34" charset="0"/>
                <a:ea typeface="Calibri"/>
                <a:cs typeface="Calibri"/>
                <a:sym typeface="Calibri"/>
              </a:endParaRPr>
            </a:p>
          </p:txBody>
        </p:sp>
        <p:sp>
          <p:nvSpPr>
            <p:cNvPr id="44" name="Shape 165">
              <a:extLst>
                <a:ext uri="{FF2B5EF4-FFF2-40B4-BE49-F238E27FC236}">
                  <a16:creationId xmlns:a16="http://schemas.microsoft.com/office/drawing/2014/main" id="{0EEBF37C-558F-8444-A465-74AC85CFF4BD}"/>
                </a:ext>
              </a:extLst>
            </p:cNvPr>
            <p:cNvSpPr txBox="1"/>
            <p:nvPr/>
          </p:nvSpPr>
          <p:spPr>
            <a:xfrm>
              <a:off x="4397275" y="4429604"/>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dirty="0">
                  <a:latin typeface="Adobe Clean" panose="020B0503020404020204" pitchFamily="34" charset="0"/>
                  <a:ea typeface="Calibri"/>
                  <a:cs typeface="Calibri"/>
                  <a:sym typeface="Calibri"/>
                </a:rPr>
                <a:t>z</a:t>
              </a:r>
              <a:endParaRPr sz="1600" dirty="0">
                <a:latin typeface="Adobe Clean" panose="020B0503020404020204" pitchFamily="34" charset="0"/>
                <a:ea typeface="Calibri"/>
                <a:cs typeface="Calibri"/>
                <a:sym typeface="Calibri"/>
              </a:endParaRPr>
            </a:p>
          </p:txBody>
        </p:sp>
      </p:grpSp>
      <p:sp>
        <p:nvSpPr>
          <p:cNvPr id="77" name="Google Shape;2588;p94">
            <a:extLst>
              <a:ext uri="{FF2B5EF4-FFF2-40B4-BE49-F238E27FC236}">
                <a16:creationId xmlns:a16="http://schemas.microsoft.com/office/drawing/2014/main" id="{A90C26B1-446E-E343-98BC-B1A9DFC16816}"/>
              </a:ext>
            </a:extLst>
          </p:cNvPr>
          <p:cNvSpPr/>
          <p:nvPr/>
        </p:nvSpPr>
        <p:spPr>
          <a:xfrm>
            <a:off x="5631714" y="4054035"/>
            <a:ext cx="208196" cy="216586"/>
          </a:xfrm>
          <a:prstGeom prst="ellipse">
            <a:avLst/>
          </a:prstGeom>
          <a:solidFill>
            <a:srgbClr val="FF0000"/>
          </a:solidFill>
          <a:ln>
            <a:noFill/>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sp>
        <p:nvSpPr>
          <p:cNvPr id="37" name="Google Shape;2588;p94">
            <a:extLst>
              <a:ext uri="{FF2B5EF4-FFF2-40B4-BE49-F238E27FC236}">
                <a16:creationId xmlns:a16="http://schemas.microsoft.com/office/drawing/2014/main" id="{4623B72C-BCB7-7049-BE92-300B55239C2A}"/>
              </a:ext>
            </a:extLst>
          </p:cNvPr>
          <p:cNvSpPr/>
          <p:nvPr/>
        </p:nvSpPr>
        <p:spPr>
          <a:xfrm>
            <a:off x="3613094" y="4741524"/>
            <a:ext cx="208196" cy="216586"/>
          </a:xfrm>
          <a:prstGeom prst="ellipse">
            <a:avLst/>
          </a:prstGeom>
          <a:solidFill>
            <a:srgbClr val="FF0000"/>
          </a:solidFill>
          <a:ln>
            <a:noFill/>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sp>
        <p:nvSpPr>
          <p:cNvPr id="83" name="Google Shape;2588;p94">
            <a:extLst>
              <a:ext uri="{FF2B5EF4-FFF2-40B4-BE49-F238E27FC236}">
                <a16:creationId xmlns:a16="http://schemas.microsoft.com/office/drawing/2014/main" id="{74D88B6E-979A-F942-A5DD-9EE4CB7ACC6C}"/>
              </a:ext>
            </a:extLst>
          </p:cNvPr>
          <p:cNvSpPr/>
          <p:nvPr/>
        </p:nvSpPr>
        <p:spPr>
          <a:xfrm>
            <a:off x="3608260" y="4741524"/>
            <a:ext cx="208196" cy="216586"/>
          </a:xfrm>
          <a:prstGeom prst="ellipse">
            <a:avLst/>
          </a:prstGeom>
          <a:solidFill>
            <a:srgbClr val="FF0000"/>
          </a:solidFill>
          <a:ln>
            <a:noFill/>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sp>
        <p:nvSpPr>
          <p:cNvPr id="30" name="Trapezoid 29">
            <a:extLst>
              <a:ext uri="{FF2B5EF4-FFF2-40B4-BE49-F238E27FC236}">
                <a16:creationId xmlns:a16="http://schemas.microsoft.com/office/drawing/2014/main" id="{74ABF204-8083-C040-8918-8F6E60FD78E0}"/>
              </a:ext>
            </a:extLst>
          </p:cNvPr>
          <p:cNvSpPr/>
          <p:nvPr/>
        </p:nvSpPr>
        <p:spPr>
          <a:xfrm rot="5400000">
            <a:off x="5465372" y="2640878"/>
            <a:ext cx="2230337" cy="1664841"/>
          </a:xfrm>
          <a:prstGeom prst="trapezoid">
            <a:avLst>
              <a:gd name="adj" fmla="val 42516"/>
            </a:avLst>
          </a:prstGeom>
          <a:solidFill>
            <a:srgbClr val="0070C0">
              <a:alpha val="0"/>
            </a:srgbClr>
          </a:solidFill>
          <a:ln w="38100">
            <a:solidFill>
              <a:srgbClr val="315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dobe Clean" panose="020B0503020404020204" pitchFamily="34" charset="0"/>
            </a:endParaRPr>
          </a:p>
        </p:txBody>
      </p:sp>
      <p:sp>
        <p:nvSpPr>
          <p:cNvPr id="26" name="Google Shape;2615;p95">
            <a:extLst>
              <a:ext uri="{FF2B5EF4-FFF2-40B4-BE49-F238E27FC236}">
                <a16:creationId xmlns:a16="http://schemas.microsoft.com/office/drawing/2014/main" id="{F09D7643-D8A8-4A4B-9C74-33D89A7938E6}"/>
              </a:ext>
            </a:extLst>
          </p:cNvPr>
          <p:cNvSpPr txBox="1"/>
          <p:nvPr/>
        </p:nvSpPr>
        <p:spPr>
          <a:xfrm>
            <a:off x="8088864" y="1956202"/>
            <a:ext cx="1979600" cy="858400"/>
          </a:xfrm>
          <a:prstGeom prst="rect">
            <a:avLst/>
          </a:prstGeom>
          <a:noFill/>
          <a:ln>
            <a:noFill/>
          </a:ln>
        </p:spPr>
        <p:txBody>
          <a:bodyPr spcFirstLastPara="1" wrap="square" lIns="91433" tIns="45700" rIns="91433" bIns="45700" anchor="t" anchorCtr="0">
            <a:noAutofit/>
          </a:bodyPr>
          <a:lstStyle/>
          <a:p>
            <a:pPr algn="ctr">
              <a:buClr>
                <a:srgbClr val="000000"/>
              </a:buClr>
              <a:buSzPts val="1400"/>
            </a:pPr>
            <a:r>
              <a:rPr lang="fr" sz="1600" dirty="0" err="1">
                <a:latin typeface="Adobe Clean" panose="020B0503020404020204" pitchFamily="34" charset="0"/>
                <a:ea typeface="Roboto"/>
                <a:cs typeface="Roboto"/>
                <a:sym typeface="Roboto"/>
              </a:rPr>
              <a:t>Generated</a:t>
            </a:r>
            <a:endParaRPr sz="1600" dirty="0">
              <a:latin typeface="Adobe Clean" panose="020B0503020404020204" pitchFamily="34" charset="0"/>
              <a:ea typeface="Roboto"/>
              <a:cs typeface="Roboto"/>
              <a:sym typeface="Roboto"/>
            </a:endParaRPr>
          </a:p>
          <a:p>
            <a:pPr algn="ctr">
              <a:buClr>
                <a:srgbClr val="000000"/>
              </a:buClr>
              <a:buSzPts val="1400"/>
            </a:pPr>
            <a:r>
              <a:rPr lang="en-US" sz="1600" dirty="0">
                <a:latin typeface="Adobe Clean" panose="020B0503020404020204" pitchFamily="34" charset="0"/>
                <a:ea typeface="Roboto"/>
                <a:cs typeface="Roboto"/>
                <a:sym typeface="Roboto"/>
              </a:rPr>
              <a:t>3D point</a:t>
            </a:r>
            <a:endParaRPr sz="1600" dirty="0">
              <a:latin typeface="Adobe Clean" panose="020B0503020404020204" pitchFamily="34" charset="0"/>
              <a:ea typeface="Roboto"/>
              <a:cs typeface="Roboto"/>
              <a:sym typeface="Roboto"/>
            </a:endParaRPr>
          </a:p>
        </p:txBody>
      </p:sp>
      <p:sp>
        <p:nvSpPr>
          <p:cNvPr id="69" name="Google Shape;2587;p94">
            <a:extLst>
              <a:ext uri="{FF2B5EF4-FFF2-40B4-BE49-F238E27FC236}">
                <a16:creationId xmlns:a16="http://schemas.microsoft.com/office/drawing/2014/main" id="{E12FA95A-A273-9247-8731-5D3B1D3E0D9F}"/>
              </a:ext>
            </a:extLst>
          </p:cNvPr>
          <p:cNvSpPr txBox="1"/>
          <p:nvPr/>
        </p:nvSpPr>
        <p:spPr>
          <a:xfrm>
            <a:off x="2058964" y="4411406"/>
            <a:ext cx="1296400" cy="858400"/>
          </a:xfrm>
          <a:prstGeom prst="rect">
            <a:avLst/>
          </a:prstGeom>
          <a:noFill/>
          <a:ln>
            <a:noFill/>
          </a:ln>
        </p:spPr>
        <p:txBody>
          <a:bodyPr spcFirstLastPara="1" wrap="square" lIns="91433" tIns="45700" rIns="91433" bIns="45700" anchor="t" anchorCtr="0">
            <a:noAutofit/>
          </a:bodyPr>
          <a:lstStyle/>
          <a:p>
            <a:pPr>
              <a:buClr>
                <a:srgbClr val="000000"/>
              </a:buClr>
              <a:buSzPts val="1400"/>
            </a:pPr>
            <a:r>
              <a:rPr lang="fr" sz="1600" dirty="0" err="1">
                <a:latin typeface="Adobe Clean" panose="020B0503020404020204" pitchFamily="34" charset="0"/>
                <a:ea typeface="Roboto"/>
                <a:cs typeface="Roboto"/>
                <a:sym typeface="Roboto"/>
              </a:rPr>
              <a:t>Sampled</a:t>
            </a:r>
            <a:r>
              <a:rPr lang="fr" sz="1600" dirty="0">
                <a:latin typeface="Adobe Clean" panose="020B0503020404020204" pitchFamily="34" charset="0"/>
                <a:ea typeface="Roboto"/>
                <a:cs typeface="Roboto"/>
                <a:sym typeface="Roboto"/>
              </a:rPr>
              <a:t> </a:t>
            </a:r>
            <a:endParaRPr sz="1600" dirty="0">
              <a:latin typeface="Adobe Clean" panose="020B0503020404020204" pitchFamily="34" charset="0"/>
              <a:ea typeface="Roboto"/>
              <a:cs typeface="Roboto"/>
              <a:sym typeface="Roboto"/>
            </a:endParaRPr>
          </a:p>
          <a:p>
            <a:pPr>
              <a:buClr>
                <a:srgbClr val="000000"/>
              </a:buClr>
              <a:buSzPts val="1400"/>
            </a:pPr>
            <a:r>
              <a:rPr lang="fr" sz="1600" dirty="0">
                <a:latin typeface="Adobe Clean" panose="020B0503020404020204" pitchFamily="34" charset="0"/>
                <a:ea typeface="Roboto"/>
                <a:cs typeface="Roboto"/>
                <a:sym typeface="Roboto"/>
              </a:rPr>
              <a:t>3D point</a:t>
            </a:r>
            <a:endParaRPr sz="1600" dirty="0">
              <a:latin typeface="Adobe Clean" panose="020B0503020404020204" pitchFamily="34" charset="0"/>
              <a:ea typeface="Roboto"/>
              <a:cs typeface="Roboto"/>
              <a:sym typeface="Roboto"/>
            </a:endParaRPr>
          </a:p>
        </p:txBody>
      </p:sp>
      <p:sp>
        <p:nvSpPr>
          <p:cNvPr id="35" name="Google Shape;2587;p94">
            <a:extLst>
              <a:ext uri="{FF2B5EF4-FFF2-40B4-BE49-F238E27FC236}">
                <a16:creationId xmlns:a16="http://schemas.microsoft.com/office/drawing/2014/main" id="{9AAAEADC-E2E5-8C4B-B8E5-ECA3B08F1369}"/>
              </a:ext>
            </a:extLst>
          </p:cNvPr>
          <p:cNvSpPr txBox="1"/>
          <p:nvPr/>
        </p:nvSpPr>
        <p:spPr>
          <a:xfrm>
            <a:off x="3023092" y="6410252"/>
            <a:ext cx="1296400" cy="403764"/>
          </a:xfrm>
          <a:prstGeom prst="rect">
            <a:avLst/>
          </a:prstGeom>
          <a:noFill/>
          <a:ln>
            <a:noFill/>
          </a:ln>
        </p:spPr>
        <p:txBody>
          <a:bodyPr spcFirstLastPara="1" wrap="square" lIns="91433" tIns="45700" rIns="91433" bIns="45700" anchor="t" anchorCtr="0">
            <a:noAutofit/>
          </a:bodyPr>
          <a:lstStyle/>
          <a:p>
            <a:pPr>
              <a:buClr>
                <a:srgbClr val="000000"/>
              </a:buClr>
              <a:buSzPts val="1400"/>
            </a:pPr>
            <a:r>
              <a:rPr lang="en-US" sz="1600" dirty="0">
                <a:latin typeface="Adobe Clean" panose="020B0503020404020204" pitchFamily="34" charset="0"/>
                <a:ea typeface="Roboto"/>
                <a:cs typeface="Roboto"/>
                <a:sym typeface="Roboto"/>
              </a:rPr>
              <a:t>Template</a:t>
            </a:r>
            <a:endParaRPr sz="1600" dirty="0">
              <a:latin typeface="Adobe Clean" panose="020B0503020404020204" pitchFamily="34" charset="0"/>
              <a:ea typeface="Roboto"/>
              <a:cs typeface="Roboto"/>
              <a:sym typeface="Roboto"/>
            </a:endParaRPr>
          </a:p>
        </p:txBody>
      </p:sp>
      <p:sp>
        <p:nvSpPr>
          <p:cNvPr id="36" name="Google Shape;2629;p95">
            <a:extLst>
              <a:ext uri="{FF2B5EF4-FFF2-40B4-BE49-F238E27FC236}">
                <a16:creationId xmlns:a16="http://schemas.microsoft.com/office/drawing/2014/main" id="{30719DA6-8202-0F4B-806D-D3F452AFAFCA}"/>
              </a:ext>
            </a:extLst>
          </p:cNvPr>
          <p:cNvSpPr txBox="1"/>
          <p:nvPr/>
        </p:nvSpPr>
        <p:spPr>
          <a:xfrm>
            <a:off x="624000" y="144000"/>
            <a:ext cx="10695940" cy="617600"/>
          </a:xfrm>
          <a:prstGeom prst="rect">
            <a:avLst/>
          </a:prstGeom>
          <a:noFill/>
          <a:ln>
            <a:noFill/>
          </a:ln>
        </p:spPr>
        <p:txBody>
          <a:bodyPr spcFirstLastPara="1" wrap="square" lIns="121900" tIns="121900" rIns="121900" bIns="121900" anchor="t" anchorCtr="0">
            <a:noAutofit/>
          </a:bodyPr>
          <a:lstStyle/>
          <a:p>
            <a:r>
              <a:rPr lang="en-US" sz="4000" dirty="0">
                <a:latin typeface="Adobe Clean" panose="020B0503020404020204" pitchFamily="34" charset="0"/>
              </a:rPr>
              <a:t>Key idea: deformation</a:t>
            </a:r>
            <a:endParaRPr lang="en-US" sz="2400" dirty="0">
              <a:latin typeface="Adobe Clean" panose="020B0503020404020204" pitchFamily="34" charset="0"/>
              <a:ea typeface="Oswald"/>
              <a:cs typeface="Oswald"/>
              <a:sym typeface="Oswald"/>
            </a:endParaRPr>
          </a:p>
        </p:txBody>
      </p:sp>
      <p:sp>
        <p:nvSpPr>
          <p:cNvPr id="34" name="Slide Number Placeholder 3">
            <a:extLst>
              <a:ext uri="{FF2B5EF4-FFF2-40B4-BE49-F238E27FC236}">
                <a16:creationId xmlns:a16="http://schemas.microsoft.com/office/drawing/2014/main" id="{8FEDDB05-0644-A342-9ACC-EBB2A2BB73FC}"/>
              </a:ext>
            </a:extLst>
          </p:cNvPr>
          <p:cNvSpPr>
            <a:spLocks noGrp="1"/>
          </p:cNvSpPr>
          <p:nvPr>
            <p:ph type="sldNum" sz="quarter" idx="12"/>
          </p:nvPr>
        </p:nvSpPr>
        <p:spPr>
          <a:xfrm>
            <a:off x="8610600" y="6356350"/>
            <a:ext cx="2743200" cy="365125"/>
          </a:xfrm>
        </p:spPr>
        <p:txBody>
          <a:bodyPr/>
          <a:lstStyle/>
          <a:p>
            <a:fld id="{B495E67D-8E88-1046-BE5F-91C56B2440A8}" type="slidenum">
              <a:rPr lang="en-US" smtClean="0">
                <a:solidFill>
                  <a:schemeClr val="tx1"/>
                </a:solidFill>
              </a:rPr>
              <a:t>2</a:t>
            </a:fld>
            <a:endParaRPr lang="en-US">
              <a:solidFill>
                <a:schemeClr val="tx1"/>
              </a:solidFill>
            </a:endParaRPr>
          </a:p>
        </p:txBody>
      </p:sp>
      <p:sp>
        <p:nvSpPr>
          <p:cNvPr id="27" name="Google Shape;2615;p95">
            <a:extLst>
              <a:ext uri="{FF2B5EF4-FFF2-40B4-BE49-F238E27FC236}">
                <a16:creationId xmlns:a16="http://schemas.microsoft.com/office/drawing/2014/main" id="{C2CD338F-FB43-F440-9DD9-AF42DC13B9AD}"/>
              </a:ext>
            </a:extLst>
          </p:cNvPr>
          <p:cNvSpPr txBox="1"/>
          <p:nvPr/>
        </p:nvSpPr>
        <p:spPr>
          <a:xfrm>
            <a:off x="-457723" y="1508966"/>
            <a:ext cx="1979600" cy="858400"/>
          </a:xfrm>
          <a:prstGeom prst="rect">
            <a:avLst/>
          </a:prstGeom>
          <a:noFill/>
          <a:ln>
            <a:noFill/>
          </a:ln>
        </p:spPr>
        <p:txBody>
          <a:bodyPr spcFirstLastPara="1" wrap="square" lIns="91433" tIns="45700" rIns="91433" bIns="45700" anchor="t" anchorCtr="0">
            <a:noAutofit/>
          </a:bodyPr>
          <a:lstStyle/>
          <a:p>
            <a:pPr algn="ctr">
              <a:buClr>
                <a:srgbClr val="000000"/>
              </a:buClr>
              <a:buSzPts val="1400"/>
            </a:pPr>
            <a:r>
              <a:rPr lang="en-US" sz="1600" dirty="0">
                <a:solidFill>
                  <a:schemeClr val="bg2">
                    <a:lumMod val="60000"/>
                    <a:lumOff val="40000"/>
                  </a:schemeClr>
                </a:solidFill>
                <a:latin typeface="Adobe Clean" panose="020B0503020404020204" pitchFamily="34" charset="0"/>
                <a:ea typeface="Roboto"/>
                <a:cs typeface="Roboto"/>
                <a:sym typeface="Roboto"/>
              </a:rPr>
              <a:t>Input </a:t>
            </a:r>
          </a:p>
          <a:p>
            <a:pPr algn="ctr">
              <a:buClr>
                <a:srgbClr val="000000"/>
              </a:buClr>
              <a:buSzPts val="1400"/>
            </a:pPr>
            <a:r>
              <a:rPr lang="en-US" sz="1600" dirty="0">
                <a:solidFill>
                  <a:schemeClr val="bg2">
                    <a:lumMod val="60000"/>
                    <a:lumOff val="40000"/>
                  </a:schemeClr>
                </a:solidFill>
                <a:latin typeface="Adobe Clean" panose="020B0503020404020204" pitchFamily="34" charset="0"/>
                <a:ea typeface="Roboto"/>
                <a:cs typeface="Roboto"/>
                <a:sym typeface="Roboto"/>
              </a:rPr>
              <a:t>Point cloud</a:t>
            </a:r>
            <a:endParaRPr sz="1600" dirty="0">
              <a:solidFill>
                <a:schemeClr val="bg2">
                  <a:lumMod val="60000"/>
                  <a:lumOff val="40000"/>
                </a:schemeClr>
              </a:solidFill>
              <a:latin typeface="Adobe Clean" panose="020B0503020404020204" pitchFamily="34" charset="0"/>
              <a:ea typeface="Roboto"/>
              <a:cs typeface="Roboto"/>
              <a:sym typeface="Roboto"/>
            </a:endParaRPr>
          </a:p>
        </p:txBody>
      </p:sp>
      <p:sp>
        <p:nvSpPr>
          <p:cNvPr id="28" name="Google Shape;2624;p95">
            <a:extLst>
              <a:ext uri="{FF2B5EF4-FFF2-40B4-BE49-F238E27FC236}">
                <a16:creationId xmlns:a16="http://schemas.microsoft.com/office/drawing/2014/main" id="{3AF823A6-DCDC-364F-9E12-7B4842730293}"/>
              </a:ext>
            </a:extLst>
          </p:cNvPr>
          <p:cNvSpPr/>
          <p:nvPr/>
        </p:nvSpPr>
        <p:spPr>
          <a:xfrm>
            <a:off x="1159976" y="2637883"/>
            <a:ext cx="1354829" cy="554549"/>
          </a:xfrm>
          <a:prstGeom prst="rect">
            <a:avLst/>
          </a:prstGeom>
          <a:noFill/>
          <a:ln w="9525" cap="flat" cmpd="sng">
            <a:solidFill>
              <a:schemeClr val="bg2">
                <a:lumMod val="60000"/>
                <a:lumOff val="40000"/>
              </a:schemeClr>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2100"/>
            </a:pPr>
            <a:r>
              <a:rPr lang="fr" sz="2400" dirty="0" err="1">
                <a:solidFill>
                  <a:schemeClr val="bg2">
                    <a:lumMod val="60000"/>
                    <a:lumOff val="40000"/>
                  </a:schemeClr>
                </a:solidFill>
                <a:latin typeface="Adobe Clean" panose="020B0503020404020204" pitchFamily="34" charset="0"/>
                <a:ea typeface="Roboto"/>
                <a:cs typeface="Roboto"/>
                <a:sym typeface="Roboto"/>
              </a:rPr>
              <a:t>PointNet</a:t>
            </a:r>
            <a:endParaRPr sz="2400" dirty="0">
              <a:solidFill>
                <a:schemeClr val="bg2">
                  <a:lumMod val="60000"/>
                  <a:lumOff val="40000"/>
                </a:schemeClr>
              </a:solidFill>
              <a:latin typeface="Adobe Clean" panose="020B0503020404020204" pitchFamily="34" charset="0"/>
              <a:ea typeface="Roboto"/>
              <a:cs typeface="Roboto"/>
              <a:sym typeface="Roboto"/>
            </a:endParaRPr>
          </a:p>
        </p:txBody>
      </p:sp>
      <p:pic>
        <p:nvPicPr>
          <p:cNvPr id="29" name="Google Shape;2626;p95">
            <a:extLst>
              <a:ext uri="{FF2B5EF4-FFF2-40B4-BE49-F238E27FC236}">
                <a16:creationId xmlns:a16="http://schemas.microsoft.com/office/drawing/2014/main" id="{F0B48265-025C-6349-B982-CB7D49EFA5AE}"/>
              </a:ext>
            </a:extLst>
          </p:cNvPr>
          <p:cNvPicPr preferRelativeResize="0"/>
          <p:nvPr/>
        </p:nvPicPr>
        <p:blipFill rotWithShape="1">
          <a:blip r:embed="rId8">
            <a:alphaModFix/>
            <a:duotone>
              <a:prstClr val="black"/>
              <a:schemeClr val="accent1">
                <a:tint val="45000"/>
                <a:satMod val="400000"/>
              </a:schemeClr>
            </a:duotone>
          </a:blip>
          <a:srcRect/>
          <a:stretch/>
        </p:blipFill>
        <p:spPr>
          <a:xfrm>
            <a:off x="2586081" y="2783358"/>
            <a:ext cx="370877" cy="277686"/>
          </a:xfrm>
          <a:prstGeom prst="rect">
            <a:avLst/>
          </a:prstGeom>
          <a:noFill/>
          <a:ln>
            <a:solidFill>
              <a:schemeClr val="bg2">
                <a:lumMod val="75000"/>
              </a:schemeClr>
            </a:solidFill>
          </a:ln>
        </p:spPr>
      </p:pic>
      <p:pic>
        <p:nvPicPr>
          <p:cNvPr id="31" name="Google Shape;2625;p95">
            <a:extLst>
              <a:ext uri="{FF2B5EF4-FFF2-40B4-BE49-F238E27FC236}">
                <a16:creationId xmlns:a16="http://schemas.microsoft.com/office/drawing/2014/main" id="{44886941-6D5B-7A4C-9EEF-49B5B60BF7B1}"/>
              </a:ext>
            </a:extLst>
          </p:cNvPr>
          <p:cNvPicPr preferRelativeResize="0"/>
          <p:nvPr/>
        </p:nvPicPr>
        <p:blipFill rotWithShape="1">
          <a:blip r:embed="rId8">
            <a:alphaModFix/>
            <a:duotone>
              <a:prstClr val="black"/>
              <a:schemeClr val="accent1">
                <a:tint val="45000"/>
                <a:satMod val="400000"/>
              </a:schemeClr>
            </a:duotone>
          </a:blip>
          <a:srcRect/>
          <a:stretch/>
        </p:blipFill>
        <p:spPr>
          <a:xfrm>
            <a:off x="860631" y="2769197"/>
            <a:ext cx="275732" cy="271179"/>
          </a:xfrm>
          <a:prstGeom prst="rect">
            <a:avLst/>
          </a:prstGeom>
          <a:noFill/>
          <a:ln>
            <a:solidFill>
              <a:schemeClr val="bg2">
                <a:lumMod val="75000"/>
              </a:schemeClr>
            </a:solidFill>
          </a:ln>
        </p:spPr>
      </p:pic>
      <p:pic>
        <p:nvPicPr>
          <p:cNvPr id="32" name="Shape 82">
            <a:extLst>
              <a:ext uri="{FF2B5EF4-FFF2-40B4-BE49-F238E27FC236}">
                <a16:creationId xmlns:a16="http://schemas.microsoft.com/office/drawing/2014/main" id="{191668C1-34FC-444C-B1A5-BCC7F1D0F92C}"/>
              </a:ext>
            </a:extLst>
          </p:cNvPr>
          <p:cNvPicPr preferRelativeResize="0">
            <a:picLocks noChangeAspect="1"/>
          </p:cNvPicPr>
          <p:nvPr/>
        </p:nvPicPr>
        <p:blipFill>
          <a:blip r:embed="rId7">
            <a:alphaModFix amt="20000"/>
          </a:blip>
          <a:stretch>
            <a:fillRect/>
          </a:stretch>
        </p:blipFill>
        <p:spPr>
          <a:xfrm>
            <a:off x="75551" y="2225498"/>
            <a:ext cx="748527" cy="1437698"/>
          </a:xfrm>
          <a:prstGeom prst="rect">
            <a:avLst/>
          </a:prstGeom>
          <a:noFill/>
          <a:ln>
            <a:noFill/>
          </a:ln>
        </p:spPr>
      </p:pic>
      <p:pic>
        <p:nvPicPr>
          <p:cNvPr id="13" name="Audio 12">
            <a:hlinkClick r:id="" action="ppaction://media"/>
            <a:extLst>
              <a:ext uri="{FF2B5EF4-FFF2-40B4-BE49-F238E27FC236}">
                <a16:creationId xmlns:a16="http://schemas.microsoft.com/office/drawing/2014/main" id="{C888B788-516C-D541-88F8-61B290C005B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416193248"/>
      </p:ext>
    </p:extLst>
  </p:cSld>
  <p:clrMapOvr>
    <a:masterClrMapping/>
  </p:clrMapOvr>
  <mc:AlternateContent xmlns:mc="http://schemas.openxmlformats.org/markup-compatibility/2006">
    <mc:Choice xmlns:p14="http://schemas.microsoft.com/office/powerpoint/2010/main" Requires="p14">
      <p:transition spd="slow" p14:dur="2000" advTm="79189"/>
    </mc:Choice>
    <mc:Fallback>
      <p:transition spd="slow" advTm="79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68"/>
                                        </p:tgtEl>
                                        <p:attrNameLst>
                                          <p:attrName>r</p:attrName>
                                        </p:attrNameLst>
                                      </p:cBhvr>
                                    </p:animRot>
                                    <p:animRot by="-240000">
                                      <p:cBhvr>
                                        <p:cTn id="11" dur="200" fill="hold">
                                          <p:stCondLst>
                                            <p:cond delay="200"/>
                                          </p:stCondLst>
                                        </p:cTn>
                                        <p:tgtEl>
                                          <p:spTgt spid="68"/>
                                        </p:tgtEl>
                                        <p:attrNameLst>
                                          <p:attrName>r</p:attrName>
                                        </p:attrNameLst>
                                      </p:cBhvr>
                                    </p:animRot>
                                    <p:animRot by="240000">
                                      <p:cBhvr>
                                        <p:cTn id="12" dur="200" fill="hold">
                                          <p:stCondLst>
                                            <p:cond delay="400"/>
                                          </p:stCondLst>
                                        </p:cTn>
                                        <p:tgtEl>
                                          <p:spTgt spid="68"/>
                                        </p:tgtEl>
                                        <p:attrNameLst>
                                          <p:attrName>r</p:attrName>
                                        </p:attrNameLst>
                                      </p:cBhvr>
                                    </p:animRot>
                                    <p:animRot by="-240000">
                                      <p:cBhvr>
                                        <p:cTn id="13" dur="200" fill="hold">
                                          <p:stCondLst>
                                            <p:cond delay="600"/>
                                          </p:stCondLst>
                                        </p:cTn>
                                        <p:tgtEl>
                                          <p:spTgt spid="68"/>
                                        </p:tgtEl>
                                        <p:attrNameLst>
                                          <p:attrName>r</p:attrName>
                                        </p:attrNameLst>
                                      </p:cBhvr>
                                    </p:animRot>
                                    <p:animRot by="120000">
                                      <p:cBhvr>
                                        <p:cTn id="14" dur="200" fill="hold">
                                          <p:stCondLst>
                                            <p:cond delay="800"/>
                                          </p:stCondLst>
                                        </p:cTn>
                                        <p:tgtEl>
                                          <p:spTgt spid="6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25"/>
                                        </p:tgtEl>
                                        <p:attrNameLst>
                                          <p:attrName>r</p:attrName>
                                        </p:attrNameLst>
                                      </p:cBhvr>
                                    </p:animRot>
                                    <p:animRot by="-240000">
                                      <p:cBhvr>
                                        <p:cTn id="19" dur="200" fill="hold">
                                          <p:stCondLst>
                                            <p:cond delay="200"/>
                                          </p:stCondLst>
                                        </p:cTn>
                                        <p:tgtEl>
                                          <p:spTgt spid="25"/>
                                        </p:tgtEl>
                                        <p:attrNameLst>
                                          <p:attrName>r</p:attrName>
                                        </p:attrNameLst>
                                      </p:cBhvr>
                                    </p:animRot>
                                    <p:animRot by="240000">
                                      <p:cBhvr>
                                        <p:cTn id="20" dur="200" fill="hold">
                                          <p:stCondLst>
                                            <p:cond delay="400"/>
                                          </p:stCondLst>
                                        </p:cTn>
                                        <p:tgtEl>
                                          <p:spTgt spid="25"/>
                                        </p:tgtEl>
                                        <p:attrNameLst>
                                          <p:attrName>r</p:attrName>
                                        </p:attrNameLst>
                                      </p:cBhvr>
                                    </p:animRot>
                                    <p:animRot by="-240000">
                                      <p:cBhvr>
                                        <p:cTn id="21" dur="200" fill="hold">
                                          <p:stCondLst>
                                            <p:cond delay="600"/>
                                          </p:stCondLst>
                                        </p:cTn>
                                        <p:tgtEl>
                                          <p:spTgt spid="25"/>
                                        </p:tgtEl>
                                        <p:attrNameLst>
                                          <p:attrName>r</p:attrName>
                                        </p:attrNameLst>
                                      </p:cBhvr>
                                    </p:animRot>
                                    <p:animRot by="120000">
                                      <p:cBhvr>
                                        <p:cTn id="22" dur="200" fill="hold">
                                          <p:stCondLst>
                                            <p:cond delay="800"/>
                                          </p:stCondLst>
                                        </p:cTn>
                                        <p:tgtEl>
                                          <p:spTgt spid="2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grpId="0" nodeType="clickEffect">
                                  <p:stCondLst>
                                    <p:cond delay="0"/>
                                  </p:stCondLst>
                                  <p:childTnLst>
                                    <p:animRot by="120000">
                                      <p:cBhvr>
                                        <p:cTn id="26" dur="100" fill="hold">
                                          <p:stCondLst>
                                            <p:cond delay="0"/>
                                          </p:stCondLst>
                                        </p:cTn>
                                        <p:tgtEl>
                                          <p:spTgt spid="30"/>
                                        </p:tgtEl>
                                        <p:attrNameLst>
                                          <p:attrName>r</p:attrName>
                                        </p:attrNameLst>
                                      </p:cBhvr>
                                    </p:animRot>
                                    <p:animRot by="-240000">
                                      <p:cBhvr>
                                        <p:cTn id="27" dur="200" fill="hold">
                                          <p:stCondLst>
                                            <p:cond delay="200"/>
                                          </p:stCondLst>
                                        </p:cTn>
                                        <p:tgtEl>
                                          <p:spTgt spid="30"/>
                                        </p:tgtEl>
                                        <p:attrNameLst>
                                          <p:attrName>r</p:attrName>
                                        </p:attrNameLst>
                                      </p:cBhvr>
                                    </p:animRot>
                                    <p:animRot by="240000">
                                      <p:cBhvr>
                                        <p:cTn id="28" dur="200" fill="hold">
                                          <p:stCondLst>
                                            <p:cond delay="400"/>
                                          </p:stCondLst>
                                        </p:cTn>
                                        <p:tgtEl>
                                          <p:spTgt spid="30"/>
                                        </p:tgtEl>
                                        <p:attrNameLst>
                                          <p:attrName>r</p:attrName>
                                        </p:attrNameLst>
                                      </p:cBhvr>
                                    </p:animRot>
                                    <p:animRot by="-240000">
                                      <p:cBhvr>
                                        <p:cTn id="29" dur="200" fill="hold">
                                          <p:stCondLst>
                                            <p:cond delay="600"/>
                                          </p:stCondLst>
                                        </p:cTn>
                                        <p:tgtEl>
                                          <p:spTgt spid="30"/>
                                        </p:tgtEl>
                                        <p:attrNameLst>
                                          <p:attrName>r</p:attrName>
                                        </p:attrNameLst>
                                      </p:cBhvr>
                                    </p:animRot>
                                    <p:animRot by="120000">
                                      <p:cBhvr>
                                        <p:cTn id="30" dur="200" fill="hold">
                                          <p:stCondLst>
                                            <p:cond delay="800"/>
                                          </p:stCondLst>
                                        </p:cTn>
                                        <p:tgtEl>
                                          <p:spTgt spid="30"/>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grpId="5" nodeType="clickEffect">
                                  <p:stCondLst>
                                    <p:cond delay="0"/>
                                  </p:stCondLst>
                                  <p:childTnLst>
                                    <p:animRot by="120000">
                                      <p:cBhvr>
                                        <p:cTn id="34" dur="100" fill="hold">
                                          <p:stCondLst>
                                            <p:cond delay="0"/>
                                          </p:stCondLst>
                                        </p:cTn>
                                        <p:tgtEl>
                                          <p:spTgt spid="2617"/>
                                        </p:tgtEl>
                                        <p:attrNameLst>
                                          <p:attrName>r</p:attrName>
                                        </p:attrNameLst>
                                      </p:cBhvr>
                                    </p:animRot>
                                    <p:animRot by="-240000">
                                      <p:cBhvr>
                                        <p:cTn id="35" dur="200" fill="hold">
                                          <p:stCondLst>
                                            <p:cond delay="200"/>
                                          </p:stCondLst>
                                        </p:cTn>
                                        <p:tgtEl>
                                          <p:spTgt spid="2617"/>
                                        </p:tgtEl>
                                        <p:attrNameLst>
                                          <p:attrName>r</p:attrName>
                                        </p:attrNameLst>
                                      </p:cBhvr>
                                    </p:animRot>
                                    <p:animRot by="240000">
                                      <p:cBhvr>
                                        <p:cTn id="36" dur="200" fill="hold">
                                          <p:stCondLst>
                                            <p:cond delay="400"/>
                                          </p:stCondLst>
                                        </p:cTn>
                                        <p:tgtEl>
                                          <p:spTgt spid="2617"/>
                                        </p:tgtEl>
                                        <p:attrNameLst>
                                          <p:attrName>r</p:attrName>
                                        </p:attrNameLst>
                                      </p:cBhvr>
                                    </p:animRot>
                                    <p:animRot by="-240000">
                                      <p:cBhvr>
                                        <p:cTn id="37" dur="200" fill="hold">
                                          <p:stCondLst>
                                            <p:cond delay="600"/>
                                          </p:stCondLst>
                                        </p:cTn>
                                        <p:tgtEl>
                                          <p:spTgt spid="2617"/>
                                        </p:tgtEl>
                                        <p:attrNameLst>
                                          <p:attrName>r</p:attrName>
                                        </p:attrNameLst>
                                      </p:cBhvr>
                                    </p:animRot>
                                    <p:animRot by="120000">
                                      <p:cBhvr>
                                        <p:cTn id="38" dur="200" fill="hold">
                                          <p:stCondLst>
                                            <p:cond delay="800"/>
                                          </p:stCondLst>
                                        </p:cTn>
                                        <p:tgtEl>
                                          <p:spTgt spid="2617"/>
                                        </p:tgtEl>
                                        <p:attrNameLst>
                                          <p:attrName>r</p:attrName>
                                        </p:attrNameLst>
                                      </p:cBhvr>
                                    </p:animRot>
                                  </p:childTnLst>
                                </p:cTn>
                              </p:par>
                              <p:par>
                                <p:cTn id="39" presetID="32" presetClass="emph" presetSubtype="0" fill="hold" grpId="0" nodeType="withEffect">
                                  <p:stCondLst>
                                    <p:cond delay="0"/>
                                  </p:stCondLst>
                                  <p:childTnLst>
                                    <p:animRot by="120000">
                                      <p:cBhvr>
                                        <p:cTn id="40" dur="100" fill="hold">
                                          <p:stCondLst>
                                            <p:cond delay="0"/>
                                          </p:stCondLst>
                                        </p:cTn>
                                        <p:tgtEl>
                                          <p:spTgt spid="2616"/>
                                        </p:tgtEl>
                                        <p:attrNameLst>
                                          <p:attrName>r</p:attrName>
                                        </p:attrNameLst>
                                      </p:cBhvr>
                                    </p:animRot>
                                    <p:animRot by="-240000">
                                      <p:cBhvr>
                                        <p:cTn id="41" dur="200" fill="hold">
                                          <p:stCondLst>
                                            <p:cond delay="200"/>
                                          </p:stCondLst>
                                        </p:cTn>
                                        <p:tgtEl>
                                          <p:spTgt spid="2616"/>
                                        </p:tgtEl>
                                        <p:attrNameLst>
                                          <p:attrName>r</p:attrName>
                                        </p:attrNameLst>
                                      </p:cBhvr>
                                    </p:animRot>
                                    <p:animRot by="240000">
                                      <p:cBhvr>
                                        <p:cTn id="42" dur="200" fill="hold">
                                          <p:stCondLst>
                                            <p:cond delay="400"/>
                                          </p:stCondLst>
                                        </p:cTn>
                                        <p:tgtEl>
                                          <p:spTgt spid="2616"/>
                                        </p:tgtEl>
                                        <p:attrNameLst>
                                          <p:attrName>r</p:attrName>
                                        </p:attrNameLst>
                                      </p:cBhvr>
                                    </p:animRot>
                                    <p:animRot by="-240000">
                                      <p:cBhvr>
                                        <p:cTn id="43" dur="200" fill="hold">
                                          <p:stCondLst>
                                            <p:cond delay="600"/>
                                          </p:stCondLst>
                                        </p:cTn>
                                        <p:tgtEl>
                                          <p:spTgt spid="2616"/>
                                        </p:tgtEl>
                                        <p:attrNameLst>
                                          <p:attrName>r</p:attrName>
                                        </p:attrNameLst>
                                      </p:cBhvr>
                                    </p:animRot>
                                    <p:animRot by="120000">
                                      <p:cBhvr>
                                        <p:cTn id="44" dur="200" fill="hold">
                                          <p:stCondLst>
                                            <p:cond delay="800"/>
                                          </p:stCondLst>
                                        </p:cTn>
                                        <p:tgtEl>
                                          <p:spTgt spid="2616"/>
                                        </p:tgtEl>
                                        <p:attrNameLst>
                                          <p:attrName>r</p:attrName>
                                        </p:attrNameLst>
                                      </p:cBhvr>
                                    </p:animRot>
                                  </p:childTnLst>
                                </p:cTn>
                              </p:par>
                              <p:par>
                                <p:cTn id="45" presetID="32" presetClass="emph" presetSubtype="0" fill="hold" grpId="0" nodeType="withEffect">
                                  <p:stCondLst>
                                    <p:cond delay="0"/>
                                  </p:stCondLst>
                                  <p:childTnLst>
                                    <p:animRot by="120000">
                                      <p:cBhvr>
                                        <p:cTn id="46" dur="100" fill="hold">
                                          <p:stCondLst>
                                            <p:cond delay="0"/>
                                          </p:stCondLst>
                                        </p:cTn>
                                        <p:tgtEl>
                                          <p:spTgt spid="28"/>
                                        </p:tgtEl>
                                        <p:attrNameLst>
                                          <p:attrName>r</p:attrName>
                                        </p:attrNameLst>
                                      </p:cBhvr>
                                    </p:animRot>
                                    <p:animRot by="-240000">
                                      <p:cBhvr>
                                        <p:cTn id="47" dur="200" fill="hold">
                                          <p:stCondLst>
                                            <p:cond delay="200"/>
                                          </p:stCondLst>
                                        </p:cTn>
                                        <p:tgtEl>
                                          <p:spTgt spid="28"/>
                                        </p:tgtEl>
                                        <p:attrNameLst>
                                          <p:attrName>r</p:attrName>
                                        </p:attrNameLst>
                                      </p:cBhvr>
                                    </p:animRot>
                                    <p:animRot by="240000">
                                      <p:cBhvr>
                                        <p:cTn id="48" dur="200" fill="hold">
                                          <p:stCondLst>
                                            <p:cond delay="400"/>
                                          </p:stCondLst>
                                        </p:cTn>
                                        <p:tgtEl>
                                          <p:spTgt spid="28"/>
                                        </p:tgtEl>
                                        <p:attrNameLst>
                                          <p:attrName>r</p:attrName>
                                        </p:attrNameLst>
                                      </p:cBhvr>
                                    </p:animRot>
                                    <p:animRot by="-240000">
                                      <p:cBhvr>
                                        <p:cTn id="49" dur="200" fill="hold">
                                          <p:stCondLst>
                                            <p:cond delay="600"/>
                                          </p:stCondLst>
                                        </p:cTn>
                                        <p:tgtEl>
                                          <p:spTgt spid="28"/>
                                        </p:tgtEl>
                                        <p:attrNameLst>
                                          <p:attrName>r</p:attrName>
                                        </p:attrNameLst>
                                      </p:cBhvr>
                                    </p:animRot>
                                    <p:animRot by="120000">
                                      <p:cBhvr>
                                        <p:cTn id="50" dur="200" fill="hold">
                                          <p:stCondLst>
                                            <p:cond delay="800"/>
                                          </p:stCondLst>
                                        </p:cTn>
                                        <p:tgtEl>
                                          <p:spTgt spid="28"/>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32"/>
                                        </p:tgtEl>
                                        <p:attrNameLst>
                                          <p:attrName>r</p:attrName>
                                        </p:attrNameLst>
                                      </p:cBhvr>
                                    </p:animRot>
                                    <p:animRot by="-240000">
                                      <p:cBhvr>
                                        <p:cTn id="53" dur="200" fill="hold">
                                          <p:stCondLst>
                                            <p:cond delay="200"/>
                                          </p:stCondLst>
                                        </p:cTn>
                                        <p:tgtEl>
                                          <p:spTgt spid="32"/>
                                        </p:tgtEl>
                                        <p:attrNameLst>
                                          <p:attrName>r</p:attrName>
                                        </p:attrNameLst>
                                      </p:cBhvr>
                                    </p:animRot>
                                    <p:animRot by="240000">
                                      <p:cBhvr>
                                        <p:cTn id="54" dur="200" fill="hold">
                                          <p:stCondLst>
                                            <p:cond delay="400"/>
                                          </p:stCondLst>
                                        </p:cTn>
                                        <p:tgtEl>
                                          <p:spTgt spid="32"/>
                                        </p:tgtEl>
                                        <p:attrNameLst>
                                          <p:attrName>r</p:attrName>
                                        </p:attrNameLst>
                                      </p:cBhvr>
                                    </p:animRot>
                                    <p:animRot by="-240000">
                                      <p:cBhvr>
                                        <p:cTn id="55" dur="200" fill="hold">
                                          <p:stCondLst>
                                            <p:cond delay="600"/>
                                          </p:stCondLst>
                                        </p:cTn>
                                        <p:tgtEl>
                                          <p:spTgt spid="32"/>
                                        </p:tgtEl>
                                        <p:attrNameLst>
                                          <p:attrName>r</p:attrName>
                                        </p:attrNameLst>
                                      </p:cBhvr>
                                    </p:animRot>
                                    <p:animRot by="120000">
                                      <p:cBhvr>
                                        <p:cTn id="56" dur="200" fill="hold">
                                          <p:stCondLst>
                                            <p:cond delay="800"/>
                                          </p:stCondLst>
                                        </p:cTn>
                                        <p:tgtEl>
                                          <p:spTgt spid="32"/>
                                        </p:tgtEl>
                                        <p:attrNameLst>
                                          <p:attrName>r</p:attrName>
                                        </p:attrNameLst>
                                      </p:cBhvr>
                                    </p:animRot>
                                  </p:childTnLst>
                                </p:cTn>
                              </p:par>
                              <p:par>
                                <p:cTn id="57" presetID="32" presetClass="emph" presetSubtype="0" fill="hold" grpId="0" nodeType="withEffect">
                                  <p:stCondLst>
                                    <p:cond delay="0"/>
                                  </p:stCondLst>
                                  <p:childTnLst>
                                    <p:animRot by="120000">
                                      <p:cBhvr>
                                        <p:cTn id="58" dur="100" fill="hold">
                                          <p:stCondLst>
                                            <p:cond delay="0"/>
                                          </p:stCondLst>
                                        </p:cTn>
                                        <p:tgtEl>
                                          <p:spTgt spid="27"/>
                                        </p:tgtEl>
                                        <p:attrNameLst>
                                          <p:attrName>r</p:attrName>
                                        </p:attrNameLst>
                                      </p:cBhvr>
                                    </p:animRot>
                                    <p:animRot by="-240000">
                                      <p:cBhvr>
                                        <p:cTn id="59" dur="200" fill="hold">
                                          <p:stCondLst>
                                            <p:cond delay="200"/>
                                          </p:stCondLst>
                                        </p:cTn>
                                        <p:tgtEl>
                                          <p:spTgt spid="27"/>
                                        </p:tgtEl>
                                        <p:attrNameLst>
                                          <p:attrName>r</p:attrName>
                                        </p:attrNameLst>
                                      </p:cBhvr>
                                    </p:animRot>
                                    <p:animRot by="240000">
                                      <p:cBhvr>
                                        <p:cTn id="60" dur="200" fill="hold">
                                          <p:stCondLst>
                                            <p:cond delay="400"/>
                                          </p:stCondLst>
                                        </p:cTn>
                                        <p:tgtEl>
                                          <p:spTgt spid="27"/>
                                        </p:tgtEl>
                                        <p:attrNameLst>
                                          <p:attrName>r</p:attrName>
                                        </p:attrNameLst>
                                      </p:cBhvr>
                                    </p:animRot>
                                    <p:animRot by="-240000">
                                      <p:cBhvr>
                                        <p:cTn id="61" dur="200" fill="hold">
                                          <p:stCondLst>
                                            <p:cond delay="600"/>
                                          </p:stCondLst>
                                        </p:cTn>
                                        <p:tgtEl>
                                          <p:spTgt spid="27"/>
                                        </p:tgtEl>
                                        <p:attrNameLst>
                                          <p:attrName>r</p:attrName>
                                        </p:attrNameLst>
                                      </p:cBhvr>
                                    </p:animRot>
                                    <p:animRot by="120000">
                                      <p:cBhvr>
                                        <p:cTn id="62" dur="200" fill="hold">
                                          <p:stCondLst>
                                            <p:cond delay="800"/>
                                          </p:stCondLst>
                                        </p:cTn>
                                        <p:tgtEl>
                                          <p:spTgt spid="2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par>
                                <p:cTn id="67" presetID="1" presetClass="entr" presetSubtype="0" fill="hold" grpId="5"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8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9"/>
                                        </p:tgtEl>
                                        <p:attrNameLst>
                                          <p:attrName>style.visibility</p:attrName>
                                        </p:attrNameLst>
                                      </p:cBhvr>
                                      <p:to>
                                        <p:strVal val="visible"/>
                                      </p:to>
                                    </p:set>
                                  </p:childTnLst>
                                </p:cTn>
                              </p:par>
                              <p:par>
                                <p:cTn id="73" presetID="0" presetClass="path" presetSubtype="0" accel="50000" decel="50000" fill="hold" grpId="0" nodeType="withEffect">
                                  <p:stCondLst>
                                    <p:cond delay="0"/>
                                  </p:stCondLst>
                                  <p:childTnLst>
                                    <p:animMotion origin="layout" path="M 0 0 C 0.00364 -0.02362 0.00742 -0.04723 0.01757 -0.06482 C 0.02786 -0.08241 0.0539 -0.09954 0.06132 -0.10556 C 0.06875 -0.11181 0.06223 -0.10278 0.06236 -0.10186 C 0.0625 -0.10093 0.0625 -0.10047 0.06236 -0.1 " pathEditMode="relative" ptsTypes="AAAAA">
                                      <p:cBhvr>
                                        <p:cTn id="74" dur="2000" fill="hold"/>
                                        <p:tgtEl>
                                          <p:spTgt spid="37"/>
                                        </p:tgtEl>
                                        <p:attrNameLst>
                                          <p:attrName>ppt_x</p:attrName>
                                          <p:attrName>ppt_y</p:attrName>
                                        </p:attrNameLst>
                                      </p:cBhvr>
                                    </p:animMotion>
                                  </p:childTnLst>
                                </p:cTn>
                              </p:par>
                            </p:childTnLst>
                          </p:cTn>
                        </p:par>
                        <p:par>
                          <p:cTn id="75" fill="hold">
                            <p:stCondLst>
                              <p:cond delay="2000"/>
                            </p:stCondLst>
                            <p:childTnLst>
                              <p:par>
                                <p:cTn id="76" presetID="9" presetClass="exit" presetSubtype="0" fill="hold" grpId="1" nodeType="afterEffect">
                                  <p:stCondLst>
                                    <p:cond delay="0"/>
                                  </p:stCondLst>
                                  <p:childTnLst>
                                    <p:animEffect transition="out" filter="dissolve">
                                      <p:cBhvr>
                                        <p:cTn id="77" dur="500"/>
                                        <p:tgtEl>
                                          <p:spTgt spid="37"/>
                                        </p:tgtEl>
                                      </p:cBhvr>
                                    </p:animEffect>
                                    <p:set>
                                      <p:cBhvr>
                                        <p:cTn id="78" dur="1" fill="hold">
                                          <p:stCondLst>
                                            <p:cond delay="499"/>
                                          </p:stCondLst>
                                        </p:cTn>
                                        <p:tgtEl>
                                          <p:spTgt spid="37"/>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2" nodeType="click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par>
                                <p:cTn id="85" presetID="9" presetClass="exit" presetSubtype="0" fill="hold" nodeType="withEffect">
                                  <p:stCondLst>
                                    <p:cond delay="0"/>
                                  </p:stCondLst>
                                  <p:childTnLst>
                                    <p:animEffect transition="out" filter="dissolve">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childTnLst>
                          </p:cTn>
                        </p:par>
                        <p:par>
                          <p:cTn id="88" fill="hold">
                            <p:stCondLst>
                              <p:cond delay="500"/>
                            </p:stCondLst>
                            <p:childTnLst>
                              <p:par>
                                <p:cTn id="89" presetID="0" presetClass="path" presetSubtype="0" accel="50000" decel="50000" fill="hold" grpId="3" nodeType="afterEffect">
                                  <p:stCondLst>
                                    <p:cond delay="0"/>
                                  </p:stCondLst>
                                  <p:childTnLst>
                                    <p:animMotion origin="layout" path="M 0.06237 -0.1 L 0.16601 -0.10648 L 0.16601 -0.10671 L 0.16601 -0.10648 " pathEditMode="relative" rAng="0" ptsTypes="AAAA">
                                      <p:cBhvr>
                                        <p:cTn id="90" dur="1000" fill="hold"/>
                                        <p:tgtEl>
                                          <p:spTgt spid="37"/>
                                        </p:tgtEl>
                                        <p:attrNameLst>
                                          <p:attrName>ppt_x</p:attrName>
                                          <p:attrName>ppt_y</p:attrName>
                                        </p:attrNameLst>
                                      </p:cBhvr>
                                      <p:rCtr x="5182" y="-347"/>
                                    </p:animMotion>
                                  </p:childTnLst>
                                </p:cTn>
                              </p:par>
                              <p:par>
                                <p:cTn id="91" presetID="0" presetClass="path" presetSubtype="0" accel="50000" decel="50000" fill="hold" nodeType="withEffect">
                                  <p:stCondLst>
                                    <p:cond delay="0"/>
                                  </p:stCondLst>
                                  <p:childTnLst>
                                    <p:animMotion origin="layout" path="M -4.16667E-7 -2.22222E-6 L 0.1056 0.00047 " pathEditMode="relative" rAng="0" ptsTypes="AA">
                                      <p:cBhvr>
                                        <p:cTn id="92" dur="1000" fill="hold"/>
                                        <p:tgtEl>
                                          <p:spTgt spid="3"/>
                                        </p:tgtEl>
                                        <p:attrNameLst>
                                          <p:attrName>ppt_x</p:attrName>
                                          <p:attrName>ppt_y</p:attrName>
                                        </p:attrNameLst>
                                      </p:cBhvr>
                                      <p:rCtr x="5273" y="23"/>
                                    </p:animMotion>
                                  </p:childTnLst>
                                </p:cTn>
                              </p:par>
                              <p:par>
                                <p:cTn id="93" presetID="0" presetClass="path" presetSubtype="0" accel="50000" decel="50000" fill="hold" grpId="0" nodeType="withEffect">
                                  <p:stCondLst>
                                    <p:cond delay="0"/>
                                  </p:stCondLst>
                                  <p:childTnLst>
                                    <p:animMotion origin="layout" path="M 3.33333E-6 -7.40741E-7 L 0.10442 -0.00231 " pathEditMode="relative" rAng="0" ptsTypes="AA">
                                      <p:cBhvr>
                                        <p:cTn id="94" dur="1000" fill="hold"/>
                                        <p:tgtEl>
                                          <p:spTgt spid="2617"/>
                                        </p:tgtEl>
                                        <p:attrNameLst>
                                          <p:attrName>ppt_x</p:attrName>
                                          <p:attrName>ppt_y</p:attrName>
                                        </p:attrNameLst>
                                      </p:cBhvr>
                                      <p:rCtr x="5221" y="-116"/>
                                    </p:animMotion>
                                  </p:childTnLst>
                                </p:cTn>
                              </p:par>
                            </p:childTnLst>
                          </p:cTn>
                        </p:par>
                        <p:par>
                          <p:cTn id="95" fill="hold">
                            <p:stCondLst>
                              <p:cond delay="1500"/>
                            </p:stCondLst>
                            <p:childTnLst>
                              <p:par>
                                <p:cTn id="96" presetID="9" presetClass="exit" presetSubtype="0" fill="hold" nodeType="afterEffect">
                                  <p:stCondLst>
                                    <p:cond delay="0"/>
                                  </p:stCondLst>
                                  <p:childTnLst>
                                    <p:animEffect transition="out" filter="dissolve">
                                      <p:cBhvr>
                                        <p:cTn id="97" dur="100"/>
                                        <p:tgtEl>
                                          <p:spTgt spid="3"/>
                                        </p:tgtEl>
                                      </p:cBhvr>
                                    </p:animEffect>
                                    <p:set>
                                      <p:cBhvr>
                                        <p:cTn id="98" dur="1" fill="hold">
                                          <p:stCondLst>
                                            <p:cond delay="99"/>
                                          </p:stCondLst>
                                        </p:cTn>
                                        <p:tgtEl>
                                          <p:spTgt spid="3"/>
                                        </p:tgtEl>
                                        <p:attrNameLst>
                                          <p:attrName>style.visibility</p:attrName>
                                        </p:attrNameLst>
                                      </p:cBhvr>
                                      <p:to>
                                        <p:strVal val="hidden"/>
                                      </p:to>
                                    </p:set>
                                  </p:childTnLst>
                                </p:cTn>
                              </p:par>
                            </p:childTnLst>
                          </p:cTn>
                        </p:par>
                        <p:par>
                          <p:cTn id="99" fill="hold">
                            <p:stCondLst>
                              <p:cond delay="1600"/>
                            </p:stCondLst>
                            <p:childTnLst>
                              <p:par>
                                <p:cTn id="100" presetID="1" presetClass="entr" presetSubtype="0" fill="hold" grpId="0" nodeType="afterEffect">
                                  <p:stCondLst>
                                    <p:cond delay="0"/>
                                  </p:stCondLst>
                                  <p:childTnLst>
                                    <p:set>
                                      <p:cBhvr>
                                        <p:cTn id="101" dur="1" fill="hold">
                                          <p:stCondLst>
                                            <p:cond delay="0"/>
                                          </p:stCondLst>
                                        </p:cTn>
                                        <p:tgtEl>
                                          <p:spTgt spid="77"/>
                                        </p:tgtEl>
                                        <p:attrNameLst>
                                          <p:attrName>style.visibility</p:attrName>
                                        </p:attrNameLst>
                                      </p:cBhvr>
                                      <p:to>
                                        <p:strVal val="visible"/>
                                      </p:to>
                                    </p:set>
                                  </p:childTnLst>
                                </p:cTn>
                              </p:par>
                              <p:par>
                                <p:cTn id="102" presetID="9" presetClass="exit" presetSubtype="0" fill="hold" grpId="4" nodeType="withEffect">
                                  <p:stCondLst>
                                    <p:cond delay="0"/>
                                  </p:stCondLst>
                                  <p:childTnLst>
                                    <p:animEffect transition="out" filter="dissolv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9" presetClass="exit" presetSubtype="0" fill="hold" grpId="1" nodeType="withEffect">
                                  <p:stCondLst>
                                    <p:cond delay="0"/>
                                  </p:stCondLst>
                                  <p:childTnLst>
                                    <p:animEffect transition="out" filter="dissolve">
                                      <p:cBhvr>
                                        <p:cTn id="106" dur="500"/>
                                        <p:tgtEl>
                                          <p:spTgt spid="2617"/>
                                        </p:tgtEl>
                                      </p:cBhvr>
                                    </p:animEffect>
                                    <p:set>
                                      <p:cBhvr>
                                        <p:cTn id="107" dur="1" fill="hold">
                                          <p:stCondLst>
                                            <p:cond delay="499"/>
                                          </p:stCondLst>
                                        </p:cTn>
                                        <p:tgtEl>
                                          <p:spTgt spid="2617"/>
                                        </p:tgtEl>
                                        <p:attrNameLst>
                                          <p:attrName>style.visibility</p:attrName>
                                        </p:attrNameLst>
                                      </p:cBhvr>
                                      <p:to>
                                        <p:strVal val="hidden"/>
                                      </p:to>
                                    </p:set>
                                  </p:childTnLst>
                                </p:cTn>
                              </p:par>
                              <p:par>
                                <p:cTn id="108" presetID="22" presetClass="entr" presetSubtype="8" repeatCount="0" fill="hold" grpId="0" nodeType="withEffect">
                                  <p:stCondLst>
                                    <p:cond delay="0"/>
                                  </p:stCondLst>
                                  <p:childTnLst>
                                    <p:set>
                                      <p:cBhvr>
                                        <p:cTn id="109" dur="1" fill="hold">
                                          <p:stCondLst>
                                            <p:cond delay="0"/>
                                          </p:stCondLst>
                                        </p:cTn>
                                        <p:tgtEl>
                                          <p:spTgt spid="75"/>
                                        </p:tgtEl>
                                        <p:attrNameLst>
                                          <p:attrName>style.visibility</p:attrName>
                                        </p:attrNameLst>
                                      </p:cBhvr>
                                      <p:to>
                                        <p:strVal val="visible"/>
                                      </p:to>
                                    </p:set>
                                    <p:animEffect transition="in" filter="wipe(left)">
                                      <p:cBhvr>
                                        <p:cTn id="110" dur="2000"/>
                                        <p:tgtEl>
                                          <p:spTgt spid="75"/>
                                        </p:tgtEl>
                                      </p:cBhvr>
                                    </p:animEffect>
                                  </p:childTnLst>
                                </p:cTn>
                              </p:par>
                              <p:par>
                                <p:cTn id="111" presetID="0" presetClass="path" presetSubtype="0" accel="50000" decel="50000" fill="hold" grpId="1" nodeType="withEffect">
                                  <p:stCondLst>
                                    <p:cond delay="0"/>
                                  </p:stCondLst>
                                  <p:childTnLst>
                                    <p:animMotion origin="layout" path="M -2.70833E-6 -4.44444E-6 L 0.14727 -0.10185 " pathEditMode="relative" rAng="0" ptsTypes="AA">
                                      <p:cBhvr>
                                        <p:cTn id="112" dur="2000" fill="hold"/>
                                        <p:tgtEl>
                                          <p:spTgt spid="77"/>
                                        </p:tgtEl>
                                        <p:attrNameLst>
                                          <p:attrName>ppt_x</p:attrName>
                                          <p:attrName>ppt_y</p:attrName>
                                        </p:attrNameLst>
                                      </p:cBhvr>
                                      <p:rCtr x="7656" y="-5116"/>
                                    </p:animMotion>
                                  </p:childTnLst>
                                </p:cTn>
                              </p:par>
                            </p:childTnLst>
                          </p:cTn>
                        </p:par>
                        <p:par>
                          <p:cTn id="113" fill="hold">
                            <p:stCondLst>
                              <p:cond delay="3600"/>
                            </p:stCondLst>
                            <p:childTnLst>
                              <p:par>
                                <p:cTn id="114" presetID="0" presetClass="path" presetSubtype="0" accel="50000" decel="50000" fill="hold" grpId="2" nodeType="afterEffect">
                                  <p:stCondLst>
                                    <p:cond delay="0"/>
                                  </p:stCondLst>
                                  <p:childTnLst>
                                    <p:animMotion origin="layout" path="M 0.14727 -0.10185 L 0.28985 -0.17176 " pathEditMode="relative" rAng="0" ptsTypes="AA">
                                      <p:cBhvr>
                                        <p:cTn id="115" dur="2000" fill="hold"/>
                                        <p:tgtEl>
                                          <p:spTgt spid="77"/>
                                        </p:tgtEl>
                                        <p:attrNameLst>
                                          <p:attrName>ppt_x</p:attrName>
                                          <p:attrName>ppt_y</p:attrName>
                                        </p:attrNameLst>
                                      </p:cBhvr>
                                      <p:rCtr x="7122" y="-3495"/>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6" fill="hold" display="0">
                  <p:stCondLst>
                    <p:cond delay="indefinite"/>
                  </p:stCondLst>
                  <p:endCondLst>
                    <p:cond evt="onStopAudio" delay="0">
                      <p:tgtEl>
                        <p:sldTgt/>
                      </p:tgtEl>
                    </p:cond>
                  </p:endCondLst>
                </p:cTn>
                <p:tgtEl>
                  <p:spTgt spid="13"/>
                </p:tgtEl>
              </p:cMediaNode>
            </p:audio>
          </p:childTnLst>
        </p:cTn>
      </p:par>
    </p:tnLst>
    <p:bldLst>
      <p:bldP spid="2616" grpId="0"/>
      <p:bldP spid="75" grpId="0" animBg="1"/>
      <p:bldP spid="2617" grpId="0" animBg="1"/>
      <p:bldP spid="2617" grpId="1" animBg="1"/>
      <p:bldP spid="2617" grpId="5" animBg="1"/>
      <p:bldP spid="77" grpId="0" animBg="1"/>
      <p:bldP spid="77" grpId="1" animBg="1"/>
      <p:bldP spid="77" grpId="2" animBg="1"/>
      <p:bldP spid="37" grpId="0" animBg="1"/>
      <p:bldP spid="37" grpId="1" animBg="1"/>
      <p:bldP spid="37" grpId="2" animBg="1"/>
      <p:bldP spid="37" grpId="3" animBg="1"/>
      <p:bldP spid="37" grpId="4" animBg="1"/>
      <p:bldP spid="37" grpId="5" animBg="1"/>
      <p:bldP spid="83" grpId="0" animBg="1"/>
      <p:bldP spid="83" grpId="1" animBg="1"/>
      <p:bldP spid="30" grpId="0" animBg="1"/>
      <p:bldP spid="69" grpId="0"/>
      <p:bldP spid="27" grpId="0"/>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11"/>
        <p:cNvGrpSpPr/>
        <p:nvPr/>
      </p:nvGrpSpPr>
      <p:grpSpPr>
        <a:xfrm>
          <a:off x="0" y="0"/>
          <a:ext cx="0" cy="0"/>
          <a:chOff x="0" y="0"/>
          <a:chExt cx="0" cy="0"/>
        </a:xfrm>
      </p:grpSpPr>
      <p:pic>
        <p:nvPicPr>
          <p:cNvPr id="68" name="Image 19">
            <a:extLst>
              <a:ext uri="{FF2B5EF4-FFF2-40B4-BE49-F238E27FC236}">
                <a16:creationId xmlns:a16="http://schemas.microsoft.com/office/drawing/2014/main" id="{4F644025-932C-0E42-A34B-FA7E66D48105}"/>
              </a:ext>
            </a:extLst>
          </p:cNvPr>
          <p:cNvPicPr>
            <a:picLocks noChangeAspect="1"/>
          </p:cNvPicPr>
          <p:nvPr/>
        </p:nvPicPr>
        <p:blipFill>
          <a:blip r:embed="rId6"/>
          <a:stretch>
            <a:fillRect/>
          </a:stretch>
        </p:blipFill>
        <p:spPr>
          <a:xfrm>
            <a:off x="3023092" y="4781144"/>
            <a:ext cx="1073277" cy="2050542"/>
          </a:xfrm>
          <a:prstGeom prst="rect">
            <a:avLst/>
          </a:prstGeom>
        </p:spPr>
      </p:pic>
      <p:sp>
        <p:nvSpPr>
          <p:cNvPr id="69" name="Google Shape;2587;p94">
            <a:extLst>
              <a:ext uri="{FF2B5EF4-FFF2-40B4-BE49-F238E27FC236}">
                <a16:creationId xmlns:a16="http://schemas.microsoft.com/office/drawing/2014/main" id="{E12FA95A-A273-9247-8731-5D3B1D3E0D9F}"/>
              </a:ext>
            </a:extLst>
          </p:cNvPr>
          <p:cNvSpPr txBox="1"/>
          <p:nvPr/>
        </p:nvSpPr>
        <p:spPr>
          <a:xfrm>
            <a:off x="1961483" y="5087719"/>
            <a:ext cx="1296400" cy="858400"/>
          </a:xfrm>
          <a:prstGeom prst="rect">
            <a:avLst/>
          </a:prstGeom>
          <a:noFill/>
          <a:ln>
            <a:noFill/>
          </a:ln>
        </p:spPr>
        <p:txBody>
          <a:bodyPr spcFirstLastPara="1" wrap="square" lIns="91433" tIns="45700" rIns="91433" bIns="45700" anchor="t" anchorCtr="0">
            <a:noAutofit/>
          </a:bodyPr>
          <a:lstStyle/>
          <a:p>
            <a:pPr>
              <a:buClr>
                <a:srgbClr val="000000"/>
              </a:buClr>
              <a:buSzPts val="1400"/>
            </a:pPr>
            <a:r>
              <a:rPr lang="fr" sz="1600" dirty="0" err="1">
                <a:latin typeface="Adobe Clean" panose="020B0503020404020204" pitchFamily="34" charset="0"/>
                <a:ea typeface="Roboto"/>
                <a:cs typeface="Roboto"/>
                <a:sym typeface="Roboto"/>
              </a:rPr>
              <a:t>Sampled</a:t>
            </a:r>
            <a:r>
              <a:rPr lang="fr" sz="1600" dirty="0">
                <a:latin typeface="Adobe Clean" panose="020B0503020404020204" pitchFamily="34" charset="0"/>
                <a:ea typeface="Roboto"/>
                <a:cs typeface="Roboto"/>
                <a:sym typeface="Roboto"/>
              </a:rPr>
              <a:t> </a:t>
            </a:r>
            <a:endParaRPr sz="1600" dirty="0">
              <a:latin typeface="Adobe Clean" panose="020B0503020404020204" pitchFamily="34" charset="0"/>
              <a:ea typeface="Roboto"/>
              <a:cs typeface="Roboto"/>
              <a:sym typeface="Roboto"/>
            </a:endParaRPr>
          </a:p>
          <a:p>
            <a:pPr>
              <a:buClr>
                <a:srgbClr val="000000"/>
              </a:buClr>
              <a:buSzPts val="1400"/>
            </a:pPr>
            <a:r>
              <a:rPr lang="fr" sz="1600" dirty="0">
                <a:latin typeface="Adobe Clean" panose="020B0503020404020204" pitchFamily="34" charset="0"/>
                <a:ea typeface="Roboto"/>
                <a:cs typeface="Roboto"/>
                <a:sym typeface="Roboto"/>
              </a:rPr>
              <a:t>3D point</a:t>
            </a:r>
            <a:endParaRPr sz="1600" dirty="0">
              <a:latin typeface="Adobe Clean" panose="020B0503020404020204" pitchFamily="34" charset="0"/>
              <a:ea typeface="Roboto"/>
              <a:cs typeface="Roboto"/>
              <a:sym typeface="Roboto"/>
            </a:endParaRPr>
          </a:p>
        </p:txBody>
      </p:sp>
      <p:pic>
        <p:nvPicPr>
          <p:cNvPr id="25" name="Shape 82">
            <a:extLst>
              <a:ext uri="{FF2B5EF4-FFF2-40B4-BE49-F238E27FC236}">
                <a16:creationId xmlns:a16="http://schemas.microsoft.com/office/drawing/2014/main" id="{E2852F30-E974-C44C-B4BE-659A7354D7F5}"/>
              </a:ext>
            </a:extLst>
          </p:cNvPr>
          <p:cNvPicPr preferRelativeResize="0">
            <a:picLocks noChangeAspect="1"/>
          </p:cNvPicPr>
          <p:nvPr/>
        </p:nvPicPr>
        <p:blipFill>
          <a:blip r:embed="rId7">
            <a:alphaModFix/>
          </a:blip>
          <a:stretch>
            <a:fillRect/>
          </a:stretch>
        </p:blipFill>
        <p:spPr>
          <a:xfrm>
            <a:off x="8625938" y="3107349"/>
            <a:ext cx="987308" cy="1896326"/>
          </a:xfrm>
          <a:prstGeom prst="rect">
            <a:avLst/>
          </a:prstGeom>
          <a:noFill/>
          <a:ln>
            <a:noFill/>
          </a:ln>
        </p:spPr>
      </p:pic>
      <p:sp>
        <p:nvSpPr>
          <p:cNvPr id="2616" name="Google Shape;2616;p95"/>
          <p:cNvSpPr txBox="1"/>
          <p:nvPr/>
        </p:nvSpPr>
        <p:spPr>
          <a:xfrm>
            <a:off x="1496392" y="2180521"/>
            <a:ext cx="2158400" cy="858400"/>
          </a:xfrm>
          <a:prstGeom prst="rect">
            <a:avLst/>
          </a:prstGeom>
          <a:noFill/>
          <a:ln>
            <a:noFill/>
          </a:ln>
        </p:spPr>
        <p:txBody>
          <a:bodyPr spcFirstLastPara="1" wrap="square" lIns="91433" tIns="45700" rIns="91433" bIns="45700" anchor="t" anchorCtr="0">
            <a:noAutofit/>
          </a:bodyPr>
          <a:lstStyle/>
          <a:p>
            <a:pPr algn="ctr">
              <a:buClr>
                <a:srgbClr val="000000"/>
              </a:buClr>
              <a:buSzPts val="1400"/>
            </a:pPr>
            <a:r>
              <a:rPr lang="fr" sz="1600" dirty="0">
                <a:latin typeface="Adobe Clean" panose="020B0503020404020204" pitchFamily="34" charset="0"/>
                <a:ea typeface="Roboto"/>
                <a:cs typeface="Roboto"/>
                <a:sym typeface="Roboto"/>
              </a:rPr>
              <a:t>Latent </a:t>
            </a:r>
            <a:r>
              <a:rPr lang="fr" sz="1600" dirty="0" err="1">
                <a:latin typeface="Adobe Clean" panose="020B0503020404020204" pitchFamily="34" charset="0"/>
                <a:ea typeface="Roboto"/>
                <a:cs typeface="Roboto"/>
                <a:sym typeface="Roboto"/>
              </a:rPr>
              <a:t>shape</a:t>
            </a:r>
            <a:r>
              <a:rPr lang="fr" sz="1600" dirty="0">
                <a:latin typeface="Adobe Clean" panose="020B0503020404020204" pitchFamily="34" charset="0"/>
                <a:ea typeface="Roboto"/>
                <a:cs typeface="Roboto"/>
                <a:sym typeface="Roboto"/>
              </a:rPr>
              <a:t> </a:t>
            </a:r>
            <a:r>
              <a:rPr lang="fr" sz="1600" dirty="0" err="1">
                <a:latin typeface="Adobe Clean" panose="020B0503020404020204" pitchFamily="34" charset="0"/>
                <a:ea typeface="Roboto"/>
                <a:cs typeface="Roboto"/>
                <a:sym typeface="Roboto"/>
              </a:rPr>
              <a:t>representation</a:t>
            </a:r>
            <a:endParaRPr sz="1600" dirty="0">
              <a:latin typeface="Adobe Clean" panose="020B0503020404020204" pitchFamily="34" charset="0"/>
              <a:ea typeface="Roboto"/>
              <a:cs typeface="Roboto"/>
              <a:sym typeface="Roboto"/>
            </a:endParaRPr>
          </a:p>
        </p:txBody>
      </p:sp>
      <p:pic>
        <p:nvPicPr>
          <p:cNvPr id="2625" name="Google Shape;2625;p95"/>
          <p:cNvPicPr preferRelativeResize="0"/>
          <p:nvPr/>
        </p:nvPicPr>
        <p:blipFill rotWithShape="1">
          <a:blip r:embed="rId8">
            <a:alphaModFix/>
          </a:blip>
          <a:srcRect/>
          <a:stretch/>
        </p:blipFill>
        <p:spPr>
          <a:xfrm>
            <a:off x="4821533" y="4008841"/>
            <a:ext cx="710657" cy="293491"/>
          </a:xfrm>
          <a:prstGeom prst="rect">
            <a:avLst/>
          </a:prstGeom>
          <a:noFill/>
          <a:ln>
            <a:noFill/>
          </a:ln>
        </p:spPr>
      </p:pic>
      <p:sp>
        <p:nvSpPr>
          <p:cNvPr id="75" name="Trapezoid 74">
            <a:extLst>
              <a:ext uri="{FF2B5EF4-FFF2-40B4-BE49-F238E27FC236}">
                <a16:creationId xmlns:a16="http://schemas.microsoft.com/office/drawing/2014/main" id="{267BE0A3-A238-A540-983E-930B5CC64DA9}"/>
              </a:ext>
            </a:extLst>
          </p:cNvPr>
          <p:cNvSpPr/>
          <p:nvPr/>
        </p:nvSpPr>
        <p:spPr>
          <a:xfrm rot="5400000">
            <a:off x="5484894" y="3083159"/>
            <a:ext cx="2192994" cy="1652484"/>
          </a:xfrm>
          <a:prstGeom prst="trapezoid">
            <a:avLst>
              <a:gd name="adj" fmla="val 40168"/>
            </a:avLst>
          </a:prstGeom>
          <a:solidFill>
            <a:srgbClr val="0070C0"/>
          </a:solidFill>
          <a:ln>
            <a:solidFill>
              <a:srgbClr val="315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dobe Clean" panose="020B0503020404020204" pitchFamily="34" charset="0"/>
            </a:endParaRPr>
          </a:p>
        </p:txBody>
      </p:sp>
      <p:sp>
        <p:nvSpPr>
          <p:cNvPr id="76" name="Google Shape;2624;p95">
            <a:extLst>
              <a:ext uri="{FF2B5EF4-FFF2-40B4-BE49-F238E27FC236}">
                <a16:creationId xmlns:a16="http://schemas.microsoft.com/office/drawing/2014/main" id="{1CE71C61-9836-2040-B068-8EC6F4550F53}"/>
              </a:ext>
            </a:extLst>
          </p:cNvPr>
          <p:cNvSpPr/>
          <p:nvPr/>
        </p:nvSpPr>
        <p:spPr>
          <a:xfrm>
            <a:off x="5728832" y="3552850"/>
            <a:ext cx="1678800" cy="810800"/>
          </a:xfrm>
          <a:prstGeom prst="rect">
            <a:avLst/>
          </a:prstGeom>
          <a:noFill/>
          <a:ln w="12700" cap="flat" cmpd="sng">
            <a:no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2100"/>
            </a:pPr>
            <a:r>
              <a:rPr lang="fr" sz="2400" dirty="0">
                <a:latin typeface="Adobe Clean" panose="020B0503020404020204" pitchFamily="34" charset="0"/>
                <a:ea typeface="Roboto"/>
                <a:cs typeface="Roboto"/>
                <a:sym typeface="Roboto"/>
              </a:rPr>
              <a:t>MLP</a:t>
            </a:r>
            <a:endParaRPr sz="2400" dirty="0">
              <a:latin typeface="Adobe Clean" panose="020B0503020404020204" pitchFamily="34" charset="0"/>
              <a:ea typeface="Roboto"/>
              <a:cs typeface="Roboto"/>
              <a:sym typeface="Roboto"/>
            </a:endParaRPr>
          </a:p>
        </p:txBody>
      </p:sp>
      <p:sp>
        <p:nvSpPr>
          <p:cNvPr id="113" name="Google Shape;2617;p95">
            <a:extLst>
              <a:ext uri="{FF2B5EF4-FFF2-40B4-BE49-F238E27FC236}">
                <a16:creationId xmlns:a16="http://schemas.microsoft.com/office/drawing/2014/main" id="{3D004F1D-89C3-7547-9A8F-38E46E838693}"/>
              </a:ext>
            </a:extLst>
          </p:cNvPr>
          <p:cNvSpPr/>
          <p:nvPr/>
        </p:nvSpPr>
        <p:spPr>
          <a:xfrm>
            <a:off x="3307631" y="2851193"/>
            <a:ext cx="187200" cy="1306400"/>
          </a:xfrm>
          <a:prstGeom prst="rect">
            <a:avLst/>
          </a:prstGeom>
          <a:solidFill>
            <a:srgbClr val="0070C0"/>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sp>
        <p:nvSpPr>
          <p:cNvPr id="112" name="Google Shape;2617;p95">
            <a:extLst>
              <a:ext uri="{FF2B5EF4-FFF2-40B4-BE49-F238E27FC236}">
                <a16:creationId xmlns:a16="http://schemas.microsoft.com/office/drawing/2014/main" id="{79781E9D-B3E1-1D4C-86A7-ECA325ACDBCB}"/>
              </a:ext>
            </a:extLst>
          </p:cNvPr>
          <p:cNvSpPr/>
          <p:nvPr/>
        </p:nvSpPr>
        <p:spPr>
          <a:xfrm>
            <a:off x="3561192" y="2851193"/>
            <a:ext cx="187200" cy="1306400"/>
          </a:xfrm>
          <a:prstGeom prst="rect">
            <a:avLst/>
          </a:prstGeom>
          <a:solidFill>
            <a:srgbClr val="0070C0"/>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sp>
        <p:nvSpPr>
          <p:cNvPr id="110" name="Google Shape;2617;p95">
            <a:extLst>
              <a:ext uri="{FF2B5EF4-FFF2-40B4-BE49-F238E27FC236}">
                <a16:creationId xmlns:a16="http://schemas.microsoft.com/office/drawing/2014/main" id="{90D220DC-5AB3-0A4F-B85E-8E512F5C439D}"/>
              </a:ext>
            </a:extLst>
          </p:cNvPr>
          <p:cNvSpPr/>
          <p:nvPr/>
        </p:nvSpPr>
        <p:spPr>
          <a:xfrm>
            <a:off x="3839497" y="2842810"/>
            <a:ext cx="187200" cy="1306400"/>
          </a:xfrm>
          <a:prstGeom prst="rect">
            <a:avLst/>
          </a:prstGeom>
          <a:solidFill>
            <a:srgbClr val="0070C0"/>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sp>
        <p:nvSpPr>
          <p:cNvPr id="111" name="Google Shape;2617;p95">
            <a:extLst>
              <a:ext uri="{FF2B5EF4-FFF2-40B4-BE49-F238E27FC236}">
                <a16:creationId xmlns:a16="http://schemas.microsoft.com/office/drawing/2014/main" id="{232B86F8-8B1A-684D-B873-685A8DA04FCB}"/>
              </a:ext>
            </a:extLst>
          </p:cNvPr>
          <p:cNvSpPr/>
          <p:nvPr/>
        </p:nvSpPr>
        <p:spPr>
          <a:xfrm>
            <a:off x="4103983" y="2841117"/>
            <a:ext cx="187200" cy="1306400"/>
          </a:xfrm>
          <a:prstGeom prst="rect">
            <a:avLst/>
          </a:prstGeom>
          <a:solidFill>
            <a:srgbClr val="0070C0"/>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sp>
        <p:nvSpPr>
          <p:cNvPr id="2617" name="Google Shape;2617;p95"/>
          <p:cNvSpPr/>
          <p:nvPr/>
        </p:nvSpPr>
        <p:spPr>
          <a:xfrm>
            <a:off x="4377618" y="2841117"/>
            <a:ext cx="187200" cy="1306400"/>
          </a:xfrm>
          <a:prstGeom prst="rect">
            <a:avLst/>
          </a:prstGeom>
          <a:solidFill>
            <a:srgbClr val="0070C0"/>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sp>
        <p:nvSpPr>
          <p:cNvPr id="81" name="Google Shape;2588;p94">
            <a:extLst>
              <a:ext uri="{FF2B5EF4-FFF2-40B4-BE49-F238E27FC236}">
                <a16:creationId xmlns:a16="http://schemas.microsoft.com/office/drawing/2014/main" id="{087BB334-0641-3A4D-87B8-5498B4D1F179}"/>
              </a:ext>
            </a:extLst>
          </p:cNvPr>
          <p:cNvSpPr/>
          <p:nvPr/>
        </p:nvSpPr>
        <p:spPr>
          <a:xfrm>
            <a:off x="3129439" y="5538116"/>
            <a:ext cx="246640" cy="227604"/>
          </a:xfrm>
          <a:prstGeom prst="ellipse">
            <a:avLst/>
          </a:prstGeom>
          <a:solidFill>
            <a:srgbClr val="FFC000"/>
          </a:solidFill>
          <a:ln>
            <a:noFill/>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sp>
        <p:nvSpPr>
          <p:cNvPr id="40" name="Google Shape;2588;p94">
            <a:extLst>
              <a:ext uri="{FF2B5EF4-FFF2-40B4-BE49-F238E27FC236}">
                <a16:creationId xmlns:a16="http://schemas.microsoft.com/office/drawing/2014/main" id="{63D002EA-06AA-1542-9D90-37E125C2266B}"/>
              </a:ext>
            </a:extLst>
          </p:cNvPr>
          <p:cNvSpPr/>
          <p:nvPr/>
        </p:nvSpPr>
        <p:spPr>
          <a:xfrm>
            <a:off x="3379218" y="6313690"/>
            <a:ext cx="246640" cy="227604"/>
          </a:xfrm>
          <a:prstGeom prst="ellipse">
            <a:avLst/>
          </a:prstGeom>
          <a:solidFill>
            <a:srgbClr val="92D050"/>
          </a:solidFill>
          <a:ln>
            <a:noFill/>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sp>
        <p:nvSpPr>
          <p:cNvPr id="39" name="Google Shape;2588;p94">
            <a:extLst>
              <a:ext uri="{FF2B5EF4-FFF2-40B4-BE49-F238E27FC236}">
                <a16:creationId xmlns:a16="http://schemas.microsoft.com/office/drawing/2014/main" id="{B5E4ED0C-9C0D-1241-AC68-CDA06E2D1FE4}"/>
              </a:ext>
            </a:extLst>
          </p:cNvPr>
          <p:cNvSpPr/>
          <p:nvPr/>
        </p:nvSpPr>
        <p:spPr>
          <a:xfrm>
            <a:off x="3559730" y="5789789"/>
            <a:ext cx="246640" cy="227604"/>
          </a:xfrm>
          <a:prstGeom prst="ellipse">
            <a:avLst/>
          </a:prstGeom>
          <a:solidFill>
            <a:srgbClr val="00B050"/>
          </a:solidFill>
          <a:ln>
            <a:noFill/>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sp>
        <p:nvSpPr>
          <p:cNvPr id="41" name="Google Shape;2588;p94">
            <a:extLst>
              <a:ext uri="{FF2B5EF4-FFF2-40B4-BE49-F238E27FC236}">
                <a16:creationId xmlns:a16="http://schemas.microsoft.com/office/drawing/2014/main" id="{52ECFF4A-7DE5-6D4E-9F54-3588B16E9781}"/>
              </a:ext>
            </a:extLst>
          </p:cNvPr>
          <p:cNvSpPr/>
          <p:nvPr/>
        </p:nvSpPr>
        <p:spPr>
          <a:xfrm>
            <a:off x="3482426" y="5496174"/>
            <a:ext cx="246640" cy="227604"/>
          </a:xfrm>
          <a:prstGeom prst="ellipse">
            <a:avLst/>
          </a:prstGeom>
          <a:solidFill>
            <a:srgbClr val="00B0F0"/>
          </a:solidFill>
          <a:ln>
            <a:noFill/>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sp>
        <p:nvSpPr>
          <p:cNvPr id="83" name="Google Shape;2588;p94">
            <a:extLst>
              <a:ext uri="{FF2B5EF4-FFF2-40B4-BE49-F238E27FC236}">
                <a16:creationId xmlns:a16="http://schemas.microsoft.com/office/drawing/2014/main" id="{74D88B6E-979A-F942-A5DD-9EE4CB7ACC6C}"/>
              </a:ext>
            </a:extLst>
          </p:cNvPr>
          <p:cNvSpPr/>
          <p:nvPr/>
        </p:nvSpPr>
        <p:spPr>
          <a:xfrm>
            <a:off x="3635981" y="5182925"/>
            <a:ext cx="208196" cy="216586"/>
          </a:xfrm>
          <a:prstGeom prst="ellipse">
            <a:avLst/>
          </a:prstGeom>
          <a:solidFill>
            <a:srgbClr val="0070C0"/>
          </a:solidFill>
          <a:ln>
            <a:noFill/>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sp>
        <p:nvSpPr>
          <p:cNvPr id="181" name="Google Shape;2588;p94">
            <a:extLst>
              <a:ext uri="{FF2B5EF4-FFF2-40B4-BE49-F238E27FC236}">
                <a16:creationId xmlns:a16="http://schemas.microsoft.com/office/drawing/2014/main" id="{7536595B-8307-894F-BCC9-B287F1953F20}"/>
              </a:ext>
            </a:extLst>
          </p:cNvPr>
          <p:cNvSpPr/>
          <p:nvPr/>
        </p:nvSpPr>
        <p:spPr>
          <a:xfrm>
            <a:off x="3130914" y="5538116"/>
            <a:ext cx="246640" cy="227604"/>
          </a:xfrm>
          <a:prstGeom prst="ellipse">
            <a:avLst/>
          </a:prstGeom>
          <a:solidFill>
            <a:srgbClr val="FFC000"/>
          </a:solidFill>
          <a:ln>
            <a:noFill/>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sp>
        <p:nvSpPr>
          <p:cNvPr id="182" name="Google Shape;2588;p94">
            <a:extLst>
              <a:ext uri="{FF2B5EF4-FFF2-40B4-BE49-F238E27FC236}">
                <a16:creationId xmlns:a16="http://schemas.microsoft.com/office/drawing/2014/main" id="{C0D3D73E-8E0C-404B-8928-BAE5C87ACF8F}"/>
              </a:ext>
            </a:extLst>
          </p:cNvPr>
          <p:cNvSpPr/>
          <p:nvPr/>
        </p:nvSpPr>
        <p:spPr>
          <a:xfrm>
            <a:off x="3380693" y="6313690"/>
            <a:ext cx="246640" cy="227604"/>
          </a:xfrm>
          <a:prstGeom prst="ellipse">
            <a:avLst/>
          </a:prstGeom>
          <a:solidFill>
            <a:srgbClr val="92D050"/>
          </a:solidFill>
          <a:ln>
            <a:noFill/>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sp>
        <p:nvSpPr>
          <p:cNvPr id="183" name="Google Shape;2588;p94">
            <a:extLst>
              <a:ext uri="{FF2B5EF4-FFF2-40B4-BE49-F238E27FC236}">
                <a16:creationId xmlns:a16="http://schemas.microsoft.com/office/drawing/2014/main" id="{DEF08D97-89E7-9045-B665-55ECE3FE5971}"/>
              </a:ext>
            </a:extLst>
          </p:cNvPr>
          <p:cNvSpPr/>
          <p:nvPr/>
        </p:nvSpPr>
        <p:spPr>
          <a:xfrm>
            <a:off x="3561205" y="5789789"/>
            <a:ext cx="246640" cy="227604"/>
          </a:xfrm>
          <a:prstGeom prst="ellipse">
            <a:avLst/>
          </a:prstGeom>
          <a:solidFill>
            <a:srgbClr val="00B050"/>
          </a:solidFill>
          <a:ln>
            <a:noFill/>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sp>
        <p:nvSpPr>
          <p:cNvPr id="184" name="Google Shape;2588;p94">
            <a:extLst>
              <a:ext uri="{FF2B5EF4-FFF2-40B4-BE49-F238E27FC236}">
                <a16:creationId xmlns:a16="http://schemas.microsoft.com/office/drawing/2014/main" id="{9A49B346-FCAE-E845-A21B-4C305558C9FD}"/>
              </a:ext>
            </a:extLst>
          </p:cNvPr>
          <p:cNvSpPr/>
          <p:nvPr/>
        </p:nvSpPr>
        <p:spPr>
          <a:xfrm>
            <a:off x="3483901" y="5496174"/>
            <a:ext cx="246640" cy="227604"/>
          </a:xfrm>
          <a:prstGeom prst="ellipse">
            <a:avLst/>
          </a:prstGeom>
          <a:solidFill>
            <a:srgbClr val="00B0F0"/>
          </a:solidFill>
          <a:ln>
            <a:noFill/>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sp>
        <p:nvSpPr>
          <p:cNvPr id="185" name="Google Shape;2588;p94">
            <a:extLst>
              <a:ext uri="{FF2B5EF4-FFF2-40B4-BE49-F238E27FC236}">
                <a16:creationId xmlns:a16="http://schemas.microsoft.com/office/drawing/2014/main" id="{339F12EB-5A15-674D-BD81-F9571237B001}"/>
              </a:ext>
            </a:extLst>
          </p:cNvPr>
          <p:cNvSpPr/>
          <p:nvPr/>
        </p:nvSpPr>
        <p:spPr>
          <a:xfrm>
            <a:off x="3637456" y="5182925"/>
            <a:ext cx="208196" cy="216586"/>
          </a:xfrm>
          <a:prstGeom prst="ellipse">
            <a:avLst/>
          </a:prstGeom>
          <a:solidFill>
            <a:srgbClr val="0070C0"/>
          </a:solidFill>
          <a:ln>
            <a:noFill/>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sp>
        <p:nvSpPr>
          <p:cNvPr id="187" name="Trapezoid 186">
            <a:extLst>
              <a:ext uri="{FF2B5EF4-FFF2-40B4-BE49-F238E27FC236}">
                <a16:creationId xmlns:a16="http://schemas.microsoft.com/office/drawing/2014/main" id="{620FF8BF-275B-B04D-8791-857AB54DCFAB}"/>
              </a:ext>
            </a:extLst>
          </p:cNvPr>
          <p:cNvSpPr/>
          <p:nvPr/>
        </p:nvSpPr>
        <p:spPr>
          <a:xfrm rot="5400000">
            <a:off x="5470700" y="3073068"/>
            <a:ext cx="2230337" cy="1664841"/>
          </a:xfrm>
          <a:prstGeom prst="trapezoid">
            <a:avLst>
              <a:gd name="adj" fmla="val 42516"/>
            </a:avLst>
          </a:prstGeom>
          <a:solidFill>
            <a:srgbClr val="002060">
              <a:alpha val="0"/>
            </a:srgbClr>
          </a:solidFill>
          <a:ln w="38100">
            <a:solidFill>
              <a:srgbClr val="315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dobe Clean" panose="020B0503020404020204" pitchFamily="34" charset="0"/>
            </a:endParaRPr>
          </a:p>
        </p:txBody>
      </p:sp>
      <p:sp>
        <p:nvSpPr>
          <p:cNvPr id="70" name="Google Shape;2615;p95">
            <a:extLst>
              <a:ext uri="{FF2B5EF4-FFF2-40B4-BE49-F238E27FC236}">
                <a16:creationId xmlns:a16="http://schemas.microsoft.com/office/drawing/2014/main" id="{53A030C2-F3E3-2A45-9A5C-D582D5F5B285}"/>
              </a:ext>
            </a:extLst>
          </p:cNvPr>
          <p:cNvSpPr txBox="1"/>
          <p:nvPr/>
        </p:nvSpPr>
        <p:spPr>
          <a:xfrm>
            <a:off x="8088864" y="1956202"/>
            <a:ext cx="1979600" cy="858400"/>
          </a:xfrm>
          <a:prstGeom prst="rect">
            <a:avLst/>
          </a:prstGeom>
          <a:noFill/>
          <a:ln>
            <a:noFill/>
          </a:ln>
        </p:spPr>
        <p:txBody>
          <a:bodyPr spcFirstLastPara="1" wrap="square" lIns="91433" tIns="45700" rIns="91433" bIns="45700" anchor="t" anchorCtr="0">
            <a:noAutofit/>
          </a:bodyPr>
          <a:lstStyle/>
          <a:p>
            <a:pPr algn="ctr">
              <a:buClr>
                <a:srgbClr val="000000"/>
              </a:buClr>
              <a:buSzPts val="1400"/>
            </a:pPr>
            <a:r>
              <a:rPr lang="fr" sz="1600" dirty="0" err="1">
                <a:latin typeface="Adobe Clean" panose="020B0503020404020204" pitchFamily="34" charset="0"/>
                <a:ea typeface="Roboto"/>
                <a:cs typeface="Roboto"/>
                <a:sym typeface="Roboto"/>
              </a:rPr>
              <a:t>Generated</a:t>
            </a:r>
            <a:endParaRPr sz="1600" dirty="0">
              <a:latin typeface="Adobe Clean" panose="020B0503020404020204" pitchFamily="34" charset="0"/>
              <a:ea typeface="Roboto"/>
              <a:cs typeface="Roboto"/>
              <a:sym typeface="Roboto"/>
            </a:endParaRPr>
          </a:p>
          <a:p>
            <a:pPr algn="ctr">
              <a:buClr>
                <a:srgbClr val="000000"/>
              </a:buClr>
              <a:buSzPts val="1400"/>
            </a:pPr>
            <a:r>
              <a:rPr lang="en-US" sz="1600" dirty="0">
                <a:latin typeface="Adobe Clean" panose="020B0503020404020204" pitchFamily="34" charset="0"/>
                <a:ea typeface="Roboto"/>
                <a:cs typeface="Roboto"/>
                <a:sym typeface="Roboto"/>
              </a:rPr>
              <a:t>3D point</a:t>
            </a:r>
            <a:endParaRPr sz="1600" dirty="0">
              <a:latin typeface="Adobe Clean" panose="020B0503020404020204" pitchFamily="34" charset="0"/>
              <a:ea typeface="Roboto"/>
              <a:cs typeface="Roboto"/>
              <a:sym typeface="Roboto"/>
            </a:endParaRPr>
          </a:p>
        </p:txBody>
      </p:sp>
      <p:sp>
        <p:nvSpPr>
          <p:cNvPr id="72" name="Google Shape;2629;p95">
            <a:extLst>
              <a:ext uri="{FF2B5EF4-FFF2-40B4-BE49-F238E27FC236}">
                <a16:creationId xmlns:a16="http://schemas.microsoft.com/office/drawing/2014/main" id="{5B5E9AF0-AE3B-734A-893D-350912D6370D}"/>
              </a:ext>
            </a:extLst>
          </p:cNvPr>
          <p:cNvSpPr txBox="1"/>
          <p:nvPr/>
        </p:nvSpPr>
        <p:spPr>
          <a:xfrm>
            <a:off x="624000" y="144000"/>
            <a:ext cx="10695940" cy="617600"/>
          </a:xfrm>
          <a:prstGeom prst="rect">
            <a:avLst/>
          </a:prstGeom>
          <a:noFill/>
          <a:ln>
            <a:noFill/>
          </a:ln>
        </p:spPr>
        <p:txBody>
          <a:bodyPr spcFirstLastPara="1" wrap="square" lIns="121900" tIns="121900" rIns="121900" bIns="121900" anchor="t" anchorCtr="0">
            <a:noAutofit/>
          </a:bodyPr>
          <a:lstStyle/>
          <a:p>
            <a:r>
              <a:rPr lang="en-US" sz="4000" dirty="0">
                <a:latin typeface="Adobe Clean" panose="020B0503020404020204" pitchFamily="34" charset="0"/>
              </a:rPr>
              <a:t>Key idea: deformation</a:t>
            </a:r>
            <a:endParaRPr sz="2400" dirty="0">
              <a:latin typeface="Adobe Clean" panose="020B0503020404020204" pitchFamily="34" charset="0"/>
              <a:ea typeface="Oswald"/>
              <a:cs typeface="Oswald"/>
              <a:sym typeface="Oswald"/>
            </a:endParaRPr>
          </a:p>
        </p:txBody>
      </p:sp>
      <p:pic>
        <p:nvPicPr>
          <p:cNvPr id="27" name="Image 60">
            <a:extLst>
              <a:ext uri="{FF2B5EF4-FFF2-40B4-BE49-F238E27FC236}">
                <a16:creationId xmlns:a16="http://schemas.microsoft.com/office/drawing/2014/main" id="{8DDB9035-DB14-7D4A-8A2D-0DF5D3182D0A}"/>
              </a:ext>
            </a:extLst>
          </p:cNvPr>
          <p:cNvPicPr>
            <a:picLocks noChangeAspect="1"/>
          </p:cNvPicPr>
          <p:nvPr/>
        </p:nvPicPr>
        <p:blipFill>
          <a:blip r:embed="rId9">
            <a:alphaModFix/>
          </a:blip>
          <a:stretch>
            <a:fillRect/>
          </a:stretch>
        </p:blipFill>
        <p:spPr>
          <a:xfrm>
            <a:off x="3043571" y="4791602"/>
            <a:ext cx="983126" cy="2040084"/>
          </a:xfrm>
          <a:prstGeom prst="rect">
            <a:avLst/>
          </a:prstGeom>
        </p:spPr>
      </p:pic>
      <p:pic>
        <p:nvPicPr>
          <p:cNvPr id="28" name="Shape 77">
            <a:extLst>
              <a:ext uri="{FF2B5EF4-FFF2-40B4-BE49-F238E27FC236}">
                <a16:creationId xmlns:a16="http://schemas.microsoft.com/office/drawing/2014/main" id="{E195BBF4-7715-C342-A599-C10280670F3A}"/>
              </a:ext>
            </a:extLst>
          </p:cNvPr>
          <p:cNvPicPr preferRelativeResize="0">
            <a:picLocks/>
          </p:cNvPicPr>
          <p:nvPr/>
        </p:nvPicPr>
        <p:blipFill>
          <a:blip r:embed="rId10">
            <a:alphaModFix/>
          </a:blip>
          <a:stretch>
            <a:fillRect/>
          </a:stretch>
        </p:blipFill>
        <p:spPr>
          <a:xfrm>
            <a:off x="8615281" y="3107349"/>
            <a:ext cx="997965" cy="1896326"/>
          </a:xfrm>
          <a:prstGeom prst="rect">
            <a:avLst/>
          </a:prstGeom>
          <a:noFill/>
          <a:ln>
            <a:noFill/>
          </a:ln>
        </p:spPr>
      </p:pic>
      <p:sp>
        <p:nvSpPr>
          <p:cNvPr id="29" name="Google Shape;2629;p95">
            <a:extLst>
              <a:ext uri="{FF2B5EF4-FFF2-40B4-BE49-F238E27FC236}">
                <a16:creationId xmlns:a16="http://schemas.microsoft.com/office/drawing/2014/main" id="{9512073F-AC21-704A-968E-6459C4562F5C}"/>
              </a:ext>
            </a:extLst>
          </p:cNvPr>
          <p:cNvSpPr txBox="1"/>
          <p:nvPr/>
        </p:nvSpPr>
        <p:spPr>
          <a:xfrm>
            <a:off x="3358975" y="1102048"/>
            <a:ext cx="6058612" cy="1031888"/>
          </a:xfrm>
          <a:prstGeom prst="rect">
            <a:avLst/>
          </a:prstGeom>
          <a:noFill/>
          <a:ln>
            <a:noFill/>
          </a:ln>
        </p:spPr>
        <p:txBody>
          <a:bodyPr spcFirstLastPara="1" wrap="square" lIns="121900" tIns="121900" rIns="121900" bIns="121900" anchor="t" anchorCtr="0">
            <a:noAutofit/>
          </a:bodyPr>
          <a:lstStyle/>
          <a:p>
            <a:pPr algn="ctr"/>
            <a:r>
              <a:rPr lang="en-US" sz="2400" dirty="0">
                <a:latin typeface="Adobe Clean" panose="020B0503020404020204" pitchFamily="34" charset="0"/>
              </a:rPr>
              <a:t>The reconstructed shape is in dense correspondence with the template by design.</a:t>
            </a:r>
            <a:endParaRPr sz="1400" dirty="0">
              <a:latin typeface="Adobe Clean" panose="020B0503020404020204" pitchFamily="34" charset="0"/>
              <a:ea typeface="Oswald"/>
              <a:cs typeface="Oswald"/>
              <a:sym typeface="Oswald"/>
            </a:endParaRPr>
          </a:p>
        </p:txBody>
      </p:sp>
      <p:sp>
        <p:nvSpPr>
          <p:cNvPr id="30" name="Slide Number Placeholder 3">
            <a:extLst>
              <a:ext uri="{FF2B5EF4-FFF2-40B4-BE49-F238E27FC236}">
                <a16:creationId xmlns:a16="http://schemas.microsoft.com/office/drawing/2014/main" id="{AA02D8F9-F1C1-994B-B3AD-E042F772F42E}"/>
              </a:ext>
            </a:extLst>
          </p:cNvPr>
          <p:cNvSpPr>
            <a:spLocks noGrp="1"/>
          </p:cNvSpPr>
          <p:nvPr>
            <p:ph type="sldNum" sz="quarter" idx="12"/>
          </p:nvPr>
        </p:nvSpPr>
        <p:spPr>
          <a:xfrm>
            <a:off x="8610600" y="6356350"/>
            <a:ext cx="2743200" cy="365125"/>
          </a:xfrm>
        </p:spPr>
        <p:txBody>
          <a:bodyPr/>
          <a:lstStyle/>
          <a:p>
            <a:fld id="{B495E67D-8E88-1046-BE5F-91C56B2440A8}" type="slidenum">
              <a:rPr lang="en-US" smtClean="0">
                <a:solidFill>
                  <a:schemeClr val="tx1"/>
                </a:solidFill>
              </a:rPr>
              <a:t>3</a:t>
            </a:fld>
            <a:endParaRPr lang="en-US">
              <a:solidFill>
                <a:schemeClr val="tx1"/>
              </a:solidFill>
            </a:endParaRPr>
          </a:p>
        </p:txBody>
      </p:sp>
      <p:sp>
        <p:nvSpPr>
          <p:cNvPr id="33" name="TextBox 32">
            <a:extLst>
              <a:ext uri="{FF2B5EF4-FFF2-40B4-BE49-F238E27FC236}">
                <a16:creationId xmlns:a16="http://schemas.microsoft.com/office/drawing/2014/main" id="{CA9318FB-CE93-C047-9ACB-FEF2D5451AB2}"/>
              </a:ext>
            </a:extLst>
          </p:cNvPr>
          <p:cNvSpPr txBox="1"/>
          <p:nvPr/>
        </p:nvSpPr>
        <p:spPr>
          <a:xfrm>
            <a:off x="4564818" y="5193105"/>
            <a:ext cx="7262053" cy="523220"/>
          </a:xfrm>
          <a:prstGeom prst="rect">
            <a:avLst/>
          </a:prstGeom>
          <a:noFill/>
        </p:spPr>
        <p:txBody>
          <a:bodyPr wrap="none" rtlCol="0">
            <a:spAutoFit/>
          </a:bodyPr>
          <a:lstStyle/>
          <a:p>
            <a:r>
              <a:rPr lang="en-US" sz="2800" dirty="0"/>
              <a:t>MLP= learned family of parametric deformations</a:t>
            </a:r>
          </a:p>
        </p:txBody>
      </p:sp>
      <p:pic>
        <p:nvPicPr>
          <p:cNvPr id="9" name="Audio 8">
            <a:hlinkClick r:id="" action="ppaction://media"/>
            <a:extLst>
              <a:ext uri="{FF2B5EF4-FFF2-40B4-BE49-F238E27FC236}">
                <a16:creationId xmlns:a16="http://schemas.microsoft.com/office/drawing/2014/main" id="{C70C7410-B8F6-3347-9F17-D2DA04E6887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4243405128"/>
      </p:ext>
    </p:extLst>
  </p:cSld>
  <p:clrMapOvr>
    <a:masterClrMapping/>
  </p:clrMapOvr>
  <mc:AlternateContent xmlns:mc="http://schemas.openxmlformats.org/markup-compatibility/2006">
    <mc:Choice xmlns:p14="http://schemas.microsoft.com/office/powerpoint/2010/main" Requires="p14">
      <p:transition spd="slow" p14:dur="2000" advTm="59420"/>
    </mc:Choice>
    <mc:Fallback>
      <p:transition spd="slow" advTm="59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8.33333E-7 2.22222E-6 L 0.06133 -0.10417 " pathEditMode="relative" rAng="0" ptsTypes="AA">
                                      <p:cBhvr>
                                        <p:cTn id="10" dur="2000" fill="hold"/>
                                        <p:tgtEl>
                                          <p:spTgt spid="83"/>
                                        </p:tgtEl>
                                        <p:attrNameLst>
                                          <p:attrName>ppt_x</p:attrName>
                                          <p:attrName>ppt_y</p:attrName>
                                        </p:attrNameLst>
                                      </p:cBhvr>
                                      <p:rCtr x="3060" y="-5208"/>
                                    </p:animMotion>
                                  </p:childTnLst>
                                </p:cTn>
                              </p:par>
                              <p:par>
                                <p:cTn id="11" presetID="0" presetClass="path" presetSubtype="0" accel="50000" decel="50000" fill="hold" grpId="0" nodeType="withEffect">
                                  <p:stCondLst>
                                    <p:cond delay="0"/>
                                  </p:stCondLst>
                                  <p:childTnLst>
                                    <p:animMotion origin="layout" path="M -3.125E-6 4.44444E-6 L 0.04987 -0.15186 " pathEditMode="relative" rAng="0" ptsTypes="AA">
                                      <p:cBhvr>
                                        <p:cTn id="12" dur="2000" fill="hold"/>
                                        <p:tgtEl>
                                          <p:spTgt spid="41"/>
                                        </p:tgtEl>
                                        <p:attrNameLst>
                                          <p:attrName>ppt_x</p:attrName>
                                          <p:attrName>ppt_y</p:attrName>
                                        </p:attrNameLst>
                                      </p:cBhvr>
                                      <p:rCtr x="2487" y="-7593"/>
                                    </p:animMotion>
                                  </p:childTnLst>
                                </p:cTn>
                              </p:par>
                              <p:par>
                                <p:cTn id="13" presetID="0" presetClass="path" presetSubtype="0" accel="50000" decel="50000" fill="hold" grpId="0" nodeType="withEffect">
                                  <p:stCondLst>
                                    <p:cond delay="0"/>
                                  </p:stCondLst>
                                  <p:childTnLst>
                                    <p:animMotion origin="layout" path="M -3.33333E-6 1.85185E-6 L 0.02019 -0.19468 " pathEditMode="relative" rAng="0" ptsTypes="AA">
                                      <p:cBhvr>
                                        <p:cTn id="14" dur="2000" fill="hold"/>
                                        <p:tgtEl>
                                          <p:spTgt spid="39"/>
                                        </p:tgtEl>
                                        <p:attrNameLst>
                                          <p:attrName>ppt_x</p:attrName>
                                          <p:attrName>ppt_y</p:attrName>
                                        </p:attrNameLst>
                                      </p:cBhvr>
                                      <p:rCtr x="1003" y="-9745"/>
                                    </p:animMotion>
                                  </p:childTnLst>
                                </p:cTn>
                              </p:par>
                              <p:par>
                                <p:cTn id="15" presetID="0" presetClass="path" presetSubtype="0" accel="50000" decel="50000" fill="hold" grpId="0" nodeType="withEffect">
                                  <p:stCondLst>
                                    <p:cond delay="0"/>
                                  </p:stCondLst>
                                  <p:childTnLst>
                                    <p:animMotion origin="layout" path="M 4.16667E-7 1.48148E-6 L 0.0138 -0.26991 " pathEditMode="relative" rAng="0" ptsTypes="AA">
                                      <p:cBhvr>
                                        <p:cTn id="16" dur="2000" fill="hold"/>
                                        <p:tgtEl>
                                          <p:spTgt spid="40"/>
                                        </p:tgtEl>
                                        <p:attrNameLst>
                                          <p:attrName>ppt_x</p:attrName>
                                          <p:attrName>ppt_y</p:attrName>
                                        </p:attrNameLst>
                                      </p:cBhvr>
                                      <p:rCtr x="690" y="-13495"/>
                                    </p:animMotion>
                                  </p:childTnLst>
                                </p:cTn>
                              </p:par>
                              <p:par>
                                <p:cTn id="17" presetID="0" presetClass="path" presetSubtype="0" accel="50000" decel="50000" fill="hold" grpId="0" nodeType="withEffect">
                                  <p:stCondLst>
                                    <p:cond delay="0"/>
                                  </p:stCondLst>
                                  <p:childTnLst>
                                    <p:animMotion origin="layout" path="M 3.125E-6 -4.07407E-6 L 0.0138 -0.15648 " pathEditMode="relative" rAng="0" ptsTypes="AA">
                                      <p:cBhvr>
                                        <p:cTn id="18" dur="2000" fill="hold"/>
                                        <p:tgtEl>
                                          <p:spTgt spid="81"/>
                                        </p:tgtEl>
                                        <p:attrNameLst>
                                          <p:attrName>ppt_x</p:attrName>
                                          <p:attrName>ppt_y</p:attrName>
                                        </p:attrNameLst>
                                      </p:cBhvr>
                                      <p:rCtr x="690" y="-7824"/>
                                    </p:animMotion>
                                  </p:childTnLst>
                                </p:cTn>
                              </p:par>
                              <p:par>
                                <p:cTn id="19" presetID="9" presetClass="entr" presetSubtype="0" fill="hold" grpId="1" nodeType="with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dissolve">
                                      <p:cBhvr>
                                        <p:cTn id="21" dur="500"/>
                                        <p:tgtEl>
                                          <p:spTgt spid="83"/>
                                        </p:tgtEl>
                                      </p:cBhvr>
                                    </p:animEffect>
                                  </p:childTnLst>
                                </p:cTn>
                              </p:par>
                              <p:par>
                                <p:cTn id="22" presetID="9" presetClass="entr" presetSubtype="0" fill="hold" grpId="1" nodeType="with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dissolve">
                                      <p:cBhvr>
                                        <p:cTn id="24" dur="500"/>
                                        <p:tgtEl>
                                          <p:spTgt spid="81"/>
                                        </p:tgtEl>
                                      </p:cBhvr>
                                    </p:animEffect>
                                  </p:childTnLst>
                                </p:cTn>
                              </p:par>
                              <p:par>
                                <p:cTn id="25" presetID="9" presetClass="entr" presetSubtype="0" fill="hold" grpId="1"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dissolve">
                                      <p:cBhvr>
                                        <p:cTn id="27" dur="500"/>
                                        <p:tgtEl>
                                          <p:spTgt spid="41"/>
                                        </p:tgtEl>
                                      </p:cBhvr>
                                    </p:animEffect>
                                  </p:childTnLst>
                                </p:cTn>
                              </p:par>
                              <p:par>
                                <p:cTn id="28" presetID="9" presetClass="entr" presetSubtype="0" fill="hold" grpId="1"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dissolve">
                                      <p:cBhvr>
                                        <p:cTn id="30" dur="500"/>
                                        <p:tgtEl>
                                          <p:spTgt spid="39"/>
                                        </p:tgtEl>
                                      </p:cBhvr>
                                    </p:animEffect>
                                  </p:childTnLst>
                                </p:cTn>
                              </p:par>
                              <p:par>
                                <p:cTn id="31" presetID="9" presetClass="entr" presetSubtype="0" fill="hold" grpId="1"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dissolve">
                                      <p:cBhvr>
                                        <p:cTn id="33" dur="500"/>
                                        <p:tgtEl>
                                          <p:spTgt spid="40"/>
                                        </p:tgtEl>
                                      </p:cBhvr>
                                    </p:animEffect>
                                  </p:childTnLst>
                                </p:cTn>
                              </p:par>
                            </p:childTnLst>
                          </p:cTn>
                        </p:par>
                        <p:par>
                          <p:cTn id="34" fill="hold">
                            <p:stCondLst>
                              <p:cond delay="2000"/>
                            </p:stCondLst>
                            <p:childTnLst>
                              <p:par>
                                <p:cTn id="35" presetID="0" presetClass="path" presetSubtype="0" accel="50000" decel="50000" fill="hold" grpId="0" nodeType="afterEffect">
                                  <p:stCondLst>
                                    <p:cond delay="0"/>
                                  </p:stCondLst>
                                  <p:childTnLst>
                                    <p:animMotion origin="layout" path="M 3.75E-6 3.7037E-7 L 0.15625 -0.05278 " pathEditMode="relative" rAng="0" ptsTypes="AA">
                                      <p:cBhvr>
                                        <p:cTn id="36" dur="2000" fill="hold"/>
                                        <p:tgtEl>
                                          <p:spTgt spid="113"/>
                                        </p:tgtEl>
                                        <p:attrNameLst>
                                          <p:attrName>ppt_x</p:attrName>
                                          <p:attrName>ppt_y</p:attrName>
                                        </p:attrNameLst>
                                      </p:cBhvr>
                                      <p:rCtr x="7813" y="-2639"/>
                                    </p:animMotion>
                                  </p:childTnLst>
                                </p:cTn>
                              </p:par>
                              <p:par>
                                <p:cTn id="37" presetID="0" presetClass="path" presetSubtype="0" accel="50000" decel="50000" fill="hold" grpId="0" nodeType="withEffect">
                                  <p:stCondLst>
                                    <p:cond delay="0"/>
                                  </p:stCondLst>
                                  <p:childTnLst>
                                    <p:animMotion origin="layout" path="M 4.16667E-7 3.7037E-7 L 0.14271 -0.04282 " pathEditMode="relative" rAng="0" ptsTypes="AA">
                                      <p:cBhvr>
                                        <p:cTn id="38" dur="2000" fill="hold"/>
                                        <p:tgtEl>
                                          <p:spTgt spid="112"/>
                                        </p:tgtEl>
                                        <p:attrNameLst>
                                          <p:attrName>ppt_x</p:attrName>
                                          <p:attrName>ppt_y</p:attrName>
                                        </p:attrNameLst>
                                      </p:cBhvr>
                                      <p:rCtr x="7135" y="-2153"/>
                                    </p:animMotion>
                                  </p:childTnLst>
                                </p:cTn>
                              </p:par>
                              <p:par>
                                <p:cTn id="39" presetID="0" presetClass="path" presetSubtype="0" accel="50000" decel="50000" fill="hold" grpId="0" nodeType="withEffect">
                                  <p:stCondLst>
                                    <p:cond delay="0"/>
                                  </p:stCondLst>
                                  <p:childTnLst>
                                    <p:animMotion origin="layout" path="M 3.75E-6 -2.22222E-6 L 0.12734 -0.02616 " pathEditMode="relative" rAng="0" ptsTypes="AA">
                                      <p:cBhvr>
                                        <p:cTn id="40" dur="2000" fill="hold"/>
                                        <p:tgtEl>
                                          <p:spTgt spid="110"/>
                                        </p:tgtEl>
                                        <p:attrNameLst>
                                          <p:attrName>ppt_x</p:attrName>
                                          <p:attrName>ppt_y</p:attrName>
                                        </p:attrNameLst>
                                      </p:cBhvr>
                                      <p:rCtr x="6367" y="-1319"/>
                                    </p:animMotion>
                                  </p:childTnLst>
                                </p:cTn>
                              </p:par>
                              <p:par>
                                <p:cTn id="41" presetID="0" presetClass="path" presetSubtype="0" accel="50000" decel="50000" fill="hold" grpId="0" nodeType="withEffect">
                                  <p:stCondLst>
                                    <p:cond delay="0"/>
                                  </p:stCondLst>
                                  <p:childTnLst>
                                    <p:animMotion origin="layout" path="M -8.33333E-7 -7.40741E-7 L 0.11367 -0.01852 " pathEditMode="relative" rAng="0" ptsTypes="AA">
                                      <p:cBhvr>
                                        <p:cTn id="42" dur="2000" fill="hold"/>
                                        <p:tgtEl>
                                          <p:spTgt spid="111"/>
                                        </p:tgtEl>
                                        <p:attrNameLst>
                                          <p:attrName>ppt_x</p:attrName>
                                          <p:attrName>ppt_y</p:attrName>
                                        </p:attrNameLst>
                                      </p:cBhvr>
                                      <p:rCtr x="5677" y="-926"/>
                                    </p:animMotion>
                                  </p:childTnLst>
                                </p:cTn>
                              </p:par>
                              <p:par>
                                <p:cTn id="43" presetID="0" presetClass="path" presetSubtype="0" accel="50000" decel="50000" fill="hold" grpId="0" nodeType="withEffect">
                                  <p:stCondLst>
                                    <p:cond delay="0"/>
                                  </p:stCondLst>
                                  <p:childTnLst>
                                    <p:animMotion origin="layout" path="M 3.33333E-6 -7.40741E-7 L 0.09869 -0.00949 " pathEditMode="relative" rAng="0" ptsTypes="AA">
                                      <p:cBhvr>
                                        <p:cTn id="44" dur="2000" fill="hold"/>
                                        <p:tgtEl>
                                          <p:spTgt spid="2617"/>
                                        </p:tgtEl>
                                        <p:attrNameLst>
                                          <p:attrName>ppt_x</p:attrName>
                                          <p:attrName>ppt_y</p:attrName>
                                        </p:attrNameLst>
                                      </p:cBhvr>
                                      <p:rCtr x="4935" y="-486"/>
                                    </p:animMotion>
                                  </p:childTnLst>
                                </p:cTn>
                              </p:par>
                              <p:par>
                                <p:cTn id="45" presetID="0" presetClass="path" presetSubtype="0" accel="50000" decel="50000" fill="hold" grpId="2" nodeType="withEffect">
                                  <p:stCondLst>
                                    <p:cond delay="0"/>
                                  </p:stCondLst>
                                  <p:childTnLst>
                                    <p:animMotion origin="layout" path="M 0.0138 -0.15648 L 0.16914 -0.18148 " pathEditMode="relative" rAng="0" ptsTypes="AA">
                                      <p:cBhvr>
                                        <p:cTn id="46" dur="2000" fill="hold"/>
                                        <p:tgtEl>
                                          <p:spTgt spid="81"/>
                                        </p:tgtEl>
                                        <p:attrNameLst>
                                          <p:attrName>ppt_x</p:attrName>
                                          <p:attrName>ppt_y</p:attrName>
                                        </p:attrNameLst>
                                      </p:cBhvr>
                                      <p:rCtr x="7943" y="-1181"/>
                                    </p:animMotion>
                                  </p:childTnLst>
                                </p:cTn>
                              </p:par>
                              <p:par>
                                <p:cTn id="47" presetID="0" presetClass="path" presetSubtype="0" accel="50000" decel="50000" fill="hold" grpId="2" nodeType="withEffect">
                                  <p:stCondLst>
                                    <p:cond delay="0"/>
                                  </p:stCondLst>
                                  <p:childTnLst>
                                    <p:animMotion origin="layout" path="M 0.04987 -0.15186 L 0.15808 -0.13218 " pathEditMode="relative" rAng="0" ptsTypes="AA">
                                      <p:cBhvr>
                                        <p:cTn id="48" dur="2000" fill="hold"/>
                                        <p:tgtEl>
                                          <p:spTgt spid="41"/>
                                        </p:tgtEl>
                                        <p:attrNameLst>
                                          <p:attrName>ppt_x</p:attrName>
                                          <p:attrName>ppt_y</p:attrName>
                                        </p:attrNameLst>
                                      </p:cBhvr>
                                      <p:rCtr x="5404" y="972"/>
                                    </p:animMotion>
                                  </p:childTnLst>
                                </p:cTn>
                              </p:par>
                              <p:par>
                                <p:cTn id="49" presetID="0" presetClass="path" presetSubtype="0" accel="50000" decel="50000" fill="hold" grpId="2" nodeType="withEffect">
                                  <p:stCondLst>
                                    <p:cond delay="0"/>
                                  </p:stCondLst>
                                  <p:childTnLst>
                                    <p:animMotion origin="layout" path="M 0.06133 -0.10417 L 0.15247 -0.06945 " pathEditMode="relative" rAng="0" ptsTypes="AA">
                                      <p:cBhvr>
                                        <p:cTn id="50" dur="2000" fill="hold"/>
                                        <p:tgtEl>
                                          <p:spTgt spid="83"/>
                                        </p:tgtEl>
                                        <p:attrNameLst>
                                          <p:attrName>ppt_x</p:attrName>
                                          <p:attrName>ppt_y</p:attrName>
                                        </p:attrNameLst>
                                      </p:cBhvr>
                                      <p:rCtr x="4557" y="1736"/>
                                    </p:animMotion>
                                  </p:childTnLst>
                                </p:cTn>
                              </p:par>
                              <p:par>
                                <p:cTn id="51" presetID="0" presetClass="path" presetSubtype="0" accel="50000" decel="50000" fill="hold" grpId="2" nodeType="withEffect">
                                  <p:stCondLst>
                                    <p:cond delay="0"/>
                                  </p:stCondLst>
                                  <p:childTnLst>
                                    <p:animMotion origin="layout" path="M 0.02019 -0.19468 L 0.14688 -0.18773 " pathEditMode="relative" rAng="0" ptsTypes="AA">
                                      <p:cBhvr>
                                        <p:cTn id="52" dur="2000" fill="hold"/>
                                        <p:tgtEl>
                                          <p:spTgt spid="39"/>
                                        </p:tgtEl>
                                        <p:attrNameLst>
                                          <p:attrName>ppt_x</p:attrName>
                                          <p:attrName>ppt_y</p:attrName>
                                        </p:attrNameLst>
                                      </p:cBhvr>
                                      <p:rCtr x="6328" y="347"/>
                                    </p:animMotion>
                                  </p:childTnLst>
                                </p:cTn>
                              </p:par>
                              <p:par>
                                <p:cTn id="53" presetID="0" presetClass="path" presetSubtype="0" accel="50000" decel="50000" fill="hold" grpId="2" nodeType="withEffect">
                                  <p:stCondLst>
                                    <p:cond delay="0"/>
                                  </p:stCondLst>
                                  <p:childTnLst>
                                    <p:animMotion origin="layout" path="M 0.0138 -0.26991 L 0.15625 -0.2794 " pathEditMode="relative" rAng="0" ptsTypes="AA">
                                      <p:cBhvr>
                                        <p:cTn id="54" dur="2000" fill="hold"/>
                                        <p:tgtEl>
                                          <p:spTgt spid="40"/>
                                        </p:tgtEl>
                                        <p:attrNameLst>
                                          <p:attrName>ppt_x</p:attrName>
                                          <p:attrName>ppt_y</p:attrName>
                                        </p:attrNameLst>
                                      </p:cBhvr>
                                      <p:rCtr x="7122" y="-486"/>
                                    </p:animMotion>
                                  </p:childTnLst>
                                </p:cTn>
                              </p:par>
                            </p:childTnLst>
                          </p:cTn>
                        </p:par>
                        <p:par>
                          <p:cTn id="55" fill="hold">
                            <p:stCondLst>
                              <p:cond delay="4000"/>
                            </p:stCondLst>
                            <p:childTnLst>
                              <p:par>
                                <p:cTn id="56" presetID="9" presetClass="exit" presetSubtype="0" fill="hold" grpId="1" nodeType="afterEffect">
                                  <p:stCondLst>
                                    <p:cond delay="0"/>
                                  </p:stCondLst>
                                  <p:childTnLst>
                                    <p:animEffect transition="out" filter="dissolve">
                                      <p:cBhvr>
                                        <p:cTn id="57" dur="500"/>
                                        <p:tgtEl>
                                          <p:spTgt spid="113"/>
                                        </p:tgtEl>
                                      </p:cBhvr>
                                    </p:animEffect>
                                    <p:set>
                                      <p:cBhvr>
                                        <p:cTn id="58" dur="1" fill="hold">
                                          <p:stCondLst>
                                            <p:cond delay="499"/>
                                          </p:stCondLst>
                                        </p:cTn>
                                        <p:tgtEl>
                                          <p:spTgt spid="113"/>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112"/>
                                        </p:tgtEl>
                                      </p:cBhvr>
                                    </p:animEffect>
                                    <p:set>
                                      <p:cBhvr>
                                        <p:cTn id="61" dur="1" fill="hold">
                                          <p:stCondLst>
                                            <p:cond delay="499"/>
                                          </p:stCondLst>
                                        </p:cTn>
                                        <p:tgtEl>
                                          <p:spTgt spid="112"/>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10"/>
                                        </p:tgtEl>
                                      </p:cBhvr>
                                    </p:animEffect>
                                    <p:set>
                                      <p:cBhvr>
                                        <p:cTn id="64" dur="1" fill="hold">
                                          <p:stCondLst>
                                            <p:cond delay="499"/>
                                          </p:stCondLst>
                                        </p:cTn>
                                        <p:tgtEl>
                                          <p:spTgt spid="110"/>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111"/>
                                        </p:tgtEl>
                                      </p:cBhvr>
                                    </p:animEffect>
                                    <p:set>
                                      <p:cBhvr>
                                        <p:cTn id="67" dur="1" fill="hold">
                                          <p:stCondLst>
                                            <p:cond delay="499"/>
                                          </p:stCondLst>
                                        </p:cTn>
                                        <p:tgtEl>
                                          <p:spTgt spid="111"/>
                                        </p:tgtEl>
                                        <p:attrNameLst>
                                          <p:attrName>style.visibility</p:attrName>
                                        </p:attrNameLst>
                                      </p:cBhvr>
                                      <p:to>
                                        <p:strVal val="hidden"/>
                                      </p:to>
                                    </p:set>
                                  </p:childTnLst>
                                </p:cTn>
                              </p:par>
                              <p:par>
                                <p:cTn id="68" presetID="9" presetClass="exit" presetSubtype="0" fill="hold" grpId="1" nodeType="withEffect">
                                  <p:stCondLst>
                                    <p:cond delay="0"/>
                                  </p:stCondLst>
                                  <p:childTnLst>
                                    <p:animEffect transition="out" filter="dissolve">
                                      <p:cBhvr>
                                        <p:cTn id="69" dur="500"/>
                                        <p:tgtEl>
                                          <p:spTgt spid="2617"/>
                                        </p:tgtEl>
                                      </p:cBhvr>
                                    </p:animEffect>
                                    <p:set>
                                      <p:cBhvr>
                                        <p:cTn id="70" dur="1" fill="hold">
                                          <p:stCondLst>
                                            <p:cond delay="499"/>
                                          </p:stCondLst>
                                        </p:cTn>
                                        <p:tgtEl>
                                          <p:spTgt spid="2617"/>
                                        </p:tgtEl>
                                        <p:attrNameLst>
                                          <p:attrName>style.visibility</p:attrName>
                                        </p:attrNameLst>
                                      </p:cBhvr>
                                      <p:to>
                                        <p:strVal val="hidden"/>
                                      </p:to>
                                    </p:set>
                                  </p:childTnLst>
                                </p:cTn>
                              </p:par>
                              <p:par>
                                <p:cTn id="71" presetID="0" presetClass="path" presetSubtype="0" accel="50000" decel="50000" fill="hold" grpId="3" nodeType="withEffect">
                                  <p:stCondLst>
                                    <p:cond delay="0"/>
                                  </p:stCondLst>
                                  <p:childTnLst>
                                    <p:animMotion origin="layout" path="M 0.15039 -0.06991 L 0.25599 -0.14769 C 0.28425 -0.16852 0.28854 -0.18773 0.32005 -0.19607 C 0.35169 -0.20463 0.42357 -0.18727 0.44557 -0.19861 C 0.46758 -0.20996 0.46003 -0.23704 0.45234 -0.26389 " pathEditMode="relative" rAng="0" ptsTypes="AAAAA">
                                      <p:cBhvr>
                                        <p:cTn id="72" dur="2000" fill="hold"/>
                                        <p:tgtEl>
                                          <p:spTgt spid="83"/>
                                        </p:tgtEl>
                                        <p:attrNameLst>
                                          <p:attrName>ppt_x</p:attrName>
                                          <p:attrName>ppt_y</p:attrName>
                                        </p:attrNameLst>
                                      </p:cBhvr>
                                      <p:rCtr x="15482" y="-9699"/>
                                    </p:animMotion>
                                  </p:childTnLst>
                                </p:cTn>
                              </p:par>
                              <p:par>
                                <p:cTn id="73" presetID="0" presetClass="path" presetSubtype="0" accel="50000" decel="50000" fill="hold" grpId="3" nodeType="withEffect">
                                  <p:stCondLst>
                                    <p:cond delay="0"/>
                                  </p:stCondLst>
                                  <p:childTnLst>
                                    <p:animMotion origin="layout" path="M 0.15808 -0.13218 C 0.20013 -0.16435 0.24232 -0.1963 0.27461 -0.21111 C 0.3069 -0.2257 0.32175 -0.21875 0.35156 -0.22084 C 0.38151 -0.22269 0.43633 -0.21736 0.45391 -0.22315 C 0.47149 -0.22894 0.46446 -0.24236 0.45729 -0.25579 " pathEditMode="relative" rAng="0" ptsTypes="AAAAA">
                                      <p:cBhvr>
                                        <p:cTn id="74" dur="2000" fill="hold"/>
                                        <p:tgtEl>
                                          <p:spTgt spid="41"/>
                                        </p:tgtEl>
                                        <p:attrNameLst>
                                          <p:attrName>ppt_x</p:attrName>
                                          <p:attrName>ppt_y</p:attrName>
                                        </p:attrNameLst>
                                      </p:cBhvr>
                                      <p:rCtr x="15339" y="-6181"/>
                                    </p:animMotion>
                                  </p:childTnLst>
                                </p:cTn>
                              </p:par>
                              <p:par>
                                <p:cTn id="75" presetID="0" presetClass="path" presetSubtype="0" accel="50000" decel="50000" fill="hold" grpId="3" nodeType="withEffect">
                                  <p:stCondLst>
                                    <p:cond delay="0"/>
                                  </p:stCondLst>
                                  <p:childTnLst>
                                    <p:animMotion origin="layout" path="M 0.14453 -0.18773 C 0.16836 -0.2044 0.19232 -0.22107 0.2194 -0.2375 C 0.24662 -0.25394 0.27865 -0.27917 0.30743 -0.28588 C 0.3362 -0.29283 0.39193 -0.27871 0.39193 -0.27847 L 0.45612 -0.27384 " pathEditMode="relative" rAng="0" ptsTypes="AAAAA">
                                      <p:cBhvr>
                                        <p:cTn id="76" dur="2000" fill="hold"/>
                                        <p:tgtEl>
                                          <p:spTgt spid="39"/>
                                        </p:tgtEl>
                                        <p:attrNameLst>
                                          <p:attrName>ppt_x</p:attrName>
                                          <p:attrName>ppt_y</p:attrName>
                                        </p:attrNameLst>
                                      </p:cBhvr>
                                      <p:rCtr x="15573" y="-5023"/>
                                    </p:animMotion>
                                  </p:childTnLst>
                                </p:cTn>
                              </p:par>
                              <p:par>
                                <p:cTn id="77" presetID="0" presetClass="path" presetSubtype="0" accel="50000" decel="50000" fill="hold" grpId="3" nodeType="withEffect">
                                  <p:stCondLst>
                                    <p:cond delay="0"/>
                                  </p:stCondLst>
                                  <p:childTnLst>
                                    <p:animMotion origin="layout" path="M 0.15352 -0.27917 L 0.28437 -0.3338 C 0.31615 -0.34676 0.31719 -0.36898 0.3444 -0.35671 C 0.37148 -0.34468 0.40937 -0.30278 0.4474 -0.26088 " pathEditMode="relative" rAng="0" ptsTypes="AAAA">
                                      <p:cBhvr>
                                        <p:cTn id="78" dur="2000" fill="hold"/>
                                        <p:tgtEl>
                                          <p:spTgt spid="40"/>
                                        </p:tgtEl>
                                        <p:attrNameLst>
                                          <p:attrName>ppt_x</p:attrName>
                                          <p:attrName>ppt_y</p:attrName>
                                        </p:attrNameLst>
                                      </p:cBhvr>
                                      <p:rCtr x="14687" y="-3148"/>
                                    </p:animMotion>
                                  </p:childTnLst>
                                </p:cTn>
                              </p:par>
                              <p:par>
                                <p:cTn id="79" presetID="22" presetClass="entr" presetSubtype="8" fill="hold" grpId="0" nodeType="withEffect">
                                  <p:stCondLst>
                                    <p:cond delay="0"/>
                                  </p:stCondLst>
                                  <p:childTnLst>
                                    <p:set>
                                      <p:cBhvr>
                                        <p:cTn id="80" dur="1" fill="hold">
                                          <p:stCondLst>
                                            <p:cond delay="0"/>
                                          </p:stCondLst>
                                        </p:cTn>
                                        <p:tgtEl>
                                          <p:spTgt spid="75"/>
                                        </p:tgtEl>
                                        <p:attrNameLst>
                                          <p:attrName>style.visibility</p:attrName>
                                        </p:attrNameLst>
                                      </p:cBhvr>
                                      <p:to>
                                        <p:strVal val="visible"/>
                                      </p:to>
                                    </p:set>
                                    <p:animEffect transition="in" filter="wipe(left)">
                                      <p:cBhvr>
                                        <p:cTn id="81" dur="1000"/>
                                        <p:tgtEl>
                                          <p:spTgt spid="75"/>
                                        </p:tgtEl>
                                      </p:cBhvr>
                                    </p:animEffect>
                                  </p:childTnLst>
                                </p:cTn>
                              </p:par>
                              <p:par>
                                <p:cTn id="82" presetID="0" presetClass="path" presetSubtype="0" accel="50000" decel="50000" fill="hold" grpId="3" nodeType="withEffect">
                                  <p:stCondLst>
                                    <p:cond delay="0"/>
                                  </p:stCondLst>
                                  <p:childTnLst>
                                    <p:animMotion origin="layout" path="M 0.16914 -0.18148 C 0.2332 -0.19977 0.29726 -0.21782 0.34023 -0.2375 C 0.3832 -0.25694 0.40859 -0.28333 0.42682 -0.2993 C 0.44518 -0.31528 0.44765 -0.3243 0.45013 -0.3331 " pathEditMode="relative" rAng="0" ptsTypes="AAAA">
                                      <p:cBhvr>
                                        <p:cTn id="83" dur="2000" fill="hold"/>
                                        <p:tgtEl>
                                          <p:spTgt spid="81"/>
                                        </p:tgtEl>
                                        <p:attrNameLst>
                                          <p:attrName>ppt_x</p:attrName>
                                          <p:attrName>ppt_y</p:attrName>
                                        </p:attrNameLst>
                                      </p:cBhvr>
                                      <p:rCtr x="14049" y="-7593"/>
                                    </p:animMotion>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8"/>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27"/>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4" fill="hold" display="0">
                  <p:stCondLst>
                    <p:cond delay="indefinite"/>
                  </p:stCondLst>
                  <p:endCondLst>
                    <p:cond evt="onStopAudio" delay="0">
                      <p:tgtEl>
                        <p:sldTgt/>
                      </p:tgtEl>
                    </p:cond>
                  </p:endCondLst>
                </p:cTn>
                <p:tgtEl>
                  <p:spTgt spid="9"/>
                </p:tgtEl>
              </p:cMediaNode>
            </p:audio>
          </p:childTnLst>
        </p:cTn>
      </p:par>
    </p:tnLst>
    <p:bldLst>
      <p:bldP spid="75" grpId="0" animBg="1"/>
      <p:bldP spid="113" grpId="0" animBg="1"/>
      <p:bldP spid="113" grpId="1" animBg="1"/>
      <p:bldP spid="112" grpId="0" animBg="1"/>
      <p:bldP spid="112" grpId="1" animBg="1"/>
      <p:bldP spid="110" grpId="0" animBg="1"/>
      <p:bldP spid="110" grpId="1" animBg="1"/>
      <p:bldP spid="111" grpId="0" animBg="1"/>
      <p:bldP spid="111" grpId="1" animBg="1"/>
      <p:bldP spid="2617" grpId="0" animBg="1"/>
      <p:bldP spid="2617" grpId="1" animBg="1"/>
      <p:bldP spid="81" grpId="0" animBg="1"/>
      <p:bldP spid="81" grpId="1" animBg="1"/>
      <p:bldP spid="81" grpId="2" animBg="1"/>
      <p:bldP spid="81" grpId="3" animBg="1"/>
      <p:bldP spid="40" grpId="0" animBg="1"/>
      <p:bldP spid="40" grpId="1" animBg="1"/>
      <p:bldP spid="40" grpId="2" animBg="1"/>
      <p:bldP spid="40" grpId="3" animBg="1"/>
      <p:bldP spid="39" grpId="0" animBg="1"/>
      <p:bldP spid="39" grpId="1" animBg="1"/>
      <p:bldP spid="39" grpId="2" animBg="1"/>
      <p:bldP spid="39" grpId="3" animBg="1"/>
      <p:bldP spid="41" grpId="0" animBg="1"/>
      <p:bldP spid="41" grpId="1" animBg="1"/>
      <p:bldP spid="41" grpId="2" animBg="1"/>
      <p:bldP spid="41" grpId="3" animBg="1"/>
      <p:bldP spid="83" grpId="0" animBg="1"/>
      <p:bldP spid="83" grpId="1" animBg="1"/>
      <p:bldP spid="83" grpId="2" animBg="1"/>
      <p:bldP spid="83" grpId="3" animBg="1"/>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Shape 82">
            <a:extLst>
              <a:ext uri="{FF2B5EF4-FFF2-40B4-BE49-F238E27FC236}">
                <a16:creationId xmlns:a16="http://schemas.microsoft.com/office/drawing/2014/main" id="{CA4F85D3-45AE-9542-A3BA-F3280F9CB9C3}"/>
              </a:ext>
            </a:extLst>
          </p:cNvPr>
          <p:cNvPicPr preferRelativeResize="0"/>
          <p:nvPr/>
        </p:nvPicPr>
        <p:blipFill>
          <a:blip r:embed="rId6">
            <a:alphaModFix/>
          </a:blip>
          <a:stretch>
            <a:fillRect/>
          </a:stretch>
        </p:blipFill>
        <p:spPr>
          <a:xfrm>
            <a:off x="1115135" y="1873983"/>
            <a:ext cx="1099704" cy="1977162"/>
          </a:xfrm>
          <a:prstGeom prst="rect">
            <a:avLst/>
          </a:prstGeom>
          <a:noFill/>
          <a:ln>
            <a:noFill/>
          </a:ln>
        </p:spPr>
      </p:pic>
      <p:sp>
        <p:nvSpPr>
          <p:cNvPr id="4" name="Slide Number Placeholder 3">
            <a:extLst>
              <a:ext uri="{FF2B5EF4-FFF2-40B4-BE49-F238E27FC236}">
                <a16:creationId xmlns:a16="http://schemas.microsoft.com/office/drawing/2014/main" id="{8AB57C77-B9E6-8341-98CD-D8028A6B9C62}"/>
              </a:ext>
            </a:extLst>
          </p:cNvPr>
          <p:cNvSpPr>
            <a:spLocks noGrp="1"/>
          </p:cNvSpPr>
          <p:nvPr>
            <p:ph type="sldNum" sz="quarter" idx="12"/>
          </p:nvPr>
        </p:nvSpPr>
        <p:spPr/>
        <p:txBody>
          <a:bodyPr/>
          <a:lstStyle/>
          <a:p>
            <a:fld id="{B495E67D-8E88-1046-BE5F-91C56B2440A8}" type="slidenum">
              <a:rPr lang="en-US" smtClean="0">
                <a:solidFill>
                  <a:schemeClr val="tx1"/>
                </a:solidFill>
              </a:rPr>
              <a:t>4</a:t>
            </a:fld>
            <a:endParaRPr lang="en-US">
              <a:solidFill>
                <a:schemeClr val="tx1"/>
              </a:solidFill>
            </a:endParaRPr>
          </a:p>
        </p:txBody>
      </p:sp>
      <p:sp>
        <p:nvSpPr>
          <p:cNvPr id="31" name="Google Shape;2578;p93">
            <a:extLst>
              <a:ext uri="{FF2B5EF4-FFF2-40B4-BE49-F238E27FC236}">
                <a16:creationId xmlns:a16="http://schemas.microsoft.com/office/drawing/2014/main" id="{42EC25B4-EBD7-9345-8319-13ABF32D1608}"/>
              </a:ext>
            </a:extLst>
          </p:cNvPr>
          <p:cNvSpPr txBox="1"/>
          <p:nvPr/>
        </p:nvSpPr>
        <p:spPr>
          <a:xfrm>
            <a:off x="624000" y="144000"/>
            <a:ext cx="8913200" cy="617600"/>
          </a:xfrm>
          <a:prstGeom prst="rect">
            <a:avLst/>
          </a:prstGeom>
          <a:noFill/>
          <a:ln>
            <a:noFill/>
          </a:ln>
        </p:spPr>
        <p:txBody>
          <a:bodyPr spcFirstLastPara="1" wrap="square" lIns="121900" tIns="121900" rIns="121900" bIns="121900" anchor="t" anchorCtr="0">
            <a:noAutofit/>
          </a:bodyPr>
          <a:lstStyle/>
          <a:p>
            <a:r>
              <a:rPr lang="fr" sz="4000" dirty="0">
                <a:latin typeface="Adobe Clean" panose="020B0503020404020204" pitchFamily="34" charset="0"/>
                <a:sym typeface="Oswald"/>
              </a:rPr>
              <a:t>Training</a:t>
            </a:r>
            <a:endParaRPr sz="4000" dirty="0">
              <a:latin typeface="Adobe Clean" panose="020B0503020404020204" pitchFamily="34" charset="0"/>
              <a:sym typeface="Oswald"/>
            </a:endParaRPr>
          </a:p>
        </p:txBody>
      </p:sp>
      <p:sp>
        <p:nvSpPr>
          <p:cNvPr id="58" name="Google Shape;2555;p93">
            <a:extLst>
              <a:ext uri="{FF2B5EF4-FFF2-40B4-BE49-F238E27FC236}">
                <a16:creationId xmlns:a16="http://schemas.microsoft.com/office/drawing/2014/main" id="{8B7A73B9-88D4-CA43-BEEE-5C3EEE6F68C1}"/>
              </a:ext>
            </a:extLst>
          </p:cNvPr>
          <p:cNvSpPr/>
          <p:nvPr/>
        </p:nvSpPr>
        <p:spPr>
          <a:xfrm>
            <a:off x="3629587" y="3102258"/>
            <a:ext cx="1008043" cy="1825372"/>
          </a:xfrm>
          <a:prstGeom prst="roundRect">
            <a:avLst>
              <a:gd name="adj" fmla="val 16667"/>
            </a:avLst>
          </a:prstGeom>
          <a:noFill/>
          <a:ln w="9525" cap="flat" cmpd="sng">
            <a:solidFill>
              <a:schemeClr val="tx1"/>
            </a:solidFill>
            <a:prstDash val="dot"/>
            <a:round/>
            <a:headEnd type="none" w="sm" len="sm"/>
            <a:tailEnd type="none" w="sm" len="sm"/>
          </a:ln>
        </p:spPr>
        <p:txBody>
          <a:bodyPr spcFirstLastPara="1" wrap="square" lIns="121900" tIns="121900" rIns="121900" bIns="121900" anchor="ctr" anchorCtr="0">
            <a:noAutofit/>
          </a:bodyPr>
          <a:lstStyle/>
          <a:p>
            <a:endParaRPr sz="2400" dirty="0">
              <a:latin typeface="Adobe Clean" panose="020B0503020404020204" pitchFamily="34" charset="0"/>
            </a:endParaRPr>
          </a:p>
        </p:txBody>
      </p:sp>
      <p:sp>
        <p:nvSpPr>
          <p:cNvPr id="59" name="Google Shape;2564;p93">
            <a:extLst>
              <a:ext uri="{FF2B5EF4-FFF2-40B4-BE49-F238E27FC236}">
                <a16:creationId xmlns:a16="http://schemas.microsoft.com/office/drawing/2014/main" id="{21A2D316-A664-DB40-8193-5BBD54BC2E5A}"/>
              </a:ext>
            </a:extLst>
          </p:cNvPr>
          <p:cNvSpPr txBox="1"/>
          <p:nvPr/>
        </p:nvSpPr>
        <p:spPr>
          <a:xfrm>
            <a:off x="3432976" y="3535113"/>
            <a:ext cx="1372800" cy="763276"/>
          </a:xfrm>
          <a:prstGeom prst="rect">
            <a:avLst/>
          </a:prstGeom>
          <a:noFill/>
          <a:ln>
            <a:noFill/>
          </a:ln>
        </p:spPr>
        <p:txBody>
          <a:bodyPr spcFirstLastPara="1" wrap="square" lIns="121900" tIns="121900" rIns="121900" bIns="121900" anchor="t" anchorCtr="0">
            <a:noAutofit/>
          </a:bodyPr>
          <a:lstStyle/>
          <a:p>
            <a:pPr algn="ctr"/>
            <a:r>
              <a:rPr lang="fr" sz="3200" dirty="0" err="1">
                <a:latin typeface="Adobe Clean" panose="020B0503020404020204" pitchFamily="34" charset="0"/>
                <a:sym typeface="Oswald"/>
              </a:rPr>
              <a:t>Loss</a:t>
            </a:r>
            <a:endParaRPr lang="en-US" dirty="0">
              <a:latin typeface="Adobe Clean" panose="020B0503020404020204" pitchFamily="34" charset="0"/>
              <a:cs typeface="Calibri"/>
            </a:endParaRPr>
          </a:p>
        </p:txBody>
      </p:sp>
      <p:sp>
        <p:nvSpPr>
          <p:cNvPr id="61" name="Google Shape;2569;p93">
            <a:extLst>
              <a:ext uri="{FF2B5EF4-FFF2-40B4-BE49-F238E27FC236}">
                <a16:creationId xmlns:a16="http://schemas.microsoft.com/office/drawing/2014/main" id="{A84F9A50-81D8-C640-912A-1925C719E1A1}"/>
              </a:ext>
            </a:extLst>
          </p:cNvPr>
          <p:cNvSpPr/>
          <p:nvPr/>
        </p:nvSpPr>
        <p:spPr>
          <a:xfrm>
            <a:off x="2221868" y="4141663"/>
            <a:ext cx="1407719" cy="302113"/>
          </a:xfrm>
          <a:prstGeom prst="rightArrow">
            <a:avLst>
              <a:gd name="adj1" fmla="val 42650"/>
              <a:gd name="adj2" fmla="val 50000"/>
            </a:avLst>
          </a:prstGeom>
          <a:solidFill>
            <a:schemeClr val="tx1"/>
          </a:solidFill>
          <a:ln>
            <a:noFill/>
          </a:ln>
        </p:spPr>
        <p:txBody>
          <a:bodyPr spcFirstLastPara="1" wrap="square" lIns="121900" tIns="121900" rIns="121900" bIns="121900" anchor="ctr" anchorCtr="0">
            <a:noAutofit/>
          </a:bodyPr>
          <a:lstStyle/>
          <a:p>
            <a:endParaRPr sz="2400" dirty="0">
              <a:latin typeface="Adobe Clean" panose="020B0503020404020204" pitchFamily="34" charset="0"/>
            </a:endParaRPr>
          </a:p>
        </p:txBody>
      </p:sp>
      <p:pic>
        <p:nvPicPr>
          <p:cNvPr id="62" name="Shape 77">
            <a:extLst>
              <a:ext uri="{FF2B5EF4-FFF2-40B4-BE49-F238E27FC236}">
                <a16:creationId xmlns:a16="http://schemas.microsoft.com/office/drawing/2014/main" id="{5ECD4BDA-392F-F940-A6EA-B5402817C69B}"/>
              </a:ext>
            </a:extLst>
          </p:cNvPr>
          <p:cNvPicPr preferRelativeResize="0">
            <a:picLocks/>
          </p:cNvPicPr>
          <p:nvPr/>
        </p:nvPicPr>
        <p:blipFill rotWithShape="1">
          <a:blip r:embed="rId7">
            <a:alphaModFix/>
          </a:blip>
          <a:srcRect l="5006" r="-1"/>
          <a:stretch/>
        </p:blipFill>
        <p:spPr>
          <a:xfrm>
            <a:off x="1115135" y="3952404"/>
            <a:ext cx="1110196" cy="1950453"/>
          </a:xfrm>
          <a:prstGeom prst="rect">
            <a:avLst/>
          </a:prstGeom>
          <a:noFill/>
          <a:ln>
            <a:noFill/>
          </a:ln>
        </p:spPr>
      </p:pic>
      <p:sp>
        <p:nvSpPr>
          <p:cNvPr id="63" name="Google Shape;2569;p93">
            <a:extLst>
              <a:ext uri="{FF2B5EF4-FFF2-40B4-BE49-F238E27FC236}">
                <a16:creationId xmlns:a16="http://schemas.microsoft.com/office/drawing/2014/main" id="{D2440044-9F1B-8B40-B742-C12A4E0E7D2D}"/>
              </a:ext>
            </a:extLst>
          </p:cNvPr>
          <p:cNvSpPr/>
          <p:nvPr/>
        </p:nvSpPr>
        <p:spPr>
          <a:xfrm>
            <a:off x="2195374" y="3431231"/>
            <a:ext cx="1434213" cy="279595"/>
          </a:xfrm>
          <a:prstGeom prst="rightArrow">
            <a:avLst>
              <a:gd name="adj1" fmla="val 42650"/>
              <a:gd name="adj2" fmla="val 50000"/>
            </a:avLst>
          </a:prstGeom>
          <a:solidFill>
            <a:schemeClr val="tx1"/>
          </a:solidFill>
          <a:ln>
            <a:noFill/>
          </a:ln>
        </p:spPr>
        <p:txBody>
          <a:bodyPr spcFirstLastPara="1" wrap="square" lIns="121900" tIns="121900" rIns="121900" bIns="121900" anchor="ctr" anchorCtr="0">
            <a:noAutofit/>
          </a:bodyPr>
          <a:lstStyle/>
          <a:p>
            <a:endParaRPr sz="2400" dirty="0">
              <a:latin typeface="Adobe Clean" panose="020B0503020404020204" pitchFamily="34" charset="0"/>
            </a:endParaRPr>
          </a:p>
        </p:txBody>
      </p:sp>
      <p:sp>
        <p:nvSpPr>
          <p:cNvPr id="64" name="Google Shape;2615;p95">
            <a:extLst>
              <a:ext uri="{FF2B5EF4-FFF2-40B4-BE49-F238E27FC236}">
                <a16:creationId xmlns:a16="http://schemas.microsoft.com/office/drawing/2014/main" id="{995E7042-F059-E149-8446-83DE0DBFCD70}"/>
              </a:ext>
            </a:extLst>
          </p:cNvPr>
          <p:cNvSpPr txBox="1"/>
          <p:nvPr/>
        </p:nvSpPr>
        <p:spPr>
          <a:xfrm>
            <a:off x="675187" y="1220801"/>
            <a:ext cx="1979600" cy="617600"/>
          </a:xfrm>
          <a:prstGeom prst="rect">
            <a:avLst/>
          </a:prstGeom>
          <a:noFill/>
          <a:ln>
            <a:noFill/>
          </a:ln>
        </p:spPr>
        <p:txBody>
          <a:bodyPr spcFirstLastPara="1" wrap="square" lIns="91433" tIns="45700" rIns="91433" bIns="45700" anchor="t" anchorCtr="0">
            <a:noAutofit/>
          </a:bodyPr>
          <a:lstStyle/>
          <a:p>
            <a:pPr algn="ctr">
              <a:buClr>
                <a:srgbClr val="000000"/>
              </a:buClr>
              <a:buSzPts val="1400"/>
            </a:pPr>
            <a:r>
              <a:rPr lang="en-US" sz="1600" dirty="0">
                <a:latin typeface="Adobe Clean" panose="020B0503020404020204" pitchFamily="34" charset="0"/>
                <a:ea typeface="Roboto"/>
                <a:cs typeface="Roboto"/>
                <a:sym typeface="Roboto"/>
              </a:rPr>
              <a:t>Input </a:t>
            </a:r>
          </a:p>
          <a:p>
            <a:pPr algn="ctr">
              <a:buClr>
                <a:srgbClr val="000000"/>
              </a:buClr>
              <a:buSzPts val="1400"/>
            </a:pPr>
            <a:r>
              <a:rPr lang="en-US" sz="1600" dirty="0">
                <a:latin typeface="Adobe Clean" panose="020B0503020404020204" pitchFamily="34" charset="0"/>
                <a:ea typeface="Roboto"/>
                <a:cs typeface="Roboto"/>
                <a:sym typeface="Roboto"/>
              </a:rPr>
              <a:t>Point cloud</a:t>
            </a:r>
            <a:endParaRPr sz="1600" dirty="0">
              <a:latin typeface="Adobe Clean" panose="020B0503020404020204" pitchFamily="34" charset="0"/>
              <a:ea typeface="Roboto"/>
              <a:cs typeface="Roboto"/>
              <a:sym typeface="Roboto"/>
            </a:endParaRPr>
          </a:p>
        </p:txBody>
      </p:sp>
      <p:sp>
        <p:nvSpPr>
          <p:cNvPr id="65" name="Google Shape;2615;p95">
            <a:extLst>
              <a:ext uri="{FF2B5EF4-FFF2-40B4-BE49-F238E27FC236}">
                <a16:creationId xmlns:a16="http://schemas.microsoft.com/office/drawing/2014/main" id="{AF3848D0-8A0C-674B-8874-368DC9FDB691}"/>
              </a:ext>
            </a:extLst>
          </p:cNvPr>
          <p:cNvSpPr txBox="1"/>
          <p:nvPr/>
        </p:nvSpPr>
        <p:spPr>
          <a:xfrm>
            <a:off x="675187" y="5862847"/>
            <a:ext cx="1979600" cy="858400"/>
          </a:xfrm>
          <a:prstGeom prst="rect">
            <a:avLst/>
          </a:prstGeom>
          <a:noFill/>
          <a:ln>
            <a:noFill/>
          </a:ln>
        </p:spPr>
        <p:txBody>
          <a:bodyPr spcFirstLastPara="1" wrap="square" lIns="91433" tIns="45700" rIns="91433" bIns="45720" anchor="t" anchorCtr="0">
            <a:noAutofit/>
          </a:bodyPr>
          <a:lstStyle/>
          <a:p>
            <a:pPr algn="ctr">
              <a:buClr>
                <a:srgbClr val="000000"/>
              </a:buClr>
              <a:buSzPts val="1400"/>
            </a:pPr>
            <a:r>
              <a:rPr lang="fr" sz="1600" dirty="0" err="1">
                <a:latin typeface="Adobe Clean" panose="020B0503020404020204" pitchFamily="34" charset="0"/>
                <a:ea typeface="Roboto"/>
                <a:cs typeface="Roboto"/>
                <a:sym typeface="Roboto"/>
              </a:rPr>
              <a:t>Generated</a:t>
            </a:r>
            <a:endParaRPr sz="1600" dirty="0">
              <a:latin typeface="Adobe Clean" panose="020B0503020404020204" pitchFamily="34" charset="0"/>
              <a:ea typeface="Roboto"/>
              <a:cs typeface="Roboto"/>
              <a:sym typeface="Roboto"/>
            </a:endParaRPr>
          </a:p>
          <a:p>
            <a:pPr algn="ctr">
              <a:buClr>
                <a:srgbClr val="000000"/>
              </a:buClr>
              <a:buSzPts val="1400"/>
            </a:pPr>
            <a:r>
              <a:rPr lang="en-US" sz="1600" dirty="0">
                <a:latin typeface="Adobe Clean" panose="020B0503020404020204" pitchFamily="34" charset="0"/>
                <a:ea typeface="Roboto"/>
                <a:cs typeface="Roboto"/>
                <a:sym typeface="Roboto"/>
              </a:rPr>
              <a:t>P</a:t>
            </a:r>
            <a:r>
              <a:rPr lang="fr" sz="1600" dirty="0">
                <a:latin typeface="Adobe Clean" panose="020B0503020404020204" pitchFamily="34" charset="0"/>
                <a:ea typeface="Roboto"/>
                <a:cs typeface="Roboto"/>
                <a:sym typeface="Roboto"/>
              </a:rPr>
              <a:t>oint cloud</a:t>
            </a:r>
            <a:endParaRPr sz="1600" dirty="0">
              <a:latin typeface="Adobe Clean" panose="020B0503020404020204" pitchFamily="34" charset="0"/>
              <a:ea typeface="Roboto"/>
              <a:cs typeface="Roboto"/>
              <a:sym typeface="Roboto"/>
            </a:endParaRPr>
          </a:p>
        </p:txBody>
      </p:sp>
      <p:pic>
        <p:nvPicPr>
          <p:cNvPr id="68" name="Shape 82">
            <a:extLst>
              <a:ext uri="{FF2B5EF4-FFF2-40B4-BE49-F238E27FC236}">
                <a16:creationId xmlns:a16="http://schemas.microsoft.com/office/drawing/2014/main" id="{BECF5803-CA7D-1F4A-BF8D-E83147059B17}"/>
              </a:ext>
            </a:extLst>
          </p:cNvPr>
          <p:cNvPicPr preferRelativeResize="0"/>
          <p:nvPr/>
        </p:nvPicPr>
        <p:blipFill>
          <a:blip r:embed="rId6">
            <a:alphaModFix/>
          </a:blip>
          <a:stretch>
            <a:fillRect/>
          </a:stretch>
        </p:blipFill>
        <p:spPr>
          <a:xfrm>
            <a:off x="7488714" y="1500053"/>
            <a:ext cx="1099704" cy="1977162"/>
          </a:xfrm>
          <a:prstGeom prst="rect">
            <a:avLst/>
          </a:prstGeom>
          <a:noFill/>
          <a:ln>
            <a:noFill/>
          </a:ln>
        </p:spPr>
      </p:pic>
      <p:pic>
        <p:nvPicPr>
          <p:cNvPr id="69" name="Shape 77">
            <a:extLst>
              <a:ext uri="{FF2B5EF4-FFF2-40B4-BE49-F238E27FC236}">
                <a16:creationId xmlns:a16="http://schemas.microsoft.com/office/drawing/2014/main" id="{5DC769DF-A1F9-6841-9F23-E94A8388C1AB}"/>
              </a:ext>
            </a:extLst>
          </p:cNvPr>
          <p:cNvPicPr preferRelativeResize="0">
            <a:picLocks/>
          </p:cNvPicPr>
          <p:nvPr/>
        </p:nvPicPr>
        <p:blipFill>
          <a:blip r:embed="rId7">
            <a:alphaModFix/>
          </a:blip>
          <a:stretch>
            <a:fillRect/>
          </a:stretch>
        </p:blipFill>
        <p:spPr>
          <a:xfrm>
            <a:off x="9286800" y="1464110"/>
            <a:ext cx="1168696" cy="1950453"/>
          </a:xfrm>
          <a:prstGeom prst="rect">
            <a:avLst/>
          </a:prstGeom>
          <a:noFill/>
          <a:ln>
            <a:noFill/>
          </a:ln>
        </p:spPr>
      </p:pic>
      <p:sp>
        <p:nvSpPr>
          <p:cNvPr id="5" name="Double Bracket 4">
            <a:extLst>
              <a:ext uri="{FF2B5EF4-FFF2-40B4-BE49-F238E27FC236}">
                <a16:creationId xmlns:a16="http://schemas.microsoft.com/office/drawing/2014/main" id="{EF631495-FC6E-E54F-94FA-5EF6082B52E8}"/>
              </a:ext>
            </a:extLst>
          </p:cNvPr>
          <p:cNvSpPr/>
          <p:nvPr/>
        </p:nvSpPr>
        <p:spPr>
          <a:xfrm>
            <a:off x="7274209" y="968189"/>
            <a:ext cx="3331669" cy="2643307"/>
          </a:xfrm>
          <a:prstGeom prst="bracketPair">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dobe Clean" panose="020B0503020404020204" pitchFamily="34" charset="0"/>
            </a:endParaRPr>
          </a:p>
        </p:txBody>
      </p:sp>
      <p:sp>
        <p:nvSpPr>
          <p:cNvPr id="10" name="Rectangle 9">
            <a:extLst>
              <a:ext uri="{FF2B5EF4-FFF2-40B4-BE49-F238E27FC236}">
                <a16:creationId xmlns:a16="http://schemas.microsoft.com/office/drawing/2014/main" id="{AD716E9B-9B91-B24C-89C5-F2C42BFABD53}"/>
              </a:ext>
            </a:extLst>
          </p:cNvPr>
          <p:cNvSpPr/>
          <p:nvPr/>
        </p:nvSpPr>
        <p:spPr>
          <a:xfrm>
            <a:off x="8610600" y="2276843"/>
            <a:ext cx="581045" cy="811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dobe Clean" panose="020B0503020404020204" pitchFamily="34" charset="0"/>
            </a:endParaRPr>
          </a:p>
        </p:txBody>
      </p:sp>
      <p:sp>
        <p:nvSpPr>
          <p:cNvPr id="15" name="TextBox 14">
            <a:extLst>
              <a:ext uri="{FF2B5EF4-FFF2-40B4-BE49-F238E27FC236}">
                <a16:creationId xmlns:a16="http://schemas.microsoft.com/office/drawing/2014/main" id="{6214C007-ABFB-6141-BA2E-FB43AA53D953}"/>
              </a:ext>
            </a:extLst>
          </p:cNvPr>
          <p:cNvSpPr txBox="1"/>
          <p:nvPr/>
        </p:nvSpPr>
        <p:spPr>
          <a:xfrm>
            <a:off x="10414758" y="567965"/>
            <a:ext cx="524736" cy="523220"/>
          </a:xfrm>
          <a:prstGeom prst="rect">
            <a:avLst/>
          </a:prstGeom>
          <a:noFill/>
        </p:spPr>
        <p:txBody>
          <a:bodyPr wrap="square" rtlCol="0">
            <a:spAutoFit/>
          </a:bodyPr>
          <a:lstStyle/>
          <a:p>
            <a:r>
              <a:rPr lang="en-US" sz="2800" dirty="0">
                <a:latin typeface="Adobe Clean" panose="020B0503020404020204" pitchFamily="34" charset="0"/>
              </a:rPr>
              <a:t>2</a:t>
            </a:r>
            <a:endParaRPr lang="en-US" dirty="0">
              <a:latin typeface="Adobe Clean" panose="020B0503020404020204" pitchFamily="34" charset="0"/>
            </a:endParaRPr>
          </a:p>
        </p:txBody>
      </p:sp>
      <p:grpSp>
        <p:nvGrpSpPr>
          <p:cNvPr id="16" name="Group 15">
            <a:extLst>
              <a:ext uri="{FF2B5EF4-FFF2-40B4-BE49-F238E27FC236}">
                <a16:creationId xmlns:a16="http://schemas.microsoft.com/office/drawing/2014/main" id="{1ABB7A93-4364-9140-888A-B780E69E1B20}"/>
              </a:ext>
            </a:extLst>
          </p:cNvPr>
          <p:cNvGrpSpPr/>
          <p:nvPr/>
        </p:nvGrpSpPr>
        <p:grpSpPr>
          <a:xfrm>
            <a:off x="4724757" y="2428866"/>
            <a:ext cx="2399069" cy="988786"/>
            <a:chOff x="4724758" y="2618800"/>
            <a:chExt cx="2052348" cy="798864"/>
          </a:xfrm>
        </p:grpSpPr>
        <p:sp>
          <p:nvSpPr>
            <p:cNvPr id="71" name="Google Shape;2564;p93">
              <a:extLst>
                <a:ext uri="{FF2B5EF4-FFF2-40B4-BE49-F238E27FC236}">
                  <a16:creationId xmlns:a16="http://schemas.microsoft.com/office/drawing/2014/main" id="{1C28F5E8-4EE1-3442-9F79-3CA130117848}"/>
                </a:ext>
              </a:extLst>
            </p:cNvPr>
            <p:cNvSpPr txBox="1"/>
            <p:nvPr/>
          </p:nvSpPr>
          <p:spPr>
            <a:xfrm rot="20163515">
              <a:off x="4724758" y="2618800"/>
              <a:ext cx="2052348" cy="763276"/>
            </a:xfrm>
            <a:prstGeom prst="rect">
              <a:avLst/>
            </a:prstGeom>
            <a:noFill/>
            <a:ln>
              <a:noFill/>
            </a:ln>
          </p:spPr>
          <p:txBody>
            <a:bodyPr spcFirstLastPara="1" wrap="square" lIns="121900" tIns="121900" rIns="121900" bIns="121900" anchor="t" anchorCtr="0">
              <a:noAutofit/>
            </a:bodyPr>
            <a:lstStyle/>
            <a:p>
              <a:pPr algn="ctr"/>
              <a:r>
                <a:rPr lang="fr" sz="3200" dirty="0" err="1">
                  <a:latin typeface="Adobe Clean" panose="020B0503020404020204" pitchFamily="34" charset="0"/>
                  <a:sym typeface="Oswald"/>
                </a:rPr>
                <a:t>Supervised</a:t>
              </a:r>
              <a:endParaRPr lang="en-US" dirty="0">
                <a:latin typeface="Adobe Clean" panose="020B0503020404020204" pitchFamily="34" charset="0"/>
                <a:cs typeface="Calibri"/>
              </a:endParaRPr>
            </a:p>
          </p:txBody>
        </p:sp>
        <p:sp>
          <p:nvSpPr>
            <p:cNvPr id="70" name="Google Shape;2569;p93">
              <a:extLst>
                <a:ext uri="{FF2B5EF4-FFF2-40B4-BE49-F238E27FC236}">
                  <a16:creationId xmlns:a16="http://schemas.microsoft.com/office/drawing/2014/main" id="{F522CF30-EB2B-7E43-BF79-808CA5C280C2}"/>
                </a:ext>
              </a:extLst>
            </p:cNvPr>
            <p:cNvSpPr/>
            <p:nvPr/>
          </p:nvSpPr>
          <p:spPr>
            <a:xfrm rot="20091904">
              <a:off x="5233914" y="3138069"/>
              <a:ext cx="1359581" cy="279595"/>
            </a:xfrm>
            <a:prstGeom prst="rightArrow">
              <a:avLst>
                <a:gd name="adj1" fmla="val 42650"/>
                <a:gd name="adj2" fmla="val 50000"/>
              </a:avLst>
            </a:prstGeom>
            <a:solidFill>
              <a:schemeClr val="tx1"/>
            </a:solidFill>
            <a:ln>
              <a:noFill/>
            </a:ln>
          </p:spPr>
          <p:txBody>
            <a:bodyPr spcFirstLastPara="1" wrap="square" lIns="121900" tIns="121900" rIns="121900" bIns="121900" anchor="ctr" anchorCtr="0">
              <a:noAutofit/>
            </a:bodyPr>
            <a:lstStyle/>
            <a:p>
              <a:endParaRPr sz="2400" dirty="0">
                <a:latin typeface="Adobe Clean" panose="020B0503020404020204" pitchFamily="34" charset="0"/>
              </a:endParaRPr>
            </a:p>
          </p:txBody>
        </p:sp>
      </p:grpSp>
      <p:grpSp>
        <p:nvGrpSpPr>
          <p:cNvPr id="75" name="Group 74">
            <a:extLst>
              <a:ext uri="{FF2B5EF4-FFF2-40B4-BE49-F238E27FC236}">
                <a16:creationId xmlns:a16="http://schemas.microsoft.com/office/drawing/2014/main" id="{B9DA743C-819F-0642-8B57-3CADA8072862}"/>
              </a:ext>
            </a:extLst>
          </p:cNvPr>
          <p:cNvGrpSpPr/>
          <p:nvPr/>
        </p:nvGrpSpPr>
        <p:grpSpPr>
          <a:xfrm rot="2815747">
            <a:off x="4507376" y="4860311"/>
            <a:ext cx="2693502" cy="796971"/>
            <a:chOff x="4775064" y="3138069"/>
            <a:chExt cx="2693502" cy="796971"/>
          </a:xfrm>
        </p:grpSpPr>
        <p:sp>
          <p:nvSpPr>
            <p:cNvPr id="77" name="Google Shape;2564;p93">
              <a:extLst>
                <a:ext uri="{FF2B5EF4-FFF2-40B4-BE49-F238E27FC236}">
                  <a16:creationId xmlns:a16="http://schemas.microsoft.com/office/drawing/2014/main" id="{5205B86B-E7DE-0649-9C66-FBE6341575F9}"/>
                </a:ext>
              </a:extLst>
            </p:cNvPr>
            <p:cNvSpPr txBox="1"/>
            <p:nvPr/>
          </p:nvSpPr>
          <p:spPr>
            <a:xfrm rot="20163515">
              <a:off x="4775064" y="3171764"/>
              <a:ext cx="2693502" cy="763276"/>
            </a:xfrm>
            <a:prstGeom prst="rect">
              <a:avLst/>
            </a:prstGeom>
            <a:noFill/>
            <a:ln>
              <a:noFill/>
            </a:ln>
          </p:spPr>
          <p:txBody>
            <a:bodyPr spcFirstLastPara="1" wrap="square" lIns="121900" tIns="121900" rIns="121900" bIns="121900" anchor="t" anchorCtr="0">
              <a:noAutofit/>
            </a:bodyPr>
            <a:lstStyle/>
            <a:p>
              <a:pPr algn="ctr"/>
              <a:r>
                <a:rPr lang="fr" sz="3200" dirty="0" err="1">
                  <a:latin typeface="Adobe Clean" panose="020B0503020404020204" pitchFamily="34" charset="0"/>
                  <a:sym typeface="Oswald"/>
                </a:rPr>
                <a:t>Unsupervised</a:t>
              </a:r>
              <a:endParaRPr lang="en-US" dirty="0">
                <a:latin typeface="Adobe Clean" panose="020B0503020404020204" pitchFamily="34" charset="0"/>
                <a:cs typeface="Calibri"/>
              </a:endParaRPr>
            </a:p>
          </p:txBody>
        </p:sp>
        <p:sp>
          <p:nvSpPr>
            <p:cNvPr id="76" name="Google Shape;2569;p93">
              <a:extLst>
                <a:ext uri="{FF2B5EF4-FFF2-40B4-BE49-F238E27FC236}">
                  <a16:creationId xmlns:a16="http://schemas.microsoft.com/office/drawing/2014/main" id="{C1775516-3C95-6549-8F7F-B3460A4591BB}"/>
                </a:ext>
              </a:extLst>
            </p:cNvPr>
            <p:cNvSpPr/>
            <p:nvPr/>
          </p:nvSpPr>
          <p:spPr>
            <a:xfrm rot="20091904">
              <a:off x="5233914" y="3138069"/>
              <a:ext cx="1359581" cy="279595"/>
            </a:xfrm>
            <a:prstGeom prst="rightArrow">
              <a:avLst>
                <a:gd name="adj1" fmla="val 42650"/>
                <a:gd name="adj2" fmla="val 50000"/>
              </a:avLst>
            </a:prstGeom>
            <a:solidFill>
              <a:schemeClr val="tx1"/>
            </a:solidFill>
            <a:ln>
              <a:noFill/>
            </a:ln>
          </p:spPr>
          <p:txBody>
            <a:bodyPr spcFirstLastPara="1" wrap="square" lIns="121900" tIns="121900" rIns="121900" bIns="121900" anchor="ctr" anchorCtr="0">
              <a:noAutofit/>
            </a:bodyPr>
            <a:lstStyle/>
            <a:p>
              <a:endParaRPr sz="2400" dirty="0">
                <a:latin typeface="Adobe Clean" panose="020B0503020404020204" pitchFamily="34" charset="0"/>
              </a:endParaRPr>
            </a:p>
          </p:txBody>
        </p:sp>
      </p:grpSp>
      <p:sp>
        <p:nvSpPr>
          <p:cNvPr id="78" name="Google Shape;2615;p95">
            <a:extLst>
              <a:ext uri="{FF2B5EF4-FFF2-40B4-BE49-F238E27FC236}">
                <a16:creationId xmlns:a16="http://schemas.microsoft.com/office/drawing/2014/main" id="{AF97FA2F-A94A-0047-B13B-1C87AD11040E}"/>
              </a:ext>
            </a:extLst>
          </p:cNvPr>
          <p:cNvSpPr txBox="1"/>
          <p:nvPr/>
        </p:nvSpPr>
        <p:spPr>
          <a:xfrm>
            <a:off x="7021887" y="949308"/>
            <a:ext cx="1979600" cy="617600"/>
          </a:xfrm>
          <a:prstGeom prst="rect">
            <a:avLst/>
          </a:prstGeom>
          <a:noFill/>
          <a:ln>
            <a:noFill/>
          </a:ln>
        </p:spPr>
        <p:txBody>
          <a:bodyPr spcFirstLastPara="1" wrap="square" lIns="91433" tIns="45700" rIns="91433" bIns="45700" anchor="t" anchorCtr="0">
            <a:noAutofit/>
          </a:bodyPr>
          <a:lstStyle/>
          <a:p>
            <a:pPr algn="ctr">
              <a:buClr>
                <a:srgbClr val="000000"/>
              </a:buClr>
              <a:buSzPts val="1400"/>
            </a:pPr>
            <a:r>
              <a:rPr lang="en-US" sz="1600" dirty="0">
                <a:latin typeface="Adobe Clean" panose="020B0503020404020204" pitchFamily="34" charset="0"/>
                <a:ea typeface="Roboto"/>
                <a:cs typeface="Roboto"/>
                <a:sym typeface="Roboto"/>
              </a:rPr>
              <a:t>Input </a:t>
            </a:r>
          </a:p>
          <a:p>
            <a:pPr algn="ctr">
              <a:buClr>
                <a:srgbClr val="000000"/>
              </a:buClr>
              <a:buSzPts val="1400"/>
            </a:pPr>
            <a:r>
              <a:rPr lang="en-US" sz="1600" dirty="0">
                <a:latin typeface="Adobe Clean" panose="020B0503020404020204" pitchFamily="34" charset="0"/>
                <a:ea typeface="Roboto"/>
                <a:cs typeface="Roboto"/>
                <a:sym typeface="Roboto"/>
              </a:rPr>
              <a:t>Point cloud</a:t>
            </a:r>
            <a:endParaRPr sz="1600" dirty="0">
              <a:latin typeface="Adobe Clean" panose="020B0503020404020204" pitchFamily="34" charset="0"/>
              <a:ea typeface="Roboto"/>
              <a:cs typeface="Roboto"/>
              <a:sym typeface="Roboto"/>
            </a:endParaRPr>
          </a:p>
        </p:txBody>
      </p:sp>
      <p:sp>
        <p:nvSpPr>
          <p:cNvPr id="79" name="Google Shape;2615;p95">
            <a:extLst>
              <a:ext uri="{FF2B5EF4-FFF2-40B4-BE49-F238E27FC236}">
                <a16:creationId xmlns:a16="http://schemas.microsoft.com/office/drawing/2014/main" id="{EF8A9CB8-5894-314B-BBDD-3B612A2CE27E}"/>
              </a:ext>
            </a:extLst>
          </p:cNvPr>
          <p:cNvSpPr txBox="1"/>
          <p:nvPr/>
        </p:nvSpPr>
        <p:spPr>
          <a:xfrm>
            <a:off x="8793086" y="950167"/>
            <a:ext cx="1979600" cy="858400"/>
          </a:xfrm>
          <a:prstGeom prst="rect">
            <a:avLst/>
          </a:prstGeom>
          <a:noFill/>
          <a:ln>
            <a:noFill/>
          </a:ln>
        </p:spPr>
        <p:txBody>
          <a:bodyPr spcFirstLastPara="1" wrap="square" lIns="91433" tIns="45700" rIns="91433" bIns="45720" anchor="t" anchorCtr="0">
            <a:noAutofit/>
          </a:bodyPr>
          <a:lstStyle/>
          <a:p>
            <a:pPr algn="ctr">
              <a:buClr>
                <a:srgbClr val="000000"/>
              </a:buClr>
              <a:buSzPts val="1400"/>
            </a:pPr>
            <a:r>
              <a:rPr lang="fr" sz="1600" dirty="0" err="1">
                <a:latin typeface="Adobe Clean" panose="020B0503020404020204" pitchFamily="34" charset="0"/>
                <a:ea typeface="Roboto"/>
                <a:cs typeface="Roboto"/>
                <a:sym typeface="Roboto"/>
              </a:rPr>
              <a:t>Generated</a:t>
            </a:r>
            <a:endParaRPr sz="1600" dirty="0">
              <a:latin typeface="Adobe Clean" panose="020B0503020404020204" pitchFamily="34" charset="0"/>
              <a:ea typeface="Roboto"/>
              <a:cs typeface="Roboto"/>
              <a:sym typeface="Roboto"/>
            </a:endParaRPr>
          </a:p>
          <a:p>
            <a:pPr algn="ctr">
              <a:buClr>
                <a:srgbClr val="000000"/>
              </a:buClr>
              <a:buSzPts val="1400"/>
            </a:pPr>
            <a:r>
              <a:rPr lang="en-US" sz="1600" dirty="0">
                <a:latin typeface="Adobe Clean" panose="020B0503020404020204" pitchFamily="34" charset="0"/>
                <a:ea typeface="Roboto"/>
                <a:cs typeface="Roboto"/>
                <a:sym typeface="Roboto"/>
              </a:rPr>
              <a:t>P</a:t>
            </a:r>
            <a:r>
              <a:rPr lang="fr" sz="1600" dirty="0">
                <a:latin typeface="Adobe Clean" panose="020B0503020404020204" pitchFamily="34" charset="0"/>
                <a:ea typeface="Roboto"/>
                <a:cs typeface="Roboto"/>
                <a:sym typeface="Roboto"/>
              </a:rPr>
              <a:t>oint cloud</a:t>
            </a:r>
            <a:endParaRPr sz="1600" dirty="0">
              <a:latin typeface="Adobe Clean" panose="020B0503020404020204" pitchFamily="34" charset="0"/>
              <a:ea typeface="Roboto"/>
              <a:cs typeface="Roboto"/>
              <a:sym typeface="Roboto"/>
            </a:endParaRPr>
          </a:p>
        </p:txBody>
      </p:sp>
      <p:sp>
        <p:nvSpPr>
          <p:cNvPr id="80" name="TextBox 79">
            <a:extLst>
              <a:ext uri="{FF2B5EF4-FFF2-40B4-BE49-F238E27FC236}">
                <a16:creationId xmlns:a16="http://schemas.microsoft.com/office/drawing/2014/main" id="{47EE4307-067E-8941-9FB2-ED6DA3035869}"/>
              </a:ext>
            </a:extLst>
          </p:cNvPr>
          <p:cNvSpPr txBox="1"/>
          <p:nvPr/>
        </p:nvSpPr>
        <p:spPr>
          <a:xfrm>
            <a:off x="7563511" y="4825639"/>
            <a:ext cx="3446578" cy="1077218"/>
          </a:xfrm>
          <a:prstGeom prst="rect">
            <a:avLst/>
          </a:prstGeom>
          <a:noFill/>
        </p:spPr>
        <p:txBody>
          <a:bodyPr wrap="square" rtlCol="0">
            <a:spAutoFit/>
          </a:bodyPr>
          <a:lstStyle/>
          <a:p>
            <a:pPr algn="ctr"/>
            <a:r>
              <a:rPr lang="en-US" sz="3200" dirty="0">
                <a:latin typeface="Adobe Clean" panose="020B0503020404020204" pitchFamily="34" charset="0"/>
              </a:rPr>
              <a:t>Chamfer Distance </a:t>
            </a:r>
          </a:p>
          <a:p>
            <a:pPr algn="ctr"/>
            <a:r>
              <a:rPr lang="en-US" sz="3200" dirty="0">
                <a:latin typeface="Adobe Clean" panose="020B0503020404020204" pitchFamily="34" charset="0"/>
              </a:rPr>
              <a:t>+ regularization</a:t>
            </a:r>
          </a:p>
        </p:txBody>
      </p:sp>
      <p:sp>
        <p:nvSpPr>
          <p:cNvPr id="27" name="Oval 11">
            <a:extLst>
              <a:ext uri="{FF2B5EF4-FFF2-40B4-BE49-F238E27FC236}">
                <a16:creationId xmlns:a16="http://schemas.microsoft.com/office/drawing/2014/main" id="{5EDADA02-E608-944B-A02C-FC662BD9CCF7}"/>
              </a:ext>
            </a:extLst>
          </p:cNvPr>
          <p:cNvSpPr>
            <a:spLocks noChangeAspect="1"/>
          </p:cNvSpPr>
          <p:nvPr/>
        </p:nvSpPr>
        <p:spPr>
          <a:xfrm>
            <a:off x="7734049" y="2797373"/>
            <a:ext cx="182129" cy="1825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3" dirty="0">
              <a:latin typeface="Adobe Clean" panose="020B0503020404020204" pitchFamily="34" charset="0"/>
            </a:endParaRPr>
          </a:p>
        </p:txBody>
      </p:sp>
      <p:sp>
        <p:nvSpPr>
          <p:cNvPr id="28" name="Oval 11">
            <a:extLst>
              <a:ext uri="{FF2B5EF4-FFF2-40B4-BE49-F238E27FC236}">
                <a16:creationId xmlns:a16="http://schemas.microsoft.com/office/drawing/2014/main" id="{582E1803-04E9-8B48-A88D-A0DB8F7C7D56}"/>
              </a:ext>
            </a:extLst>
          </p:cNvPr>
          <p:cNvSpPr>
            <a:spLocks noChangeAspect="1"/>
          </p:cNvSpPr>
          <p:nvPr/>
        </p:nvSpPr>
        <p:spPr>
          <a:xfrm>
            <a:off x="9606411" y="2832288"/>
            <a:ext cx="182129" cy="1825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3" dirty="0">
              <a:latin typeface="Adobe Clean" panose="020B0503020404020204" pitchFamily="34" charset="0"/>
            </a:endParaRPr>
          </a:p>
        </p:txBody>
      </p:sp>
      <p:pic>
        <p:nvPicPr>
          <p:cNvPr id="9" name="Audio 8">
            <a:hlinkClick r:id="" action="ppaction://media"/>
            <a:extLst>
              <a:ext uri="{FF2B5EF4-FFF2-40B4-BE49-F238E27FC236}">
                <a16:creationId xmlns:a16="http://schemas.microsoft.com/office/drawing/2014/main" id="{F6988D23-3864-4D48-BB01-E52F4D0674A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443541482"/>
      </p:ext>
    </p:extLst>
  </p:cSld>
  <p:clrMapOvr>
    <a:masterClrMapping/>
  </p:clrMapOvr>
  <mc:AlternateContent xmlns:mc="http://schemas.openxmlformats.org/markup-compatibility/2006">
    <mc:Choice xmlns:p14="http://schemas.microsoft.com/office/powerpoint/2010/main" Requires="p14">
      <p:transition spd="slow" p14:dur="2000" advTm="25016"/>
    </mc:Choice>
    <mc:Fallback>
      <p:transition spd="slow" advTm="25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bldLst>
      <p:bldP spid="5" grpId="0" animBg="1"/>
      <p:bldP spid="10" grpId="0" animBg="1"/>
      <p:bldP spid="15" grpId="0"/>
      <p:bldP spid="78" grpId="0"/>
      <p:bldP spid="79" grpId="0"/>
      <p:bldP spid="80" grpId="0"/>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2569;p93">
            <a:extLst>
              <a:ext uri="{FF2B5EF4-FFF2-40B4-BE49-F238E27FC236}">
                <a16:creationId xmlns:a16="http://schemas.microsoft.com/office/drawing/2014/main" id="{15D089F5-C817-9641-8562-5B513E95BA70}"/>
              </a:ext>
            </a:extLst>
          </p:cNvPr>
          <p:cNvSpPr/>
          <p:nvPr/>
        </p:nvSpPr>
        <p:spPr>
          <a:xfrm>
            <a:off x="2370991" y="1372189"/>
            <a:ext cx="8397257" cy="279595"/>
          </a:xfrm>
          <a:prstGeom prst="rightArrow">
            <a:avLst>
              <a:gd name="adj1" fmla="val 42650"/>
              <a:gd name="adj2" fmla="val 50000"/>
            </a:avLst>
          </a:prstGeom>
          <a:solidFill>
            <a:schemeClr val="tx1"/>
          </a:solidFill>
          <a:ln>
            <a:noFill/>
          </a:ln>
        </p:spPr>
        <p:txBody>
          <a:bodyPr spcFirstLastPara="1" wrap="square" lIns="121900" tIns="121900" rIns="121900" bIns="121900" anchor="ctr" anchorCtr="0">
            <a:noAutofit/>
          </a:bodyPr>
          <a:lstStyle/>
          <a:p>
            <a:endParaRPr sz="2400" dirty="0">
              <a:latin typeface="Adobe Clean" panose="020B0503020404020204" pitchFamily="34" charset="0"/>
            </a:endParaRPr>
          </a:p>
        </p:txBody>
      </p:sp>
      <p:sp>
        <p:nvSpPr>
          <p:cNvPr id="35" name="Rectangle 34">
            <a:extLst>
              <a:ext uri="{FF2B5EF4-FFF2-40B4-BE49-F238E27FC236}">
                <a16:creationId xmlns:a16="http://schemas.microsoft.com/office/drawing/2014/main" id="{F82CF961-2FB2-CF4A-AB58-276C5D0733CB}"/>
              </a:ext>
            </a:extLst>
          </p:cNvPr>
          <p:cNvSpPr/>
          <p:nvPr/>
        </p:nvSpPr>
        <p:spPr>
          <a:xfrm>
            <a:off x="2336495" y="1289327"/>
            <a:ext cx="7224949" cy="521655"/>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dobe Clean" panose="020B0503020404020204" pitchFamily="34" charset="0"/>
            </a:endParaRPr>
          </a:p>
        </p:txBody>
      </p:sp>
      <p:sp>
        <p:nvSpPr>
          <p:cNvPr id="33" name="Rectangle 32">
            <a:extLst>
              <a:ext uri="{FF2B5EF4-FFF2-40B4-BE49-F238E27FC236}">
                <a16:creationId xmlns:a16="http://schemas.microsoft.com/office/drawing/2014/main" id="{9C0AF7C7-754F-8645-BD26-63FBF79D1226}"/>
              </a:ext>
            </a:extLst>
          </p:cNvPr>
          <p:cNvSpPr/>
          <p:nvPr/>
        </p:nvSpPr>
        <p:spPr>
          <a:xfrm>
            <a:off x="2261174" y="1136927"/>
            <a:ext cx="7147870" cy="52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dobe Clean" panose="020B0503020404020204" pitchFamily="34" charset="0"/>
            </a:endParaRPr>
          </a:p>
        </p:txBody>
      </p:sp>
      <p:sp>
        <p:nvSpPr>
          <p:cNvPr id="4" name="Slide Number Placeholder 3">
            <a:extLst>
              <a:ext uri="{FF2B5EF4-FFF2-40B4-BE49-F238E27FC236}">
                <a16:creationId xmlns:a16="http://schemas.microsoft.com/office/drawing/2014/main" id="{8AB57C77-B9E6-8341-98CD-D8028A6B9C62}"/>
              </a:ext>
            </a:extLst>
          </p:cNvPr>
          <p:cNvSpPr>
            <a:spLocks noGrp="1"/>
          </p:cNvSpPr>
          <p:nvPr>
            <p:ph type="sldNum" sz="quarter" idx="12"/>
          </p:nvPr>
        </p:nvSpPr>
        <p:spPr/>
        <p:txBody>
          <a:bodyPr/>
          <a:lstStyle/>
          <a:p>
            <a:fld id="{B495E67D-8E88-1046-BE5F-91C56B2440A8}" type="slidenum">
              <a:rPr lang="en-US" smtClean="0">
                <a:solidFill>
                  <a:schemeClr val="tx1"/>
                </a:solidFill>
              </a:rPr>
              <a:t>5</a:t>
            </a:fld>
            <a:endParaRPr lang="en-US">
              <a:solidFill>
                <a:schemeClr val="tx1"/>
              </a:solidFill>
            </a:endParaRPr>
          </a:p>
        </p:txBody>
      </p:sp>
      <p:sp>
        <p:nvSpPr>
          <p:cNvPr id="7" name="Google Shape;2615;p95">
            <a:extLst>
              <a:ext uri="{FF2B5EF4-FFF2-40B4-BE49-F238E27FC236}">
                <a16:creationId xmlns:a16="http://schemas.microsoft.com/office/drawing/2014/main" id="{8911CE0A-CEFC-0040-89BC-970403F2D026}"/>
              </a:ext>
            </a:extLst>
          </p:cNvPr>
          <p:cNvSpPr txBox="1"/>
          <p:nvPr/>
        </p:nvSpPr>
        <p:spPr>
          <a:xfrm>
            <a:off x="602628" y="1106585"/>
            <a:ext cx="1979600" cy="617600"/>
          </a:xfrm>
          <a:prstGeom prst="rect">
            <a:avLst/>
          </a:prstGeom>
          <a:noFill/>
          <a:ln>
            <a:noFill/>
          </a:ln>
        </p:spPr>
        <p:txBody>
          <a:bodyPr spcFirstLastPara="1" wrap="square" lIns="91433" tIns="45700" rIns="91433" bIns="45700" anchor="t" anchorCtr="0">
            <a:noAutofit/>
          </a:bodyPr>
          <a:lstStyle/>
          <a:p>
            <a:pPr algn="ctr">
              <a:buClr>
                <a:srgbClr val="000000"/>
              </a:buClr>
              <a:buSzPts val="1400"/>
            </a:pPr>
            <a:r>
              <a:rPr lang="en-US" sz="1600" dirty="0">
                <a:latin typeface="Adobe Clean" panose="020B0503020404020204" pitchFamily="34" charset="0"/>
                <a:ea typeface="Roboto"/>
                <a:cs typeface="Roboto"/>
                <a:sym typeface="Roboto"/>
              </a:rPr>
              <a:t>Input </a:t>
            </a:r>
          </a:p>
          <a:p>
            <a:pPr algn="ctr">
              <a:buClr>
                <a:srgbClr val="000000"/>
              </a:buClr>
              <a:buSzPts val="1400"/>
            </a:pPr>
            <a:r>
              <a:rPr lang="en-US" sz="1600" dirty="0">
                <a:latin typeface="Adobe Clean" panose="020B0503020404020204" pitchFamily="34" charset="0"/>
                <a:ea typeface="Roboto"/>
                <a:cs typeface="Roboto"/>
                <a:sym typeface="Roboto"/>
              </a:rPr>
              <a:t>Point cloud</a:t>
            </a:r>
            <a:endParaRPr sz="1600" dirty="0">
              <a:latin typeface="Adobe Clean" panose="020B0503020404020204" pitchFamily="34" charset="0"/>
              <a:ea typeface="Roboto"/>
              <a:cs typeface="Roboto"/>
              <a:sym typeface="Roboto"/>
            </a:endParaRPr>
          </a:p>
        </p:txBody>
      </p:sp>
      <p:pic>
        <p:nvPicPr>
          <p:cNvPr id="11" name="Google Shape;2626;p95">
            <a:extLst>
              <a:ext uri="{FF2B5EF4-FFF2-40B4-BE49-F238E27FC236}">
                <a16:creationId xmlns:a16="http://schemas.microsoft.com/office/drawing/2014/main" id="{DE24AA9A-FC5C-F242-9D4D-8DCE8075753D}"/>
              </a:ext>
            </a:extLst>
          </p:cNvPr>
          <p:cNvPicPr preferRelativeResize="0"/>
          <p:nvPr/>
        </p:nvPicPr>
        <p:blipFill rotWithShape="1">
          <a:blip r:embed="rId6">
            <a:alphaModFix/>
          </a:blip>
          <a:srcRect/>
          <a:stretch/>
        </p:blipFill>
        <p:spPr>
          <a:xfrm>
            <a:off x="2393813" y="2578942"/>
            <a:ext cx="370877" cy="277686"/>
          </a:xfrm>
          <a:prstGeom prst="rect">
            <a:avLst/>
          </a:prstGeom>
          <a:noFill/>
          <a:ln>
            <a:noFill/>
          </a:ln>
        </p:spPr>
      </p:pic>
      <p:grpSp>
        <p:nvGrpSpPr>
          <p:cNvPr id="39" name="Group 38">
            <a:extLst>
              <a:ext uri="{FF2B5EF4-FFF2-40B4-BE49-F238E27FC236}">
                <a16:creationId xmlns:a16="http://schemas.microsoft.com/office/drawing/2014/main" id="{924BB02D-A2D7-364A-B865-E168AFBF7BF3}"/>
              </a:ext>
            </a:extLst>
          </p:cNvPr>
          <p:cNvGrpSpPr/>
          <p:nvPr/>
        </p:nvGrpSpPr>
        <p:grpSpPr>
          <a:xfrm>
            <a:off x="10649321" y="1403763"/>
            <a:ext cx="1372800" cy="1825372"/>
            <a:chOff x="10649321" y="1403763"/>
            <a:chExt cx="1372800" cy="1825372"/>
          </a:xfrm>
          <a:noFill/>
        </p:grpSpPr>
        <p:sp>
          <p:nvSpPr>
            <p:cNvPr id="6" name="Google Shape;2555;p93">
              <a:extLst>
                <a:ext uri="{FF2B5EF4-FFF2-40B4-BE49-F238E27FC236}">
                  <a16:creationId xmlns:a16="http://schemas.microsoft.com/office/drawing/2014/main" id="{DD2B1595-51A7-F34F-A7F5-0D9A8C75E3F7}"/>
                </a:ext>
              </a:extLst>
            </p:cNvPr>
            <p:cNvSpPr/>
            <p:nvPr/>
          </p:nvSpPr>
          <p:spPr>
            <a:xfrm>
              <a:off x="10845480" y="1403763"/>
              <a:ext cx="1008043" cy="1825372"/>
            </a:xfrm>
            <a:prstGeom prst="roundRect">
              <a:avLst>
                <a:gd name="adj" fmla="val 16667"/>
              </a:avLst>
            </a:prstGeom>
            <a:grpFill/>
            <a:ln w="9525" cap="flat" cmpd="sng">
              <a:solidFill>
                <a:srgbClr val="741B47"/>
              </a:solidFill>
              <a:prstDash val="dot"/>
              <a:round/>
              <a:headEnd type="none" w="sm" len="sm"/>
              <a:tailEnd type="none" w="sm" len="sm"/>
            </a:ln>
          </p:spPr>
          <p:txBody>
            <a:bodyPr spcFirstLastPara="1" wrap="square" lIns="121900" tIns="121900" rIns="121900" bIns="121900" anchor="ctr" anchorCtr="0">
              <a:noAutofit/>
            </a:bodyPr>
            <a:lstStyle/>
            <a:p>
              <a:endParaRPr sz="2400" dirty="0">
                <a:latin typeface="Adobe Clean" panose="020B0503020404020204" pitchFamily="34" charset="0"/>
              </a:endParaRPr>
            </a:p>
          </p:txBody>
        </p:sp>
        <p:sp>
          <p:nvSpPr>
            <p:cNvPr id="12" name="Google Shape;2564;p93">
              <a:extLst>
                <a:ext uri="{FF2B5EF4-FFF2-40B4-BE49-F238E27FC236}">
                  <a16:creationId xmlns:a16="http://schemas.microsoft.com/office/drawing/2014/main" id="{7B95CAAF-6DF3-0A41-8739-5FD7A66C1088}"/>
                </a:ext>
              </a:extLst>
            </p:cNvPr>
            <p:cNvSpPr txBox="1"/>
            <p:nvPr/>
          </p:nvSpPr>
          <p:spPr>
            <a:xfrm>
              <a:off x="10649321" y="1917388"/>
              <a:ext cx="1372800" cy="763276"/>
            </a:xfrm>
            <a:prstGeom prst="rect">
              <a:avLst/>
            </a:prstGeom>
            <a:grpFill/>
            <a:ln>
              <a:noFill/>
            </a:ln>
          </p:spPr>
          <p:txBody>
            <a:bodyPr spcFirstLastPara="1" wrap="square" lIns="121900" tIns="121900" rIns="121900" bIns="121900" anchor="t" anchorCtr="0">
              <a:noAutofit/>
            </a:bodyPr>
            <a:lstStyle/>
            <a:p>
              <a:pPr algn="ctr"/>
              <a:r>
                <a:rPr lang="fr" sz="3200" dirty="0" err="1">
                  <a:latin typeface="Adobe Clean" panose="020B0503020404020204" pitchFamily="34" charset="0"/>
                  <a:sym typeface="Oswald"/>
                </a:rPr>
                <a:t>Loss</a:t>
              </a:r>
              <a:endParaRPr lang="en-US" dirty="0">
                <a:latin typeface="Adobe Clean" panose="020B0503020404020204" pitchFamily="34" charset="0"/>
                <a:cs typeface="Calibri"/>
              </a:endParaRPr>
            </a:p>
          </p:txBody>
        </p:sp>
      </p:grpSp>
      <p:sp>
        <p:nvSpPr>
          <p:cNvPr id="14" name="Google Shape;2569;p93">
            <a:extLst>
              <a:ext uri="{FF2B5EF4-FFF2-40B4-BE49-F238E27FC236}">
                <a16:creationId xmlns:a16="http://schemas.microsoft.com/office/drawing/2014/main" id="{2A77E457-DE8B-F14E-9191-48D7D4D5D6E5}"/>
              </a:ext>
            </a:extLst>
          </p:cNvPr>
          <p:cNvSpPr/>
          <p:nvPr/>
        </p:nvSpPr>
        <p:spPr>
          <a:xfrm>
            <a:off x="9295316" y="2927022"/>
            <a:ext cx="1472932" cy="302113"/>
          </a:xfrm>
          <a:prstGeom prst="rightArrow">
            <a:avLst>
              <a:gd name="adj1" fmla="val 42650"/>
              <a:gd name="adj2" fmla="val 50000"/>
            </a:avLst>
          </a:prstGeom>
          <a:solidFill>
            <a:schemeClr val="tx1"/>
          </a:solidFill>
          <a:ln>
            <a:noFill/>
          </a:ln>
        </p:spPr>
        <p:txBody>
          <a:bodyPr spcFirstLastPara="1" wrap="square" lIns="121900" tIns="121900" rIns="121900" bIns="121900" anchor="ctr" anchorCtr="0">
            <a:noAutofit/>
          </a:bodyPr>
          <a:lstStyle/>
          <a:p>
            <a:endParaRPr sz="2400" dirty="0">
              <a:latin typeface="Adobe Clean" panose="020B0503020404020204" pitchFamily="34" charset="0"/>
            </a:endParaRPr>
          </a:p>
        </p:txBody>
      </p:sp>
      <p:sp>
        <p:nvSpPr>
          <p:cNvPr id="8" name="Google Shape;2624;p95">
            <a:extLst>
              <a:ext uri="{FF2B5EF4-FFF2-40B4-BE49-F238E27FC236}">
                <a16:creationId xmlns:a16="http://schemas.microsoft.com/office/drawing/2014/main" id="{3DBA1C7E-0833-4B43-9506-E667D5634B69}"/>
              </a:ext>
            </a:extLst>
          </p:cNvPr>
          <p:cNvSpPr/>
          <p:nvPr/>
        </p:nvSpPr>
        <p:spPr>
          <a:xfrm>
            <a:off x="3043643" y="2316449"/>
            <a:ext cx="1427650" cy="777363"/>
          </a:xfrm>
          <a:prstGeom prst="rect">
            <a:avLst/>
          </a:prstGeom>
          <a:noFill/>
          <a:ln w="38100" cap="flat" cmpd="sng">
            <a:solidFill>
              <a:srgbClr val="002060"/>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2100"/>
            </a:pPr>
            <a:r>
              <a:rPr lang="fr" sz="2400" dirty="0" err="1">
                <a:latin typeface="Adobe Clean" panose="020B0503020404020204" pitchFamily="34" charset="0"/>
                <a:ea typeface="Roboto"/>
                <a:cs typeface="Roboto"/>
                <a:sym typeface="Roboto"/>
              </a:rPr>
              <a:t>PointNet</a:t>
            </a:r>
            <a:endParaRPr sz="2400" dirty="0">
              <a:latin typeface="Adobe Clean" panose="020B0503020404020204" pitchFamily="34" charset="0"/>
              <a:ea typeface="Roboto"/>
              <a:cs typeface="Roboto"/>
              <a:sym typeface="Roboto"/>
            </a:endParaRPr>
          </a:p>
        </p:txBody>
      </p:sp>
      <p:pic>
        <p:nvPicPr>
          <p:cNvPr id="9" name="Google Shape;2626;p95">
            <a:extLst>
              <a:ext uri="{FF2B5EF4-FFF2-40B4-BE49-F238E27FC236}">
                <a16:creationId xmlns:a16="http://schemas.microsoft.com/office/drawing/2014/main" id="{9C024875-E40F-564B-9D25-EE7DAEBF3896}"/>
              </a:ext>
            </a:extLst>
          </p:cNvPr>
          <p:cNvPicPr preferRelativeResize="0"/>
          <p:nvPr/>
        </p:nvPicPr>
        <p:blipFill rotWithShape="1">
          <a:blip r:embed="rId6">
            <a:alphaModFix/>
          </a:blip>
          <a:srcRect/>
          <a:stretch/>
        </p:blipFill>
        <p:spPr>
          <a:xfrm>
            <a:off x="4554606" y="2605078"/>
            <a:ext cx="370877" cy="277686"/>
          </a:xfrm>
          <a:prstGeom prst="rect">
            <a:avLst/>
          </a:prstGeom>
          <a:noFill/>
          <a:ln>
            <a:noFill/>
          </a:ln>
        </p:spPr>
      </p:pic>
      <p:sp>
        <p:nvSpPr>
          <p:cNvPr id="21" name="Trapezoid 20">
            <a:extLst>
              <a:ext uri="{FF2B5EF4-FFF2-40B4-BE49-F238E27FC236}">
                <a16:creationId xmlns:a16="http://schemas.microsoft.com/office/drawing/2014/main" id="{DD11DBFC-A7B0-1B43-A920-F53A3B3EED97}"/>
              </a:ext>
            </a:extLst>
          </p:cNvPr>
          <p:cNvSpPr/>
          <p:nvPr/>
        </p:nvSpPr>
        <p:spPr>
          <a:xfrm rot="5400000">
            <a:off x="6179447" y="2211370"/>
            <a:ext cx="2192994" cy="1652484"/>
          </a:xfrm>
          <a:prstGeom prst="trapezoid">
            <a:avLst>
              <a:gd name="adj" fmla="val 41880"/>
            </a:avLst>
          </a:prstGeom>
          <a:noFill/>
          <a:ln>
            <a:solidFill>
              <a:srgbClr val="315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dobe Clean" panose="020B0503020404020204" pitchFamily="34" charset="0"/>
            </a:endParaRPr>
          </a:p>
        </p:txBody>
      </p:sp>
      <p:sp>
        <p:nvSpPr>
          <p:cNvPr id="30" name="Trapezoid 29">
            <a:extLst>
              <a:ext uri="{FF2B5EF4-FFF2-40B4-BE49-F238E27FC236}">
                <a16:creationId xmlns:a16="http://schemas.microsoft.com/office/drawing/2014/main" id="{1D66A0B5-85F1-C748-962A-8CBDC8C5FD98}"/>
              </a:ext>
            </a:extLst>
          </p:cNvPr>
          <p:cNvSpPr/>
          <p:nvPr/>
        </p:nvSpPr>
        <p:spPr>
          <a:xfrm rot="5400000">
            <a:off x="6159925" y="2210007"/>
            <a:ext cx="2230337" cy="1664841"/>
          </a:xfrm>
          <a:prstGeom prst="trapezoid">
            <a:avLst>
              <a:gd name="adj" fmla="val 42516"/>
            </a:avLst>
          </a:prstGeom>
          <a:noFill/>
          <a:ln w="38100">
            <a:solidFill>
              <a:srgbClr val="315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dobe Clean" panose="020B0503020404020204" pitchFamily="34" charset="0"/>
            </a:endParaRPr>
          </a:p>
        </p:txBody>
      </p:sp>
      <p:pic>
        <p:nvPicPr>
          <p:cNvPr id="19" name="Image 60">
            <a:extLst>
              <a:ext uri="{FF2B5EF4-FFF2-40B4-BE49-F238E27FC236}">
                <a16:creationId xmlns:a16="http://schemas.microsoft.com/office/drawing/2014/main" id="{3E02715D-FDBA-8447-8587-5B915E091847}"/>
              </a:ext>
            </a:extLst>
          </p:cNvPr>
          <p:cNvPicPr>
            <a:picLocks noChangeAspect="1"/>
          </p:cNvPicPr>
          <p:nvPr/>
        </p:nvPicPr>
        <p:blipFill>
          <a:blip r:embed="rId7">
            <a:alphaModFix/>
          </a:blip>
          <a:stretch>
            <a:fillRect/>
          </a:stretch>
        </p:blipFill>
        <p:spPr>
          <a:xfrm>
            <a:off x="3738124" y="3926213"/>
            <a:ext cx="982618" cy="2039030"/>
          </a:xfrm>
          <a:prstGeom prst="rect">
            <a:avLst/>
          </a:prstGeom>
        </p:spPr>
      </p:pic>
      <p:pic>
        <p:nvPicPr>
          <p:cNvPr id="20" name="Google Shape;2625;p95">
            <a:extLst>
              <a:ext uri="{FF2B5EF4-FFF2-40B4-BE49-F238E27FC236}">
                <a16:creationId xmlns:a16="http://schemas.microsoft.com/office/drawing/2014/main" id="{42FBBBA2-91DF-774D-A01E-DDB01ED06BBB}"/>
              </a:ext>
            </a:extLst>
          </p:cNvPr>
          <p:cNvPicPr preferRelativeResize="0"/>
          <p:nvPr/>
        </p:nvPicPr>
        <p:blipFill rotWithShape="1">
          <a:blip r:embed="rId6">
            <a:alphaModFix/>
          </a:blip>
          <a:srcRect/>
          <a:stretch/>
        </p:blipFill>
        <p:spPr>
          <a:xfrm>
            <a:off x="5516086" y="3137052"/>
            <a:ext cx="710657" cy="293491"/>
          </a:xfrm>
          <a:prstGeom prst="rect">
            <a:avLst/>
          </a:prstGeom>
          <a:noFill/>
          <a:ln>
            <a:noFill/>
          </a:ln>
        </p:spPr>
      </p:pic>
      <p:sp>
        <p:nvSpPr>
          <p:cNvPr id="22" name="Google Shape;2624;p95">
            <a:extLst>
              <a:ext uri="{FF2B5EF4-FFF2-40B4-BE49-F238E27FC236}">
                <a16:creationId xmlns:a16="http://schemas.microsoft.com/office/drawing/2014/main" id="{830B1836-3345-A242-A5AF-6C2492B16D0B}"/>
              </a:ext>
            </a:extLst>
          </p:cNvPr>
          <p:cNvSpPr/>
          <p:nvPr/>
        </p:nvSpPr>
        <p:spPr>
          <a:xfrm>
            <a:off x="6423385" y="2681061"/>
            <a:ext cx="1678800" cy="810800"/>
          </a:xfrm>
          <a:prstGeom prst="rect">
            <a:avLst/>
          </a:prstGeom>
          <a:noFill/>
          <a:ln w="12700" cap="flat" cmpd="sng">
            <a:no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2100"/>
            </a:pPr>
            <a:r>
              <a:rPr lang="fr" sz="2400" dirty="0">
                <a:latin typeface="Adobe Clean" panose="020B0503020404020204" pitchFamily="34" charset="0"/>
                <a:ea typeface="Roboto"/>
                <a:cs typeface="Roboto"/>
                <a:sym typeface="Roboto"/>
              </a:rPr>
              <a:t>MLP</a:t>
            </a:r>
            <a:endParaRPr lang="en-US" sz="2400" dirty="0">
              <a:latin typeface="Adobe Clean" panose="020B0503020404020204" pitchFamily="34" charset="0"/>
              <a:ea typeface="Roboto"/>
              <a:cs typeface="Roboto"/>
            </a:endParaRPr>
          </a:p>
        </p:txBody>
      </p:sp>
      <p:sp>
        <p:nvSpPr>
          <p:cNvPr id="23" name="Google Shape;2617;p95">
            <a:extLst>
              <a:ext uri="{FF2B5EF4-FFF2-40B4-BE49-F238E27FC236}">
                <a16:creationId xmlns:a16="http://schemas.microsoft.com/office/drawing/2014/main" id="{0016B920-A7C8-0944-8E9D-2983EC79AB66}"/>
              </a:ext>
            </a:extLst>
          </p:cNvPr>
          <p:cNvSpPr/>
          <p:nvPr/>
        </p:nvSpPr>
        <p:spPr>
          <a:xfrm>
            <a:off x="5072171" y="1969328"/>
            <a:ext cx="187200" cy="1306400"/>
          </a:xfrm>
          <a:prstGeom prst="rect">
            <a:avLst/>
          </a:prstGeom>
          <a:solidFill>
            <a:srgbClr val="0070C0"/>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sp>
        <p:nvSpPr>
          <p:cNvPr id="24" name="Shape 163">
            <a:extLst>
              <a:ext uri="{FF2B5EF4-FFF2-40B4-BE49-F238E27FC236}">
                <a16:creationId xmlns:a16="http://schemas.microsoft.com/office/drawing/2014/main" id="{355F94F8-0E41-C749-BE1E-39C57365ADCB}"/>
              </a:ext>
            </a:extLst>
          </p:cNvPr>
          <p:cNvSpPr/>
          <p:nvPr/>
        </p:nvSpPr>
        <p:spPr>
          <a:xfrm>
            <a:off x="5054455" y="3597500"/>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25" name="Shape 163">
            <a:extLst>
              <a:ext uri="{FF2B5EF4-FFF2-40B4-BE49-F238E27FC236}">
                <a16:creationId xmlns:a16="http://schemas.microsoft.com/office/drawing/2014/main" id="{DBE7A593-06F2-CD45-A7B9-EE627D51EDA3}"/>
              </a:ext>
            </a:extLst>
          </p:cNvPr>
          <p:cNvSpPr/>
          <p:nvPr/>
        </p:nvSpPr>
        <p:spPr>
          <a:xfrm>
            <a:off x="5054455" y="3848541"/>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26" name="Shape 162">
            <a:extLst>
              <a:ext uri="{FF2B5EF4-FFF2-40B4-BE49-F238E27FC236}">
                <a16:creationId xmlns:a16="http://schemas.microsoft.com/office/drawing/2014/main" id="{2FA5DDDF-F065-CE41-A90D-4E8655CD5CBF}"/>
              </a:ext>
            </a:extLst>
          </p:cNvPr>
          <p:cNvSpPr/>
          <p:nvPr/>
        </p:nvSpPr>
        <p:spPr>
          <a:xfrm>
            <a:off x="5054456" y="3346459"/>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Adobe Clean" panose="020B0503020404020204" pitchFamily="34" charset="0"/>
                <a:ea typeface="Calibri"/>
                <a:cs typeface="Calibri"/>
                <a:sym typeface="Calibri"/>
              </a:rPr>
              <a:t>x</a:t>
            </a:r>
            <a:endParaRPr sz="1800" dirty="0">
              <a:latin typeface="Adobe Clean" panose="020B0503020404020204" pitchFamily="34" charset="0"/>
              <a:ea typeface="Calibri"/>
              <a:cs typeface="Calibri"/>
              <a:sym typeface="Calibri"/>
            </a:endParaRPr>
          </a:p>
        </p:txBody>
      </p:sp>
      <p:sp>
        <p:nvSpPr>
          <p:cNvPr id="27" name="Shape 165">
            <a:extLst>
              <a:ext uri="{FF2B5EF4-FFF2-40B4-BE49-F238E27FC236}">
                <a16:creationId xmlns:a16="http://schemas.microsoft.com/office/drawing/2014/main" id="{AF71FB75-D590-294E-8E97-8EEA55052218}"/>
              </a:ext>
            </a:extLst>
          </p:cNvPr>
          <p:cNvSpPr txBox="1"/>
          <p:nvPr/>
        </p:nvSpPr>
        <p:spPr>
          <a:xfrm>
            <a:off x="5031964" y="3550112"/>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dirty="0">
                <a:latin typeface="Adobe Clean" panose="020B0503020404020204" pitchFamily="34" charset="0"/>
                <a:ea typeface="Calibri"/>
                <a:cs typeface="Calibri"/>
                <a:sym typeface="Calibri"/>
              </a:rPr>
              <a:t>y</a:t>
            </a:r>
            <a:endParaRPr sz="1600" dirty="0">
              <a:latin typeface="Adobe Clean" panose="020B0503020404020204" pitchFamily="34" charset="0"/>
              <a:ea typeface="Calibri"/>
              <a:cs typeface="Calibri"/>
              <a:sym typeface="Calibri"/>
            </a:endParaRPr>
          </a:p>
        </p:txBody>
      </p:sp>
      <p:sp>
        <p:nvSpPr>
          <p:cNvPr id="28" name="Shape 165">
            <a:extLst>
              <a:ext uri="{FF2B5EF4-FFF2-40B4-BE49-F238E27FC236}">
                <a16:creationId xmlns:a16="http://schemas.microsoft.com/office/drawing/2014/main" id="{8404D335-6E8F-8648-AE9A-6777F4E377DC}"/>
              </a:ext>
            </a:extLst>
          </p:cNvPr>
          <p:cNvSpPr txBox="1"/>
          <p:nvPr/>
        </p:nvSpPr>
        <p:spPr>
          <a:xfrm>
            <a:off x="5033628" y="3790413"/>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dirty="0">
                <a:latin typeface="Adobe Clean" panose="020B0503020404020204" pitchFamily="34" charset="0"/>
                <a:ea typeface="Calibri"/>
                <a:cs typeface="Calibri"/>
                <a:sym typeface="Calibri"/>
              </a:rPr>
              <a:t>z</a:t>
            </a:r>
            <a:endParaRPr sz="1600" dirty="0">
              <a:latin typeface="Adobe Clean" panose="020B0503020404020204" pitchFamily="34" charset="0"/>
              <a:ea typeface="Calibri"/>
              <a:cs typeface="Calibri"/>
              <a:sym typeface="Calibri"/>
            </a:endParaRPr>
          </a:p>
        </p:txBody>
      </p:sp>
      <p:cxnSp>
        <p:nvCxnSpPr>
          <p:cNvPr id="29" name="Google Shape;2596;p94">
            <a:extLst>
              <a:ext uri="{FF2B5EF4-FFF2-40B4-BE49-F238E27FC236}">
                <a16:creationId xmlns:a16="http://schemas.microsoft.com/office/drawing/2014/main" id="{281414BD-BEAE-8249-8CB0-57BE72D4D952}"/>
              </a:ext>
            </a:extLst>
          </p:cNvPr>
          <p:cNvCxnSpPr>
            <a:cxnSpLocks/>
          </p:cNvCxnSpPr>
          <p:nvPr/>
        </p:nvCxnSpPr>
        <p:spPr>
          <a:xfrm rot="5400000" flipH="1" flipV="1">
            <a:off x="4377391" y="3803457"/>
            <a:ext cx="505859" cy="336710"/>
          </a:xfrm>
          <a:prstGeom prst="bentConnector3">
            <a:avLst>
              <a:gd name="adj1" fmla="val 99299"/>
            </a:avLst>
          </a:prstGeom>
          <a:noFill/>
          <a:ln w="9525" cap="flat" cmpd="sng">
            <a:solidFill>
              <a:schemeClr val="accent1"/>
            </a:solidFill>
            <a:prstDash val="solid"/>
            <a:miter lim="800000"/>
            <a:headEnd type="none" w="sm" len="sm"/>
            <a:tailEnd type="triangle" w="med" len="med"/>
          </a:ln>
        </p:spPr>
      </p:cxnSp>
      <p:sp>
        <p:nvSpPr>
          <p:cNvPr id="48" name="Google Shape;2569;p93">
            <a:extLst>
              <a:ext uri="{FF2B5EF4-FFF2-40B4-BE49-F238E27FC236}">
                <a16:creationId xmlns:a16="http://schemas.microsoft.com/office/drawing/2014/main" id="{A7A7277B-9334-D141-A1F4-5AC138038938}"/>
              </a:ext>
            </a:extLst>
          </p:cNvPr>
          <p:cNvSpPr/>
          <p:nvPr/>
        </p:nvSpPr>
        <p:spPr>
          <a:xfrm>
            <a:off x="-2305022" y="2942689"/>
            <a:ext cx="1359204" cy="279595"/>
          </a:xfrm>
          <a:prstGeom prst="rightArrow">
            <a:avLst>
              <a:gd name="adj1" fmla="val 42650"/>
              <a:gd name="adj2" fmla="val 50000"/>
            </a:avLst>
          </a:prstGeom>
          <a:solidFill>
            <a:schemeClr val="accent1">
              <a:lumMod val="50000"/>
            </a:schemeClr>
          </a:solidFill>
          <a:ln>
            <a:noFill/>
          </a:ln>
        </p:spPr>
        <p:txBody>
          <a:bodyPr spcFirstLastPara="1" wrap="square" lIns="121900" tIns="121900" rIns="121900" bIns="121900" anchor="ctr" anchorCtr="0">
            <a:noAutofit/>
          </a:bodyPr>
          <a:lstStyle/>
          <a:p>
            <a:endParaRPr sz="2400" dirty="0">
              <a:latin typeface="Adobe Clean" panose="020B0503020404020204" pitchFamily="34" charset="0"/>
            </a:endParaRPr>
          </a:p>
        </p:txBody>
      </p:sp>
      <p:pic>
        <p:nvPicPr>
          <p:cNvPr id="32" name="Image 54" descr="A person posing for the camera&#10;&#10;Description generated with very high confidence">
            <a:extLst>
              <a:ext uri="{FF2B5EF4-FFF2-40B4-BE49-F238E27FC236}">
                <a16:creationId xmlns:a16="http://schemas.microsoft.com/office/drawing/2014/main" id="{356BBAFC-6556-DA43-BC63-1A873B1160D2}"/>
              </a:ext>
            </a:extLst>
          </p:cNvPr>
          <p:cNvPicPr>
            <a:picLocks noChangeAspect="1"/>
          </p:cNvPicPr>
          <p:nvPr/>
        </p:nvPicPr>
        <p:blipFill>
          <a:blip r:embed="rId8"/>
          <a:stretch>
            <a:fillRect/>
          </a:stretch>
        </p:blipFill>
        <p:spPr>
          <a:xfrm>
            <a:off x="879227" y="1808173"/>
            <a:ext cx="1457268" cy="1838785"/>
          </a:xfrm>
          <a:prstGeom prst="rect">
            <a:avLst/>
          </a:prstGeom>
        </p:spPr>
      </p:pic>
      <p:pic>
        <p:nvPicPr>
          <p:cNvPr id="34" name="Image 49" descr="A person in a costume&#10;&#10;Description generated with high confidence">
            <a:extLst>
              <a:ext uri="{FF2B5EF4-FFF2-40B4-BE49-F238E27FC236}">
                <a16:creationId xmlns:a16="http://schemas.microsoft.com/office/drawing/2014/main" id="{347E4A69-7A05-3041-8C68-B3625AE9FC91}"/>
              </a:ext>
            </a:extLst>
          </p:cNvPr>
          <p:cNvPicPr>
            <a:picLocks noChangeAspect="1"/>
          </p:cNvPicPr>
          <p:nvPr/>
        </p:nvPicPr>
        <p:blipFill>
          <a:blip r:embed="rId9"/>
          <a:stretch>
            <a:fillRect/>
          </a:stretch>
        </p:blipFill>
        <p:spPr>
          <a:xfrm>
            <a:off x="8251711" y="1981231"/>
            <a:ext cx="1425996" cy="1907584"/>
          </a:xfrm>
          <a:prstGeom prst="rect">
            <a:avLst/>
          </a:prstGeom>
        </p:spPr>
      </p:pic>
      <p:sp>
        <p:nvSpPr>
          <p:cNvPr id="36" name="Google Shape;2578;p93">
            <a:extLst>
              <a:ext uri="{FF2B5EF4-FFF2-40B4-BE49-F238E27FC236}">
                <a16:creationId xmlns:a16="http://schemas.microsoft.com/office/drawing/2014/main" id="{F499DA9F-4B09-7D42-96FD-D483BB9E01DD}"/>
              </a:ext>
            </a:extLst>
          </p:cNvPr>
          <p:cNvSpPr txBox="1"/>
          <p:nvPr/>
        </p:nvSpPr>
        <p:spPr>
          <a:xfrm>
            <a:off x="624000" y="144000"/>
            <a:ext cx="8913200" cy="617600"/>
          </a:xfrm>
          <a:prstGeom prst="rect">
            <a:avLst/>
          </a:prstGeom>
          <a:noFill/>
          <a:ln>
            <a:noFill/>
          </a:ln>
        </p:spPr>
        <p:txBody>
          <a:bodyPr spcFirstLastPara="1" wrap="square" lIns="121900" tIns="121900" rIns="121900" bIns="121900" anchor="t" anchorCtr="0">
            <a:noAutofit/>
          </a:bodyPr>
          <a:lstStyle/>
          <a:p>
            <a:r>
              <a:rPr lang="fr" sz="4000" dirty="0">
                <a:latin typeface="Adobe Clean" panose="020B0503020404020204" pitchFamily="34" charset="0"/>
                <a:sym typeface="Oswald"/>
              </a:rPr>
              <a:t>Test-time </a:t>
            </a:r>
            <a:r>
              <a:rPr lang="fr" sz="4000" dirty="0" err="1">
                <a:latin typeface="Adobe Clean" panose="020B0503020404020204" pitchFamily="34" charset="0"/>
                <a:sym typeface="Oswald"/>
              </a:rPr>
              <a:t>optimization</a:t>
            </a:r>
            <a:endParaRPr sz="4000" dirty="0">
              <a:latin typeface="Adobe Clean" panose="020B0503020404020204" pitchFamily="34" charset="0"/>
              <a:sym typeface="Oswald"/>
            </a:endParaRPr>
          </a:p>
        </p:txBody>
      </p:sp>
      <p:sp>
        <p:nvSpPr>
          <p:cNvPr id="2" name="Oval 1">
            <a:extLst>
              <a:ext uri="{FF2B5EF4-FFF2-40B4-BE49-F238E27FC236}">
                <a16:creationId xmlns:a16="http://schemas.microsoft.com/office/drawing/2014/main" id="{A94B501D-DF1F-1644-A0BB-E4289D56B576}"/>
              </a:ext>
            </a:extLst>
          </p:cNvPr>
          <p:cNvSpPr/>
          <p:nvPr/>
        </p:nvSpPr>
        <p:spPr>
          <a:xfrm>
            <a:off x="4886657" y="1820670"/>
            <a:ext cx="590603" cy="1538286"/>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CEDB0C32-B938-7B40-B534-4C9C969F299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698163096"/>
      </p:ext>
    </p:extLst>
  </p:cSld>
  <p:clrMapOvr>
    <a:masterClrMapping/>
  </p:clrMapOvr>
  <mc:AlternateContent xmlns:mc="http://schemas.openxmlformats.org/markup-compatibility/2006">
    <mc:Choice xmlns:p14="http://schemas.microsoft.com/office/powerpoint/2010/main" Requires="p14">
      <p:transition spd="slow" p14:dur="2000" advTm="23059"/>
    </mc:Choice>
    <mc:Fallback>
      <p:transition spd="slow" advTm="23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nodePh="1">
                                  <p:stCondLst>
                                    <p:cond delay="0"/>
                                  </p:stCondLst>
                                  <p:endCondLst>
                                    <p:cond evt="begin" delay="0">
                                      <p:tn val="9"/>
                                    </p:cond>
                                  </p:endCondLst>
                                  <p:childTnLst>
                                    <p:set>
                                      <p:cBhvr>
                                        <p:cTn id="10" dur="1" fill="hold">
                                          <p:stCondLst>
                                            <p:cond delay="0"/>
                                          </p:stCondLst>
                                        </p:cTn>
                                        <p:tgtEl>
                                          <p:spTgt spid="33"/>
                                        </p:tgtEl>
                                        <p:attrNameLst>
                                          <p:attrName>style.visibility</p:attrName>
                                        </p:attrNameLst>
                                      </p:cBhvr>
                                      <p:to>
                                        <p:strVal val="visible"/>
                                      </p:to>
                                    </p:set>
                                    <p:animEffect transition="in" filter="dissolve">
                                      <p:cBhvr>
                                        <p:cTn id="11" dur="500"/>
                                        <p:tgtEl>
                                          <p:spTgt spid="33"/>
                                        </p:tgtEl>
                                      </p:cBhvr>
                                    </p:animEffect>
                                  </p:childTnLst>
                                </p:cTn>
                              </p:par>
                              <p:par>
                                <p:cTn id="12" presetID="9" presetClass="exit" presetSubtype="0" fill="hold" grpId="0" nodeType="withEffect">
                                  <p:stCondLst>
                                    <p:cond delay="0"/>
                                  </p:stCondLst>
                                  <p:childTnLst>
                                    <p:animEffect transition="out" filter="dissolv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1.04167E-6 4.81481E-6 L 0.60417 -0.25741 " pathEditMode="relative" rAng="0" ptsTypes="AA">
                                      <p:cBhvr>
                                        <p:cTn id="16" dur="2000" fill="hold"/>
                                        <p:tgtEl>
                                          <p:spTgt spid="32"/>
                                        </p:tgtEl>
                                        <p:attrNameLst>
                                          <p:attrName>ppt_x</p:attrName>
                                          <p:attrName>ppt_y</p:attrName>
                                        </p:attrNameLst>
                                      </p:cBhvr>
                                      <p:rCtr x="30208" y="-12870"/>
                                    </p:animMotion>
                                  </p:childTnLst>
                                </p:cTn>
                              </p:par>
                              <p:par>
                                <p:cTn id="17" presetID="9" presetClass="exit" presetSubtype="0" fill="hold" nodeType="withEffect">
                                  <p:stCondLst>
                                    <p:cond delay="0"/>
                                  </p:stCondLst>
                                  <p:childTnLst>
                                    <p:animEffect transition="out" filter="dissolv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par>
                          <p:cTn id="26" fill="hold">
                            <p:stCondLst>
                              <p:cond delay="2000"/>
                            </p:stCondLst>
                            <p:childTnLst>
                              <p:par>
                                <p:cTn id="27" presetID="1"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bldLst>
      <p:bldP spid="35" grpId="0" animBg="1"/>
      <p:bldP spid="33" grpId="0"/>
      <p:bldP spid="7" grpId="0"/>
      <p:bldP spid="8"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Google Shape;2569;p93">
            <a:extLst>
              <a:ext uri="{FF2B5EF4-FFF2-40B4-BE49-F238E27FC236}">
                <a16:creationId xmlns:a16="http://schemas.microsoft.com/office/drawing/2014/main" id="{E20CC809-0982-7A47-AA89-E01ADD5A263E}"/>
              </a:ext>
            </a:extLst>
          </p:cNvPr>
          <p:cNvSpPr/>
          <p:nvPr/>
        </p:nvSpPr>
        <p:spPr>
          <a:xfrm>
            <a:off x="8719794" y="1372189"/>
            <a:ext cx="2048454" cy="279595"/>
          </a:xfrm>
          <a:prstGeom prst="rightArrow">
            <a:avLst>
              <a:gd name="adj1" fmla="val 42650"/>
              <a:gd name="adj2" fmla="val 50000"/>
            </a:avLst>
          </a:prstGeom>
          <a:solidFill>
            <a:schemeClr val="tx1"/>
          </a:solidFill>
          <a:ln>
            <a:noFill/>
          </a:ln>
        </p:spPr>
        <p:txBody>
          <a:bodyPr spcFirstLastPara="1" wrap="square" lIns="121900" tIns="121900" rIns="121900" bIns="121900" anchor="ctr" anchorCtr="0">
            <a:noAutofit/>
          </a:bodyPr>
          <a:lstStyle/>
          <a:p>
            <a:endParaRPr sz="2400" dirty="0">
              <a:latin typeface="Adobe Clean" panose="020B0503020404020204" pitchFamily="34" charset="0"/>
            </a:endParaRPr>
          </a:p>
        </p:txBody>
      </p:sp>
      <p:sp>
        <p:nvSpPr>
          <p:cNvPr id="32" name="Cloud 31">
            <a:extLst>
              <a:ext uri="{FF2B5EF4-FFF2-40B4-BE49-F238E27FC236}">
                <a16:creationId xmlns:a16="http://schemas.microsoft.com/office/drawing/2014/main" id="{6520E872-F49F-B140-A5BC-F3645F0FA7D1}"/>
              </a:ext>
            </a:extLst>
          </p:cNvPr>
          <p:cNvSpPr/>
          <p:nvPr/>
        </p:nvSpPr>
        <p:spPr>
          <a:xfrm rot="264772">
            <a:off x="3099022" y="1747720"/>
            <a:ext cx="2906038" cy="1562225"/>
          </a:xfrm>
          <a:prstGeom prst="cloud">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dobe Clean" panose="020B0503020404020204" pitchFamily="34" charset="0"/>
            </a:endParaRPr>
          </a:p>
        </p:txBody>
      </p:sp>
      <p:sp>
        <p:nvSpPr>
          <p:cNvPr id="4" name="Slide Number Placeholder 3">
            <a:extLst>
              <a:ext uri="{FF2B5EF4-FFF2-40B4-BE49-F238E27FC236}">
                <a16:creationId xmlns:a16="http://schemas.microsoft.com/office/drawing/2014/main" id="{8AB57C77-B9E6-8341-98CD-D8028A6B9C62}"/>
              </a:ext>
            </a:extLst>
          </p:cNvPr>
          <p:cNvSpPr>
            <a:spLocks noGrp="1"/>
          </p:cNvSpPr>
          <p:nvPr>
            <p:ph type="sldNum" sz="quarter" idx="12"/>
          </p:nvPr>
        </p:nvSpPr>
        <p:spPr/>
        <p:txBody>
          <a:bodyPr/>
          <a:lstStyle/>
          <a:p>
            <a:fld id="{B495E67D-8E88-1046-BE5F-91C56B2440A8}" type="slidenum">
              <a:rPr lang="en-US" smtClean="0">
                <a:solidFill>
                  <a:schemeClr val="tx1"/>
                </a:solidFill>
              </a:rPr>
              <a:t>6</a:t>
            </a:fld>
            <a:endParaRPr lang="en-US">
              <a:solidFill>
                <a:schemeClr val="tx1"/>
              </a:solidFill>
            </a:endParaRPr>
          </a:p>
        </p:txBody>
      </p:sp>
      <p:sp>
        <p:nvSpPr>
          <p:cNvPr id="31" name="Google Shape;2578;p93">
            <a:extLst>
              <a:ext uri="{FF2B5EF4-FFF2-40B4-BE49-F238E27FC236}">
                <a16:creationId xmlns:a16="http://schemas.microsoft.com/office/drawing/2014/main" id="{42EC25B4-EBD7-9345-8319-13ABF32D1608}"/>
              </a:ext>
            </a:extLst>
          </p:cNvPr>
          <p:cNvSpPr txBox="1"/>
          <p:nvPr/>
        </p:nvSpPr>
        <p:spPr>
          <a:xfrm>
            <a:off x="624000" y="144000"/>
            <a:ext cx="8913200" cy="617600"/>
          </a:xfrm>
          <a:prstGeom prst="rect">
            <a:avLst/>
          </a:prstGeom>
          <a:noFill/>
          <a:ln>
            <a:noFill/>
          </a:ln>
        </p:spPr>
        <p:txBody>
          <a:bodyPr spcFirstLastPara="1" wrap="square" lIns="121900" tIns="121900" rIns="121900" bIns="121900" anchor="t" anchorCtr="0">
            <a:noAutofit/>
          </a:bodyPr>
          <a:lstStyle/>
          <a:p>
            <a:r>
              <a:rPr lang="en-US" sz="4000" dirty="0">
                <a:latin typeface="Adobe Clean" panose="020B0503020404020204" pitchFamily="34" charset="0"/>
                <a:sym typeface="Oswald"/>
              </a:rPr>
              <a:t>Test-time optimization</a:t>
            </a:r>
          </a:p>
          <a:p>
            <a:r>
              <a:rPr lang="fr-FR" sz="2800" dirty="0">
                <a:latin typeface="Adobe Clean" panose="020B0503020404020204" pitchFamily="34" charset="0"/>
              </a:rPr>
              <a:t> </a:t>
            </a:r>
            <a:r>
              <a:rPr lang="fr-FR" sz="2800" dirty="0" err="1">
                <a:latin typeface="Adobe Clean" panose="020B0503020404020204" pitchFamily="34" charset="0"/>
              </a:rPr>
              <a:t>with</a:t>
            </a:r>
            <a:r>
              <a:rPr lang="fr-FR" sz="2800" dirty="0">
                <a:latin typeface="Adobe Clean" panose="020B0503020404020204" pitchFamily="34" charset="0"/>
              </a:rPr>
              <a:t> gradient </a:t>
            </a:r>
            <a:r>
              <a:rPr lang="fr-FR" sz="2800" dirty="0" err="1">
                <a:latin typeface="Adobe Clean" panose="020B0503020404020204" pitchFamily="34" charset="0"/>
              </a:rPr>
              <a:t>descent</a:t>
            </a:r>
            <a:endParaRPr lang="fr-FR" sz="4000" dirty="0">
              <a:latin typeface="Adobe Clean" panose="020B0503020404020204" pitchFamily="34" charset="0"/>
            </a:endParaRPr>
          </a:p>
          <a:p>
            <a:endParaRPr sz="4000" dirty="0">
              <a:latin typeface="Adobe Clean" panose="020B0503020404020204" pitchFamily="34" charset="0"/>
              <a:sym typeface="Oswald"/>
            </a:endParaRPr>
          </a:p>
        </p:txBody>
      </p:sp>
      <p:grpSp>
        <p:nvGrpSpPr>
          <p:cNvPr id="39" name="Group 38">
            <a:extLst>
              <a:ext uri="{FF2B5EF4-FFF2-40B4-BE49-F238E27FC236}">
                <a16:creationId xmlns:a16="http://schemas.microsoft.com/office/drawing/2014/main" id="{924BB02D-A2D7-364A-B865-E168AFBF7BF3}"/>
              </a:ext>
            </a:extLst>
          </p:cNvPr>
          <p:cNvGrpSpPr/>
          <p:nvPr/>
        </p:nvGrpSpPr>
        <p:grpSpPr>
          <a:xfrm>
            <a:off x="10649321" y="1403763"/>
            <a:ext cx="1372800" cy="1825372"/>
            <a:chOff x="10649321" y="1403763"/>
            <a:chExt cx="1372800" cy="1825372"/>
          </a:xfrm>
          <a:noFill/>
        </p:grpSpPr>
        <p:sp>
          <p:nvSpPr>
            <p:cNvPr id="6" name="Google Shape;2555;p93">
              <a:extLst>
                <a:ext uri="{FF2B5EF4-FFF2-40B4-BE49-F238E27FC236}">
                  <a16:creationId xmlns:a16="http://schemas.microsoft.com/office/drawing/2014/main" id="{DD2B1595-51A7-F34F-A7F5-0D9A8C75E3F7}"/>
                </a:ext>
              </a:extLst>
            </p:cNvPr>
            <p:cNvSpPr/>
            <p:nvPr/>
          </p:nvSpPr>
          <p:spPr>
            <a:xfrm>
              <a:off x="10845480" y="1403763"/>
              <a:ext cx="1008043" cy="1825372"/>
            </a:xfrm>
            <a:prstGeom prst="roundRect">
              <a:avLst>
                <a:gd name="adj" fmla="val 16667"/>
              </a:avLst>
            </a:prstGeom>
            <a:grpFill/>
            <a:ln w="9525" cap="flat" cmpd="sng">
              <a:solidFill>
                <a:srgbClr val="741B47"/>
              </a:solidFill>
              <a:prstDash val="dot"/>
              <a:round/>
              <a:headEnd type="none" w="sm" len="sm"/>
              <a:tailEnd type="none" w="sm" len="sm"/>
            </a:ln>
          </p:spPr>
          <p:txBody>
            <a:bodyPr spcFirstLastPara="1" wrap="square" lIns="121900" tIns="121900" rIns="121900" bIns="121900" anchor="ctr" anchorCtr="0">
              <a:noAutofit/>
            </a:bodyPr>
            <a:lstStyle/>
            <a:p>
              <a:endParaRPr sz="2400" dirty="0">
                <a:latin typeface="Adobe Clean" panose="020B0503020404020204" pitchFamily="34" charset="0"/>
              </a:endParaRPr>
            </a:p>
          </p:txBody>
        </p:sp>
        <p:sp>
          <p:nvSpPr>
            <p:cNvPr id="12" name="Google Shape;2564;p93">
              <a:extLst>
                <a:ext uri="{FF2B5EF4-FFF2-40B4-BE49-F238E27FC236}">
                  <a16:creationId xmlns:a16="http://schemas.microsoft.com/office/drawing/2014/main" id="{7B95CAAF-6DF3-0A41-8739-5FD7A66C1088}"/>
                </a:ext>
              </a:extLst>
            </p:cNvPr>
            <p:cNvSpPr txBox="1"/>
            <p:nvPr/>
          </p:nvSpPr>
          <p:spPr>
            <a:xfrm>
              <a:off x="10649321" y="1917388"/>
              <a:ext cx="1372800" cy="763276"/>
            </a:xfrm>
            <a:prstGeom prst="rect">
              <a:avLst/>
            </a:prstGeom>
            <a:grpFill/>
            <a:ln>
              <a:noFill/>
            </a:ln>
          </p:spPr>
          <p:txBody>
            <a:bodyPr spcFirstLastPara="1" wrap="square" lIns="121900" tIns="121900" rIns="121900" bIns="121900" anchor="t" anchorCtr="0">
              <a:noAutofit/>
            </a:bodyPr>
            <a:lstStyle/>
            <a:p>
              <a:pPr algn="ctr"/>
              <a:r>
                <a:rPr lang="fr" sz="3200" dirty="0" err="1">
                  <a:latin typeface="Adobe Clean" panose="020B0503020404020204" pitchFamily="34" charset="0"/>
                  <a:sym typeface="Oswald"/>
                </a:rPr>
                <a:t>Loss</a:t>
              </a:r>
              <a:endParaRPr lang="en-US" dirty="0">
                <a:latin typeface="Adobe Clean" panose="020B0503020404020204" pitchFamily="34" charset="0"/>
                <a:cs typeface="Calibri"/>
              </a:endParaRPr>
            </a:p>
          </p:txBody>
        </p:sp>
      </p:grpSp>
      <p:sp>
        <p:nvSpPr>
          <p:cNvPr id="14" name="Google Shape;2569;p93">
            <a:extLst>
              <a:ext uri="{FF2B5EF4-FFF2-40B4-BE49-F238E27FC236}">
                <a16:creationId xmlns:a16="http://schemas.microsoft.com/office/drawing/2014/main" id="{2A77E457-DE8B-F14E-9191-48D7D4D5D6E5}"/>
              </a:ext>
            </a:extLst>
          </p:cNvPr>
          <p:cNvSpPr/>
          <p:nvPr/>
        </p:nvSpPr>
        <p:spPr>
          <a:xfrm>
            <a:off x="9295316" y="2927022"/>
            <a:ext cx="1472932" cy="302113"/>
          </a:xfrm>
          <a:prstGeom prst="rightArrow">
            <a:avLst>
              <a:gd name="adj1" fmla="val 42650"/>
              <a:gd name="adj2" fmla="val 50000"/>
            </a:avLst>
          </a:prstGeom>
          <a:solidFill>
            <a:schemeClr val="tx1"/>
          </a:solidFill>
          <a:ln>
            <a:noFill/>
          </a:ln>
        </p:spPr>
        <p:txBody>
          <a:bodyPr spcFirstLastPara="1" wrap="square" lIns="121900" tIns="121900" rIns="121900" bIns="121900" anchor="ctr" anchorCtr="0">
            <a:noAutofit/>
          </a:bodyPr>
          <a:lstStyle/>
          <a:p>
            <a:endParaRPr sz="2400" dirty="0">
              <a:latin typeface="Adobe Clean" panose="020B0503020404020204" pitchFamily="34" charset="0"/>
            </a:endParaRPr>
          </a:p>
        </p:txBody>
      </p:sp>
      <p:sp>
        <p:nvSpPr>
          <p:cNvPr id="21" name="Trapezoid 20">
            <a:extLst>
              <a:ext uri="{FF2B5EF4-FFF2-40B4-BE49-F238E27FC236}">
                <a16:creationId xmlns:a16="http://schemas.microsoft.com/office/drawing/2014/main" id="{DD11DBFC-A7B0-1B43-A920-F53A3B3EED97}"/>
              </a:ext>
            </a:extLst>
          </p:cNvPr>
          <p:cNvSpPr/>
          <p:nvPr/>
        </p:nvSpPr>
        <p:spPr>
          <a:xfrm rot="5400000">
            <a:off x="6179447" y="2211370"/>
            <a:ext cx="2192994" cy="1652484"/>
          </a:xfrm>
          <a:prstGeom prst="trapezoid">
            <a:avLst>
              <a:gd name="adj" fmla="val 41880"/>
            </a:avLst>
          </a:prstGeom>
          <a:noFill/>
          <a:ln>
            <a:solidFill>
              <a:srgbClr val="315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dobe Clean" panose="020B0503020404020204" pitchFamily="34" charset="0"/>
            </a:endParaRPr>
          </a:p>
        </p:txBody>
      </p:sp>
      <p:sp>
        <p:nvSpPr>
          <p:cNvPr id="30" name="Trapezoid 29">
            <a:extLst>
              <a:ext uri="{FF2B5EF4-FFF2-40B4-BE49-F238E27FC236}">
                <a16:creationId xmlns:a16="http://schemas.microsoft.com/office/drawing/2014/main" id="{1D66A0B5-85F1-C748-962A-8CBDC8C5FD98}"/>
              </a:ext>
            </a:extLst>
          </p:cNvPr>
          <p:cNvSpPr/>
          <p:nvPr/>
        </p:nvSpPr>
        <p:spPr>
          <a:xfrm rot="5400000">
            <a:off x="6159925" y="2210007"/>
            <a:ext cx="2230337" cy="1664841"/>
          </a:xfrm>
          <a:prstGeom prst="trapezoid">
            <a:avLst>
              <a:gd name="adj" fmla="val 42516"/>
            </a:avLst>
          </a:prstGeom>
          <a:noFill/>
          <a:ln w="38100">
            <a:solidFill>
              <a:srgbClr val="315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dobe Clean" panose="020B0503020404020204" pitchFamily="34" charset="0"/>
            </a:endParaRPr>
          </a:p>
        </p:txBody>
      </p:sp>
      <p:pic>
        <p:nvPicPr>
          <p:cNvPr id="19" name="Image 60">
            <a:extLst>
              <a:ext uri="{FF2B5EF4-FFF2-40B4-BE49-F238E27FC236}">
                <a16:creationId xmlns:a16="http://schemas.microsoft.com/office/drawing/2014/main" id="{3E02715D-FDBA-8447-8587-5B915E091847}"/>
              </a:ext>
            </a:extLst>
          </p:cNvPr>
          <p:cNvPicPr>
            <a:picLocks noChangeAspect="1"/>
          </p:cNvPicPr>
          <p:nvPr/>
        </p:nvPicPr>
        <p:blipFill>
          <a:blip r:embed="rId6">
            <a:alphaModFix/>
          </a:blip>
          <a:stretch>
            <a:fillRect/>
          </a:stretch>
        </p:blipFill>
        <p:spPr>
          <a:xfrm>
            <a:off x="3738124" y="3926213"/>
            <a:ext cx="982618" cy="2039030"/>
          </a:xfrm>
          <a:prstGeom prst="rect">
            <a:avLst/>
          </a:prstGeom>
        </p:spPr>
      </p:pic>
      <p:pic>
        <p:nvPicPr>
          <p:cNvPr id="20" name="Google Shape;2625;p95">
            <a:extLst>
              <a:ext uri="{FF2B5EF4-FFF2-40B4-BE49-F238E27FC236}">
                <a16:creationId xmlns:a16="http://schemas.microsoft.com/office/drawing/2014/main" id="{42FBBBA2-91DF-774D-A01E-DDB01ED06BBB}"/>
              </a:ext>
            </a:extLst>
          </p:cNvPr>
          <p:cNvPicPr preferRelativeResize="0"/>
          <p:nvPr/>
        </p:nvPicPr>
        <p:blipFill rotWithShape="1">
          <a:blip r:embed="rId7">
            <a:alphaModFix/>
          </a:blip>
          <a:srcRect/>
          <a:stretch/>
        </p:blipFill>
        <p:spPr>
          <a:xfrm>
            <a:off x="5516086" y="3137052"/>
            <a:ext cx="710657" cy="293491"/>
          </a:xfrm>
          <a:prstGeom prst="rect">
            <a:avLst/>
          </a:prstGeom>
          <a:noFill/>
          <a:ln>
            <a:noFill/>
          </a:ln>
        </p:spPr>
      </p:pic>
      <p:sp>
        <p:nvSpPr>
          <p:cNvPr id="22" name="Google Shape;2624;p95">
            <a:extLst>
              <a:ext uri="{FF2B5EF4-FFF2-40B4-BE49-F238E27FC236}">
                <a16:creationId xmlns:a16="http://schemas.microsoft.com/office/drawing/2014/main" id="{830B1836-3345-A242-A5AF-6C2492B16D0B}"/>
              </a:ext>
            </a:extLst>
          </p:cNvPr>
          <p:cNvSpPr/>
          <p:nvPr/>
        </p:nvSpPr>
        <p:spPr>
          <a:xfrm>
            <a:off x="6423385" y="2681061"/>
            <a:ext cx="1678800" cy="810800"/>
          </a:xfrm>
          <a:prstGeom prst="rect">
            <a:avLst/>
          </a:prstGeom>
          <a:noFill/>
          <a:ln w="12700" cap="flat" cmpd="sng">
            <a:no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2100"/>
            </a:pPr>
            <a:r>
              <a:rPr lang="fr" sz="2400" dirty="0">
                <a:latin typeface="Adobe Clean" panose="020B0503020404020204" pitchFamily="34" charset="0"/>
                <a:ea typeface="Roboto"/>
                <a:cs typeface="Roboto"/>
                <a:sym typeface="Roboto"/>
              </a:rPr>
              <a:t>MLP</a:t>
            </a:r>
            <a:endParaRPr lang="en-US" sz="2400" dirty="0">
              <a:latin typeface="Adobe Clean" panose="020B0503020404020204" pitchFamily="34" charset="0"/>
              <a:ea typeface="Roboto"/>
              <a:cs typeface="Roboto"/>
            </a:endParaRPr>
          </a:p>
        </p:txBody>
      </p:sp>
      <p:sp>
        <p:nvSpPr>
          <p:cNvPr id="24" name="Shape 163">
            <a:extLst>
              <a:ext uri="{FF2B5EF4-FFF2-40B4-BE49-F238E27FC236}">
                <a16:creationId xmlns:a16="http://schemas.microsoft.com/office/drawing/2014/main" id="{355F94F8-0E41-C749-BE1E-39C57365ADCB}"/>
              </a:ext>
            </a:extLst>
          </p:cNvPr>
          <p:cNvSpPr/>
          <p:nvPr/>
        </p:nvSpPr>
        <p:spPr>
          <a:xfrm>
            <a:off x="5054455" y="3597500"/>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25" name="Shape 163">
            <a:extLst>
              <a:ext uri="{FF2B5EF4-FFF2-40B4-BE49-F238E27FC236}">
                <a16:creationId xmlns:a16="http://schemas.microsoft.com/office/drawing/2014/main" id="{DBE7A593-06F2-CD45-A7B9-EE627D51EDA3}"/>
              </a:ext>
            </a:extLst>
          </p:cNvPr>
          <p:cNvSpPr/>
          <p:nvPr/>
        </p:nvSpPr>
        <p:spPr>
          <a:xfrm>
            <a:off x="5054455" y="3848541"/>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Adobe Clean" panose="020B0503020404020204" pitchFamily="34" charset="0"/>
              <a:ea typeface="Calibri"/>
              <a:cs typeface="Calibri"/>
              <a:sym typeface="Calibri"/>
            </a:endParaRPr>
          </a:p>
        </p:txBody>
      </p:sp>
      <p:sp>
        <p:nvSpPr>
          <p:cNvPr id="26" name="Shape 162">
            <a:extLst>
              <a:ext uri="{FF2B5EF4-FFF2-40B4-BE49-F238E27FC236}">
                <a16:creationId xmlns:a16="http://schemas.microsoft.com/office/drawing/2014/main" id="{2FA5DDDF-F065-CE41-A90D-4E8655CD5CBF}"/>
              </a:ext>
            </a:extLst>
          </p:cNvPr>
          <p:cNvSpPr/>
          <p:nvPr/>
        </p:nvSpPr>
        <p:spPr>
          <a:xfrm>
            <a:off x="5054456" y="3346459"/>
            <a:ext cx="212077" cy="242764"/>
          </a:xfrm>
          <a:prstGeom prst="rect">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Adobe Clean" panose="020B0503020404020204" pitchFamily="34" charset="0"/>
                <a:ea typeface="Calibri"/>
                <a:cs typeface="Calibri"/>
                <a:sym typeface="Calibri"/>
              </a:rPr>
              <a:t>x</a:t>
            </a:r>
            <a:endParaRPr sz="1800" dirty="0">
              <a:latin typeface="Adobe Clean" panose="020B0503020404020204" pitchFamily="34" charset="0"/>
              <a:ea typeface="Calibri"/>
              <a:cs typeface="Calibri"/>
              <a:sym typeface="Calibri"/>
            </a:endParaRPr>
          </a:p>
        </p:txBody>
      </p:sp>
      <p:sp>
        <p:nvSpPr>
          <p:cNvPr id="27" name="Shape 165">
            <a:extLst>
              <a:ext uri="{FF2B5EF4-FFF2-40B4-BE49-F238E27FC236}">
                <a16:creationId xmlns:a16="http://schemas.microsoft.com/office/drawing/2014/main" id="{AF71FB75-D590-294E-8E97-8EEA55052218}"/>
              </a:ext>
            </a:extLst>
          </p:cNvPr>
          <p:cNvSpPr txBox="1"/>
          <p:nvPr/>
        </p:nvSpPr>
        <p:spPr>
          <a:xfrm>
            <a:off x="5031964" y="3550112"/>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dirty="0">
                <a:latin typeface="Adobe Clean" panose="020B0503020404020204" pitchFamily="34" charset="0"/>
                <a:ea typeface="Calibri"/>
                <a:cs typeface="Calibri"/>
                <a:sym typeface="Calibri"/>
              </a:rPr>
              <a:t>y</a:t>
            </a:r>
            <a:endParaRPr sz="1600" dirty="0">
              <a:latin typeface="Adobe Clean" panose="020B0503020404020204" pitchFamily="34" charset="0"/>
              <a:ea typeface="Calibri"/>
              <a:cs typeface="Calibri"/>
              <a:sym typeface="Calibri"/>
            </a:endParaRPr>
          </a:p>
        </p:txBody>
      </p:sp>
      <p:sp>
        <p:nvSpPr>
          <p:cNvPr id="28" name="Shape 165">
            <a:extLst>
              <a:ext uri="{FF2B5EF4-FFF2-40B4-BE49-F238E27FC236}">
                <a16:creationId xmlns:a16="http://schemas.microsoft.com/office/drawing/2014/main" id="{8404D335-6E8F-8648-AE9A-6777F4E377DC}"/>
              </a:ext>
            </a:extLst>
          </p:cNvPr>
          <p:cNvSpPr txBox="1"/>
          <p:nvPr/>
        </p:nvSpPr>
        <p:spPr>
          <a:xfrm>
            <a:off x="5033628" y="3790413"/>
            <a:ext cx="323770" cy="3414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dirty="0">
                <a:latin typeface="Adobe Clean" panose="020B0503020404020204" pitchFamily="34" charset="0"/>
                <a:ea typeface="Calibri"/>
                <a:cs typeface="Calibri"/>
                <a:sym typeface="Calibri"/>
              </a:rPr>
              <a:t>z</a:t>
            </a:r>
            <a:endParaRPr sz="1600" dirty="0">
              <a:latin typeface="Adobe Clean" panose="020B0503020404020204" pitchFamily="34" charset="0"/>
              <a:ea typeface="Calibri"/>
              <a:cs typeface="Calibri"/>
              <a:sym typeface="Calibri"/>
            </a:endParaRPr>
          </a:p>
        </p:txBody>
      </p:sp>
      <p:cxnSp>
        <p:nvCxnSpPr>
          <p:cNvPr id="29" name="Google Shape;2596;p94">
            <a:extLst>
              <a:ext uri="{FF2B5EF4-FFF2-40B4-BE49-F238E27FC236}">
                <a16:creationId xmlns:a16="http://schemas.microsoft.com/office/drawing/2014/main" id="{281414BD-BEAE-8249-8CB0-57BE72D4D952}"/>
              </a:ext>
            </a:extLst>
          </p:cNvPr>
          <p:cNvCxnSpPr>
            <a:cxnSpLocks/>
          </p:cNvCxnSpPr>
          <p:nvPr/>
        </p:nvCxnSpPr>
        <p:spPr>
          <a:xfrm rot="5400000" flipH="1" flipV="1">
            <a:off x="4377391" y="3803457"/>
            <a:ext cx="505859" cy="336710"/>
          </a:xfrm>
          <a:prstGeom prst="bentConnector3">
            <a:avLst>
              <a:gd name="adj1" fmla="val 99299"/>
            </a:avLst>
          </a:prstGeom>
          <a:noFill/>
          <a:ln w="9525" cap="flat" cmpd="sng">
            <a:solidFill>
              <a:schemeClr val="accent1"/>
            </a:solidFill>
            <a:prstDash val="solid"/>
            <a:miter lim="800000"/>
            <a:headEnd type="none" w="sm" len="sm"/>
            <a:tailEnd type="triangle" w="med" len="med"/>
          </a:ln>
        </p:spPr>
      </p:cxnSp>
      <p:pic>
        <p:nvPicPr>
          <p:cNvPr id="35" name="Image 54" descr="A person posing for the camera&#10;&#10;Description generated with very high confidence">
            <a:extLst>
              <a:ext uri="{FF2B5EF4-FFF2-40B4-BE49-F238E27FC236}">
                <a16:creationId xmlns:a16="http://schemas.microsoft.com/office/drawing/2014/main" id="{4E79501A-E149-F74A-8497-6FEECC0A0950}"/>
              </a:ext>
            </a:extLst>
          </p:cNvPr>
          <p:cNvPicPr>
            <a:picLocks noChangeAspect="1"/>
          </p:cNvPicPr>
          <p:nvPr/>
        </p:nvPicPr>
        <p:blipFill>
          <a:blip r:embed="rId8"/>
          <a:stretch>
            <a:fillRect/>
          </a:stretch>
        </p:blipFill>
        <p:spPr>
          <a:xfrm>
            <a:off x="8242284" y="45666"/>
            <a:ext cx="1457268" cy="1838785"/>
          </a:xfrm>
          <a:prstGeom prst="rect">
            <a:avLst/>
          </a:prstGeom>
        </p:spPr>
      </p:pic>
      <p:sp>
        <p:nvSpPr>
          <p:cNvPr id="36" name="Google Shape;2616;p95">
            <a:extLst>
              <a:ext uri="{FF2B5EF4-FFF2-40B4-BE49-F238E27FC236}">
                <a16:creationId xmlns:a16="http://schemas.microsoft.com/office/drawing/2014/main" id="{9DED774E-119A-BC4E-985A-889E2D035EB5}"/>
              </a:ext>
            </a:extLst>
          </p:cNvPr>
          <p:cNvSpPr txBox="1"/>
          <p:nvPr/>
        </p:nvSpPr>
        <p:spPr>
          <a:xfrm>
            <a:off x="1388119" y="1670432"/>
            <a:ext cx="1746109" cy="858400"/>
          </a:xfrm>
          <a:prstGeom prst="rect">
            <a:avLst/>
          </a:prstGeom>
          <a:noFill/>
          <a:ln>
            <a:noFill/>
          </a:ln>
        </p:spPr>
        <p:txBody>
          <a:bodyPr spcFirstLastPara="1" wrap="square" lIns="91433" tIns="45700" rIns="91433" bIns="45700" anchor="t" anchorCtr="0">
            <a:noAutofit/>
          </a:bodyPr>
          <a:lstStyle/>
          <a:p>
            <a:pPr algn="ctr">
              <a:buClr>
                <a:srgbClr val="000000"/>
              </a:buClr>
              <a:buSzPts val="1400"/>
            </a:pPr>
            <a:r>
              <a:rPr lang="fr" sz="1600" dirty="0">
                <a:latin typeface="Adobe Clean" panose="020B0503020404020204" pitchFamily="34" charset="0"/>
                <a:ea typeface="Roboto"/>
                <a:cs typeface="Roboto"/>
                <a:sym typeface="Roboto"/>
              </a:rPr>
              <a:t>Latent </a:t>
            </a:r>
            <a:r>
              <a:rPr lang="fr" sz="1600" dirty="0" err="1">
                <a:latin typeface="Adobe Clean" panose="020B0503020404020204" pitchFamily="34" charset="0"/>
                <a:ea typeface="Roboto"/>
                <a:cs typeface="Roboto"/>
                <a:sym typeface="Roboto"/>
              </a:rPr>
              <a:t>shape</a:t>
            </a:r>
            <a:r>
              <a:rPr lang="fr" sz="1600" dirty="0">
                <a:latin typeface="Adobe Clean" panose="020B0503020404020204" pitchFamily="34" charset="0"/>
                <a:ea typeface="Roboto"/>
                <a:cs typeface="Roboto"/>
                <a:sym typeface="Roboto"/>
              </a:rPr>
              <a:t> </a:t>
            </a:r>
            <a:r>
              <a:rPr lang="fr" sz="1600" dirty="0" err="1">
                <a:latin typeface="Adobe Clean" panose="020B0503020404020204" pitchFamily="34" charset="0"/>
                <a:ea typeface="Roboto"/>
                <a:cs typeface="Roboto"/>
                <a:sym typeface="Roboto"/>
              </a:rPr>
              <a:t>space</a:t>
            </a:r>
            <a:endParaRPr sz="1600" dirty="0">
              <a:latin typeface="Adobe Clean" panose="020B0503020404020204" pitchFamily="34" charset="0"/>
              <a:ea typeface="Roboto"/>
              <a:cs typeface="Roboto"/>
              <a:sym typeface="Roboto"/>
            </a:endParaRPr>
          </a:p>
        </p:txBody>
      </p:sp>
      <p:sp>
        <p:nvSpPr>
          <p:cNvPr id="38" name="Google Shape;2588;p94">
            <a:extLst>
              <a:ext uri="{FF2B5EF4-FFF2-40B4-BE49-F238E27FC236}">
                <a16:creationId xmlns:a16="http://schemas.microsoft.com/office/drawing/2014/main" id="{5E20DED1-9595-3F4B-80E1-1CF18C2CBA38}"/>
              </a:ext>
            </a:extLst>
          </p:cNvPr>
          <p:cNvSpPr/>
          <p:nvPr/>
        </p:nvSpPr>
        <p:spPr>
          <a:xfrm>
            <a:off x="5071919" y="2633935"/>
            <a:ext cx="194613" cy="205740"/>
          </a:xfrm>
          <a:prstGeom prst="ellipse">
            <a:avLst/>
          </a:prstGeom>
          <a:solidFill>
            <a:srgbClr val="0070C0"/>
          </a:solidFill>
          <a:ln>
            <a:noFill/>
          </a:ln>
        </p:spPr>
        <p:txBody>
          <a:bodyPr spcFirstLastPara="1" wrap="square" lIns="91433" tIns="45700" rIns="91433" bIns="45700" anchor="ctr" anchorCtr="0">
            <a:noAutofit/>
          </a:bodyPr>
          <a:lstStyle/>
          <a:p>
            <a:pPr algn="ctr">
              <a:buClr>
                <a:srgbClr val="000000"/>
              </a:buClr>
              <a:buSzPts val="1400"/>
            </a:pPr>
            <a:endParaRPr sz="1867" dirty="0">
              <a:latin typeface="Adobe Clean" panose="020B0503020404020204" pitchFamily="34" charset="0"/>
              <a:ea typeface="Calibri"/>
              <a:cs typeface="Calibri"/>
              <a:sym typeface="Calibri"/>
            </a:endParaRPr>
          </a:p>
        </p:txBody>
      </p:sp>
      <p:pic>
        <p:nvPicPr>
          <p:cNvPr id="40" name="Image 49" descr="A person in a costume&#10;&#10;Description generated with high confidence">
            <a:extLst>
              <a:ext uri="{FF2B5EF4-FFF2-40B4-BE49-F238E27FC236}">
                <a16:creationId xmlns:a16="http://schemas.microsoft.com/office/drawing/2014/main" id="{67566C1B-1036-DF4B-898F-EE8FD727A272}"/>
              </a:ext>
            </a:extLst>
          </p:cNvPr>
          <p:cNvPicPr>
            <a:picLocks noChangeAspect="1"/>
          </p:cNvPicPr>
          <p:nvPr/>
        </p:nvPicPr>
        <p:blipFill>
          <a:blip r:embed="rId9"/>
          <a:stretch>
            <a:fillRect/>
          </a:stretch>
        </p:blipFill>
        <p:spPr>
          <a:xfrm>
            <a:off x="8251711" y="1981231"/>
            <a:ext cx="1425996" cy="1907584"/>
          </a:xfrm>
          <a:prstGeom prst="rect">
            <a:avLst/>
          </a:prstGeom>
        </p:spPr>
      </p:pic>
      <p:pic>
        <p:nvPicPr>
          <p:cNvPr id="43" name="Image 45">
            <a:extLst>
              <a:ext uri="{FF2B5EF4-FFF2-40B4-BE49-F238E27FC236}">
                <a16:creationId xmlns:a16="http://schemas.microsoft.com/office/drawing/2014/main" id="{6483E039-B243-5E40-86A6-A4D4BF0CA3B5}"/>
              </a:ext>
            </a:extLst>
          </p:cNvPr>
          <p:cNvPicPr>
            <a:picLocks noChangeAspect="1"/>
          </p:cNvPicPr>
          <p:nvPr/>
        </p:nvPicPr>
        <p:blipFill rotWithShape="1">
          <a:blip r:embed="rId10">
            <a:alphaModFix amt="99000"/>
          </a:blip>
          <a:srcRect t="926" r="5582" b="1"/>
          <a:stretch/>
        </p:blipFill>
        <p:spPr>
          <a:xfrm>
            <a:off x="8251712" y="1981231"/>
            <a:ext cx="1425996" cy="1875654"/>
          </a:xfrm>
          <a:prstGeom prst="rect">
            <a:avLst/>
          </a:prstGeom>
        </p:spPr>
      </p:pic>
      <p:pic>
        <p:nvPicPr>
          <p:cNvPr id="2" name="Audio 1">
            <a:hlinkClick r:id="" action="ppaction://media"/>
            <a:extLst>
              <a:ext uri="{FF2B5EF4-FFF2-40B4-BE49-F238E27FC236}">
                <a16:creationId xmlns:a16="http://schemas.microsoft.com/office/drawing/2014/main" id="{6224B56D-8225-734D-9262-9B78C834D02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464806705"/>
      </p:ext>
    </p:extLst>
  </p:cSld>
  <p:clrMapOvr>
    <a:masterClrMapping/>
  </p:clrMapOvr>
  <mc:AlternateContent xmlns:mc="http://schemas.openxmlformats.org/markup-compatibility/2006">
    <mc:Choice xmlns:p14="http://schemas.microsoft.com/office/powerpoint/2010/main" Requires="p14">
      <p:transition spd="slow" p14:dur="2000" advTm="11679"/>
    </mc:Choice>
    <mc:Fallback>
      <p:transition spd="slow" advTm="11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1.66667E-6 -4.07407E-6 L -0.0461 -0.01666 " pathEditMode="relative" rAng="0" ptsTypes="AA">
                                      <p:cBhvr>
                                        <p:cTn id="10" dur="2000" fill="hold"/>
                                        <p:tgtEl>
                                          <p:spTgt spid="38"/>
                                        </p:tgtEl>
                                        <p:attrNameLst>
                                          <p:attrName>ppt_x</p:attrName>
                                          <p:attrName>ppt_y</p:attrName>
                                        </p:attrNameLst>
                                      </p:cBhvr>
                                      <p:rCtr x="-2305" y="-833"/>
                                    </p:animMotion>
                                  </p:childTnLst>
                                </p:cTn>
                              </p:par>
                            </p:childTnLst>
                          </p:cTn>
                        </p:par>
                        <p:par>
                          <p:cTn id="11" fill="hold">
                            <p:stCondLst>
                              <p:cond delay="2000"/>
                            </p:stCondLst>
                            <p:childTnLst>
                              <p:par>
                                <p:cTn id="12" presetID="9" presetClass="entr" presetSubtype="0" fill="hold"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dissolv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E37661-C212-8543-B94F-2C5641D3F2C8}"/>
              </a:ext>
            </a:extLst>
          </p:cNvPr>
          <p:cNvSpPr>
            <a:spLocks noGrp="1"/>
          </p:cNvSpPr>
          <p:nvPr>
            <p:ph type="sldNum" sz="quarter" idx="12"/>
          </p:nvPr>
        </p:nvSpPr>
        <p:spPr/>
        <p:txBody>
          <a:bodyPr/>
          <a:lstStyle/>
          <a:p>
            <a:fld id="{611224AE-60B8-A04C-BAB5-7045A9C2B360}" type="slidenum">
              <a:rPr lang="fr-FR" smtClean="0"/>
              <a:t>7</a:t>
            </a:fld>
            <a:endParaRPr lang="fr-FR"/>
          </a:p>
        </p:txBody>
      </p:sp>
      <p:sp>
        <p:nvSpPr>
          <p:cNvPr id="16" name="Shape 113">
            <a:extLst>
              <a:ext uri="{FF2B5EF4-FFF2-40B4-BE49-F238E27FC236}">
                <a16:creationId xmlns:a16="http://schemas.microsoft.com/office/drawing/2014/main" id="{FF9680E6-CDEC-E94E-B5A9-694E73FB6ACD}"/>
              </a:ext>
            </a:extLst>
          </p:cNvPr>
          <p:cNvSpPr txBox="1"/>
          <p:nvPr/>
        </p:nvSpPr>
        <p:spPr>
          <a:xfrm>
            <a:off x="1198349" y="175326"/>
            <a:ext cx="1482696" cy="340431"/>
          </a:xfrm>
          <a:prstGeom prst="rect">
            <a:avLst/>
          </a:prstGeom>
          <a:noFill/>
          <a:ln>
            <a:noFill/>
          </a:ln>
        </p:spPr>
        <p:txBody>
          <a:bodyPr spcFirstLastPara="1" wrap="square" lIns="20710" tIns="20710" rIns="20710" bIns="20710" anchor="t" anchorCtr="0">
            <a:noAutofit/>
          </a:bodyPr>
          <a:lstStyle/>
          <a:p>
            <a:r>
              <a:rPr lang="en-US" sz="2000" dirty="0">
                <a:latin typeface="Adobe Clean" panose="020B0503020404020204" pitchFamily="34" charset="0"/>
                <a:ea typeface="Times" charset="0"/>
                <a:cs typeface="Times" charset="0"/>
              </a:rPr>
              <a:t>Input Shape</a:t>
            </a:r>
            <a:endParaRPr sz="2000" dirty="0">
              <a:latin typeface="Adobe Clean" panose="020B0503020404020204" pitchFamily="34" charset="0"/>
              <a:ea typeface="Times" charset="0"/>
              <a:cs typeface="Times" charset="0"/>
            </a:endParaRPr>
          </a:p>
        </p:txBody>
      </p:sp>
      <p:sp>
        <p:nvSpPr>
          <p:cNvPr id="29" name="Shape 113">
            <a:extLst>
              <a:ext uri="{FF2B5EF4-FFF2-40B4-BE49-F238E27FC236}">
                <a16:creationId xmlns:a16="http://schemas.microsoft.com/office/drawing/2014/main" id="{0DAFCDB3-5FBA-C249-8431-EF15E381DE3C}"/>
              </a:ext>
            </a:extLst>
          </p:cNvPr>
          <p:cNvSpPr txBox="1"/>
          <p:nvPr/>
        </p:nvSpPr>
        <p:spPr>
          <a:xfrm>
            <a:off x="4356690" y="239950"/>
            <a:ext cx="2539410" cy="445516"/>
          </a:xfrm>
          <a:prstGeom prst="rect">
            <a:avLst/>
          </a:prstGeom>
          <a:noFill/>
          <a:ln>
            <a:noFill/>
          </a:ln>
        </p:spPr>
        <p:txBody>
          <a:bodyPr spcFirstLastPara="1" wrap="square" lIns="20710" tIns="20710" rIns="20710" bIns="20710" anchor="t" anchorCtr="0">
            <a:noAutofit/>
          </a:bodyPr>
          <a:lstStyle/>
          <a:p>
            <a:r>
              <a:rPr lang="en-US" sz="2000" dirty="0">
                <a:latin typeface="Adobe Clean" panose="020B0503020404020204" pitchFamily="34" charset="0"/>
                <a:ea typeface="Times" charset="0"/>
                <a:cs typeface="Times" charset="0"/>
              </a:rPr>
              <a:t>Before test-time </a:t>
            </a:r>
            <a:r>
              <a:rPr lang="en-US" sz="2000" dirty="0" err="1">
                <a:latin typeface="Adobe Clean" panose="020B0503020404020204" pitchFamily="34" charset="0"/>
                <a:ea typeface="Times" charset="0"/>
                <a:cs typeface="Times" charset="0"/>
              </a:rPr>
              <a:t>optim</a:t>
            </a:r>
            <a:endParaRPr sz="2000" dirty="0">
              <a:latin typeface="Adobe Clean" panose="020B0503020404020204" pitchFamily="34" charset="0"/>
              <a:ea typeface="Times" charset="0"/>
              <a:cs typeface="Times" charset="0"/>
            </a:endParaRPr>
          </a:p>
        </p:txBody>
      </p:sp>
      <p:sp>
        <p:nvSpPr>
          <p:cNvPr id="30" name="Shape 113">
            <a:extLst>
              <a:ext uri="{FF2B5EF4-FFF2-40B4-BE49-F238E27FC236}">
                <a16:creationId xmlns:a16="http://schemas.microsoft.com/office/drawing/2014/main" id="{0F4205EB-37B4-D242-AAF4-2696BB5DF698}"/>
              </a:ext>
            </a:extLst>
          </p:cNvPr>
          <p:cNvSpPr txBox="1"/>
          <p:nvPr/>
        </p:nvSpPr>
        <p:spPr>
          <a:xfrm>
            <a:off x="8336165" y="229703"/>
            <a:ext cx="2918311" cy="352358"/>
          </a:xfrm>
          <a:prstGeom prst="rect">
            <a:avLst/>
          </a:prstGeom>
          <a:noFill/>
          <a:ln>
            <a:noFill/>
          </a:ln>
        </p:spPr>
        <p:txBody>
          <a:bodyPr spcFirstLastPara="1" wrap="square" lIns="20710" tIns="20710" rIns="20710" bIns="20710" anchor="t" anchorCtr="0">
            <a:noAutofit/>
          </a:bodyPr>
          <a:lstStyle/>
          <a:p>
            <a:r>
              <a:rPr lang="en-US" sz="2000" dirty="0">
                <a:latin typeface="Adobe Clean" panose="020B0503020404020204" pitchFamily="34" charset="0"/>
                <a:ea typeface="Times" charset="0"/>
                <a:cs typeface="Times" charset="0"/>
              </a:rPr>
              <a:t>After test-time </a:t>
            </a:r>
            <a:r>
              <a:rPr lang="en-US" sz="2000" dirty="0" err="1">
                <a:latin typeface="Adobe Clean" panose="020B0503020404020204" pitchFamily="34" charset="0"/>
                <a:ea typeface="Times" charset="0"/>
                <a:cs typeface="Times" charset="0"/>
              </a:rPr>
              <a:t>optim</a:t>
            </a:r>
            <a:endParaRPr sz="2000" dirty="0">
              <a:latin typeface="Adobe Clean" panose="020B0503020404020204" pitchFamily="34" charset="0"/>
              <a:ea typeface="Times" charset="0"/>
              <a:cs typeface="Times" charset="0"/>
            </a:endParaRPr>
          </a:p>
        </p:txBody>
      </p:sp>
      <p:pic>
        <p:nvPicPr>
          <p:cNvPr id="39" name="Image 38">
            <a:extLst>
              <a:ext uri="{FF2B5EF4-FFF2-40B4-BE49-F238E27FC236}">
                <a16:creationId xmlns:a16="http://schemas.microsoft.com/office/drawing/2014/main" id="{921BB017-3193-8144-8691-C222FCEF00A0}"/>
              </a:ext>
            </a:extLst>
          </p:cNvPr>
          <p:cNvPicPr>
            <a:picLocks noChangeAspect="1"/>
          </p:cNvPicPr>
          <p:nvPr/>
        </p:nvPicPr>
        <p:blipFill>
          <a:blip r:embed="rId6"/>
          <a:stretch>
            <a:fillRect/>
          </a:stretch>
        </p:blipFill>
        <p:spPr>
          <a:xfrm>
            <a:off x="8397240" y="1082829"/>
            <a:ext cx="1584960" cy="2336800"/>
          </a:xfrm>
          <a:prstGeom prst="rect">
            <a:avLst/>
          </a:prstGeom>
        </p:spPr>
      </p:pic>
      <p:pic>
        <p:nvPicPr>
          <p:cNvPr id="40" name="Image 39">
            <a:extLst>
              <a:ext uri="{FF2B5EF4-FFF2-40B4-BE49-F238E27FC236}">
                <a16:creationId xmlns:a16="http://schemas.microsoft.com/office/drawing/2014/main" id="{3BBDD4C9-F2A1-2347-8E74-0F6135305B3E}"/>
              </a:ext>
            </a:extLst>
          </p:cNvPr>
          <p:cNvPicPr>
            <a:picLocks noChangeAspect="1"/>
          </p:cNvPicPr>
          <p:nvPr/>
        </p:nvPicPr>
        <p:blipFill>
          <a:blip r:embed="rId7"/>
          <a:stretch>
            <a:fillRect/>
          </a:stretch>
        </p:blipFill>
        <p:spPr>
          <a:xfrm>
            <a:off x="810225" y="1016000"/>
            <a:ext cx="1788160" cy="2413000"/>
          </a:xfrm>
          <a:prstGeom prst="rect">
            <a:avLst/>
          </a:prstGeom>
        </p:spPr>
      </p:pic>
      <p:pic>
        <p:nvPicPr>
          <p:cNvPr id="41" name="Image 40">
            <a:extLst>
              <a:ext uri="{FF2B5EF4-FFF2-40B4-BE49-F238E27FC236}">
                <a16:creationId xmlns:a16="http://schemas.microsoft.com/office/drawing/2014/main" id="{D67D71FA-8287-9C44-A0E1-8157E23D564D}"/>
              </a:ext>
            </a:extLst>
          </p:cNvPr>
          <p:cNvPicPr>
            <a:picLocks noChangeAspect="1"/>
          </p:cNvPicPr>
          <p:nvPr/>
        </p:nvPicPr>
        <p:blipFill>
          <a:blip r:embed="rId8"/>
          <a:stretch>
            <a:fillRect/>
          </a:stretch>
        </p:blipFill>
        <p:spPr>
          <a:xfrm>
            <a:off x="4499303" y="1016000"/>
            <a:ext cx="1661160" cy="2397760"/>
          </a:xfrm>
          <a:prstGeom prst="rect">
            <a:avLst/>
          </a:prstGeom>
        </p:spPr>
      </p:pic>
      <p:pic>
        <p:nvPicPr>
          <p:cNvPr id="42" name="Image 41">
            <a:extLst>
              <a:ext uri="{FF2B5EF4-FFF2-40B4-BE49-F238E27FC236}">
                <a16:creationId xmlns:a16="http://schemas.microsoft.com/office/drawing/2014/main" id="{71452211-2EE4-DC41-ABAE-19384A6712D0}"/>
              </a:ext>
            </a:extLst>
          </p:cNvPr>
          <p:cNvPicPr>
            <a:picLocks noChangeAspect="1"/>
          </p:cNvPicPr>
          <p:nvPr/>
        </p:nvPicPr>
        <p:blipFill>
          <a:blip r:embed="rId9"/>
          <a:stretch>
            <a:fillRect/>
          </a:stretch>
        </p:blipFill>
        <p:spPr>
          <a:xfrm>
            <a:off x="4691463" y="3744294"/>
            <a:ext cx="1299730" cy="2413000"/>
          </a:xfrm>
          <a:prstGeom prst="rect">
            <a:avLst/>
          </a:prstGeom>
        </p:spPr>
      </p:pic>
      <p:pic>
        <p:nvPicPr>
          <p:cNvPr id="43" name="Image 42">
            <a:extLst>
              <a:ext uri="{FF2B5EF4-FFF2-40B4-BE49-F238E27FC236}">
                <a16:creationId xmlns:a16="http://schemas.microsoft.com/office/drawing/2014/main" id="{19E688A2-572C-9B4E-97DB-E8437692D0B0}"/>
              </a:ext>
            </a:extLst>
          </p:cNvPr>
          <p:cNvPicPr>
            <a:picLocks noChangeAspect="1"/>
          </p:cNvPicPr>
          <p:nvPr/>
        </p:nvPicPr>
        <p:blipFill>
          <a:blip r:embed="rId10"/>
          <a:stretch>
            <a:fillRect/>
          </a:stretch>
        </p:blipFill>
        <p:spPr>
          <a:xfrm>
            <a:off x="8626921" y="3856054"/>
            <a:ext cx="1168400" cy="2367280"/>
          </a:xfrm>
          <a:prstGeom prst="rect">
            <a:avLst/>
          </a:prstGeom>
        </p:spPr>
      </p:pic>
      <p:pic>
        <p:nvPicPr>
          <p:cNvPr id="44" name="Image 43">
            <a:extLst>
              <a:ext uri="{FF2B5EF4-FFF2-40B4-BE49-F238E27FC236}">
                <a16:creationId xmlns:a16="http://schemas.microsoft.com/office/drawing/2014/main" id="{4995DEB4-49D1-D942-BC74-42DE3B616DAE}"/>
              </a:ext>
            </a:extLst>
          </p:cNvPr>
          <p:cNvPicPr>
            <a:picLocks noChangeAspect="1"/>
          </p:cNvPicPr>
          <p:nvPr/>
        </p:nvPicPr>
        <p:blipFill>
          <a:blip r:embed="rId11"/>
          <a:stretch>
            <a:fillRect/>
          </a:stretch>
        </p:blipFill>
        <p:spPr>
          <a:xfrm>
            <a:off x="1198349" y="3775618"/>
            <a:ext cx="1214120" cy="2413000"/>
          </a:xfrm>
          <a:prstGeom prst="rect">
            <a:avLst/>
          </a:prstGeom>
        </p:spPr>
      </p:pic>
      <p:pic>
        <p:nvPicPr>
          <p:cNvPr id="4" name="Audio 3">
            <a:hlinkClick r:id="" action="ppaction://media"/>
            <a:extLst>
              <a:ext uri="{FF2B5EF4-FFF2-40B4-BE49-F238E27FC236}">
                <a16:creationId xmlns:a16="http://schemas.microsoft.com/office/drawing/2014/main" id="{6EDBF4BC-DBB8-4A4F-933F-88975504618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421501212"/>
      </p:ext>
    </p:extLst>
  </p:cSld>
  <p:clrMapOvr>
    <a:masterClrMapping/>
  </p:clrMapOvr>
  <mc:AlternateContent xmlns:mc="http://schemas.openxmlformats.org/markup-compatibility/2006">
    <mc:Choice xmlns:p14="http://schemas.microsoft.com/office/powerpoint/2010/main" Requires="p14">
      <p:transition spd="slow" p14:dur="2000" advTm="16981"/>
    </mc:Choice>
    <mc:Fallback>
      <p:transition spd="slow" advTm="16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a:extLst>
              <a:ext uri="{FF2B5EF4-FFF2-40B4-BE49-F238E27FC236}">
                <a16:creationId xmlns:a16="http://schemas.microsoft.com/office/drawing/2014/main" id="{7E37759B-925B-724B-A38C-4AE3F8E9AE00}"/>
              </a:ext>
            </a:extLst>
          </p:cNvPr>
          <p:cNvSpPr>
            <a:spLocks noGrp="1"/>
          </p:cNvSpPr>
          <p:nvPr>
            <p:ph type="sldNum" sz="quarter" idx="12"/>
          </p:nvPr>
        </p:nvSpPr>
        <p:spPr/>
        <p:txBody>
          <a:bodyPr/>
          <a:lstStyle/>
          <a:p>
            <a:fld id="{611224AE-60B8-A04C-BAB5-7045A9C2B360}" type="slidenum">
              <a:rPr lang="fr-FR" smtClean="0"/>
              <a:t>8</a:t>
            </a:fld>
            <a:endParaRPr lang="fr-FR"/>
          </a:p>
        </p:txBody>
      </p:sp>
      <p:grpSp>
        <p:nvGrpSpPr>
          <p:cNvPr id="10" name="Groupe 9">
            <a:extLst>
              <a:ext uri="{FF2B5EF4-FFF2-40B4-BE49-F238E27FC236}">
                <a16:creationId xmlns:a16="http://schemas.microsoft.com/office/drawing/2014/main" id="{A23D0F99-B61B-9044-9C23-84319FA8603B}"/>
              </a:ext>
            </a:extLst>
          </p:cNvPr>
          <p:cNvGrpSpPr/>
          <p:nvPr/>
        </p:nvGrpSpPr>
        <p:grpSpPr>
          <a:xfrm>
            <a:off x="1327874" y="446609"/>
            <a:ext cx="9031271" cy="6218668"/>
            <a:chOff x="1414138" y="435186"/>
            <a:chExt cx="9031271" cy="6218668"/>
          </a:xfrm>
        </p:grpSpPr>
        <p:grpSp>
          <p:nvGrpSpPr>
            <p:cNvPr id="2" name="Groupe 1">
              <a:extLst>
                <a:ext uri="{FF2B5EF4-FFF2-40B4-BE49-F238E27FC236}">
                  <a16:creationId xmlns:a16="http://schemas.microsoft.com/office/drawing/2014/main" id="{FA41AE5C-7BF6-3E46-B606-3D99B1E3511B}"/>
                </a:ext>
              </a:extLst>
            </p:cNvPr>
            <p:cNvGrpSpPr>
              <a:grpSpLocks noChangeAspect="1"/>
            </p:cNvGrpSpPr>
            <p:nvPr/>
          </p:nvGrpSpPr>
          <p:grpSpPr>
            <a:xfrm>
              <a:off x="1414138" y="435186"/>
              <a:ext cx="8459761" cy="6103726"/>
              <a:chOff x="26348726" y="10875500"/>
              <a:chExt cx="15818888" cy="11413346"/>
            </a:xfrm>
          </p:grpSpPr>
          <p:sp>
            <p:nvSpPr>
              <p:cNvPr id="3" name="Rectangle 2">
                <a:extLst>
                  <a:ext uri="{FF2B5EF4-FFF2-40B4-BE49-F238E27FC236}">
                    <a16:creationId xmlns:a16="http://schemas.microsoft.com/office/drawing/2014/main" id="{7ADF091B-CB56-5247-8ADD-0EAE53185CFB}"/>
                  </a:ext>
                </a:extLst>
              </p:cNvPr>
              <p:cNvSpPr/>
              <p:nvPr/>
            </p:nvSpPr>
            <p:spPr>
              <a:xfrm>
                <a:off x="26348726" y="10875500"/>
                <a:ext cx="14798479" cy="2014288"/>
              </a:xfrm>
              <a:prstGeom prst="rect">
                <a:avLst/>
              </a:prstGeom>
            </p:spPr>
            <p:txBody>
              <a:bodyPr wrap="square">
                <a:spAutoFit/>
              </a:bodyPr>
              <a:lstStyle/>
              <a:p>
                <a:r>
                  <a:rPr lang="fr-FR" sz="3200" dirty="0" err="1">
                    <a:latin typeface="Adobe Clean" panose="020B0503020404020204" pitchFamily="34" charset="0"/>
                  </a:rPr>
                  <a:t>Robustness</a:t>
                </a:r>
                <a:r>
                  <a:rPr lang="fr-FR" sz="3200" dirty="0">
                    <a:latin typeface="Adobe Clean" panose="020B0503020404020204" pitchFamily="34" charset="0"/>
                  </a:rPr>
                  <a:t> to perturbations : </a:t>
                </a:r>
              </a:p>
              <a:p>
                <a:r>
                  <a:rPr lang="fr-FR" sz="3200" dirty="0">
                    <a:latin typeface="Adobe Clean" panose="020B0503020404020204" pitchFamily="34" charset="0"/>
                  </a:rPr>
                  <a:t>noise, </a:t>
                </a:r>
                <a:r>
                  <a:rPr lang="fr-FR" sz="3200" dirty="0" err="1">
                    <a:latin typeface="Adobe Clean" panose="020B0503020404020204" pitchFamily="34" charset="0"/>
                  </a:rPr>
                  <a:t>holes</a:t>
                </a:r>
                <a:r>
                  <a:rPr lang="fr-FR" sz="3200" dirty="0">
                    <a:latin typeface="Adobe Clean" panose="020B0503020404020204" pitchFamily="34" charset="0"/>
                  </a:rPr>
                  <a:t>, </a:t>
                </a:r>
                <a:r>
                  <a:rPr lang="fr-FR" sz="3200" dirty="0" err="1">
                    <a:latin typeface="Adobe Clean" panose="020B0503020404020204" pitchFamily="34" charset="0"/>
                  </a:rPr>
                  <a:t>topology</a:t>
                </a:r>
                <a:r>
                  <a:rPr lang="fr-FR" sz="3200" dirty="0">
                    <a:latin typeface="Adobe Clean" panose="020B0503020404020204" pitchFamily="34" charset="0"/>
                  </a:rPr>
                  <a:t>, </a:t>
                </a:r>
                <a:r>
                  <a:rPr lang="fr-FR" sz="3200" dirty="0" err="1">
                    <a:latin typeface="Adobe Clean" panose="020B0503020404020204" pitchFamily="34" charset="0"/>
                  </a:rPr>
                  <a:t>sampling</a:t>
                </a:r>
                <a:r>
                  <a:rPr lang="fr-FR" sz="3200" dirty="0">
                    <a:latin typeface="Adobe Clean" panose="020B0503020404020204" pitchFamily="34" charset="0"/>
                  </a:rPr>
                  <a:t>…</a:t>
                </a:r>
              </a:p>
            </p:txBody>
          </p:sp>
          <p:pic>
            <p:nvPicPr>
              <p:cNvPr id="4" name="Image 3">
                <a:extLst>
                  <a:ext uri="{FF2B5EF4-FFF2-40B4-BE49-F238E27FC236}">
                    <a16:creationId xmlns:a16="http://schemas.microsoft.com/office/drawing/2014/main" id="{42BD9B20-198E-DE47-9DCE-C01BD5C6A79D}"/>
                  </a:ext>
                </a:extLst>
              </p:cNvPr>
              <p:cNvPicPr>
                <a:picLocks noChangeAspect="1"/>
              </p:cNvPicPr>
              <p:nvPr/>
            </p:nvPicPr>
            <p:blipFill>
              <a:blip r:embed="rId5"/>
              <a:stretch>
                <a:fillRect/>
              </a:stretch>
            </p:blipFill>
            <p:spPr>
              <a:xfrm>
                <a:off x="28422658" y="13339156"/>
                <a:ext cx="13744956" cy="8949690"/>
              </a:xfrm>
              <a:prstGeom prst="rect">
                <a:avLst/>
              </a:prstGeom>
            </p:spPr>
          </p:pic>
        </p:grpSp>
        <p:sp>
          <p:nvSpPr>
            <p:cNvPr id="9" name="Rectangle 8">
              <a:extLst>
                <a:ext uri="{FF2B5EF4-FFF2-40B4-BE49-F238E27FC236}">
                  <a16:creationId xmlns:a16="http://schemas.microsoft.com/office/drawing/2014/main" id="{562B6275-915F-A148-A312-D7B718A1C710}"/>
                </a:ext>
              </a:extLst>
            </p:cNvPr>
            <p:cNvSpPr/>
            <p:nvPr/>
          </p:nvSpPr>
          <p:spPr>
            <a:xfrm>
              <a:off x="1951738" y="5458272"/>
              <a:ext cx="8493671" cy="1195582"/>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Adobe Clean" panose="020B0503020404020204" pitchFamily="34" charset="0"/>
              </a:endParaRPr>
            </a:p>
          </p:txBody>
        </p:sp>
      </p:grpSp>
      <p:sp>
        <p:nvSpPr>
          <p:cNvPr id="7" name="ZoneTexte 6">
            <a:extLst>
              <a:ext uri="{FF2B5EF4-FFF2-40B4-BE49-F238E27FC236}">
                <a16:creationId xmlns:a16="http://schemas.microsoft.com/office/drawing/2014/main" id="{CDF24A00-C0A8-234F-89F2-0FC5E758B6CA}"/>
              </a:ext>
            </a:extLst>
          </p:cNvPr>
          <p:cNvSpPr txBox="1"/>
          <p:nvPr/>
        </p:nvSpPr>
        <p:spPr>
          <a:xfrm>
            <a:off x="786795" y="6196879"/>
            <a:ext cx="11041775" cy="646331"/>
          </a:xfrm>
          <a:prstGeom prst="rect">
            <a:avLst/>
          </a:prstGeom>
          <a:noFill/>
        </p:spPr>
        <p:txBody>
          <a:bodyPr wrap="square" rtlCol="0">
            <a:spAutoFit/>
          </a:bodyPr>
          <a:lstStyle/>
          <a:p>
            <a:r>
              <a:rPr lang="fr-FR" dirty="0">
                <a:latin typeface="Adobe Clean" panose="020B0503020404020204" pitchFamily="34" charset="0"/>
              </a:rPr>
              <a:t>Scape: </a:t>
            </a:r>
            <a:r>
              <a:rPr lang="fr-FR" dirty="0" err="1">
                <a:latin typeface="Adobe Clean" panose="020B0503020404020204" pitchFamily="34" charset="0"/>
              </a:rPr>
              <a:t>shape</a:t>
            </a:r>
            <a:r>
              <a:rPr lang="fr-FR" dirty="0">
                <a:latin typeface="Adobe Clean" panose="020B0503020404020204" pitchFamily="34" charset="0"/>
              </a:rPr>
              <a:t> </a:t>
            </a:r>
            <a:r>
              <a:rPr lang="fr-FR" dirty="0" err="1">
                <a:latin typeface="Adobe Clean" panose="020B0503020404020204" pitchFamily="34" charset="0"/>
              </a:rPr>
              <a:t>completion</a:t>
            </a:r>
            <a:r>
              <a:rPr lang="fr-FR" dirty="0">
                <a:latin typeface="Adobe Clean" panose="020B0503020404020204" pitchFamily="34" charset="0"/>
              </a:rPr>
              <a:t> and animation of people, </a:t>
            </a:r>
            <a:r>
              <a:rPr lang="fr-FR" dirty="0" err="1">
                <a:latin typeface="Adobe Clean" panose="020B0503020404020204" pitchFamily="34" charset="0"/>
              </a:rPr>
              <a:t>Anguelov</a:t>
            </a:r>
            <a:r>
              <a:rPr lang="fr-FR" dirty="0">
                <a:latin typeface="Adobe Clean" panose="020B0503020404020204" pitchFamily="34" charset="0"/>
              </a:rPr>
              <a:t> et al. TOG  (2005)</a:t>
            </a:r>
          </a:p>
          <a:p>
            <a:r>
              <a:rPr lang="fr-FR" dirty="0" err="1">
                <a:latin typeface="Adobe Clean" panose="020B0503020404020204" pitchFamily="34" charset="0"/>
              </a:rPr>
              <a:t>Numerical</a:t>
            </a:r>
            <a:r>
              <a:rPr lang="fr-FR" dirty="0">
                <a:latin typeface="Adobe Clean" panose="020B0503020404020204" pitchFamily="34" charset="0"/>
              </a:rPr>
              <a:t> </a:t>
            </a:r>
            <a:r>
              <a:rPr lang="fr-FR" dirty="0" err="1">
                <a:latin typeface="Adobe Clean" panose="020B0503020404020204" pitchFamily="34" charset="0"/>
              </a:rPr>
              <a:t>geometry</a:t>
            </a:r>
            <a:r>
              <a:rPr lang="fr-FR" dirty="0">
                <a:latin typeface="Adobe Clean" panose="020B0503020404020204" pitchFamily="34" charset="0"/>
              </a:rPr>
              <a:t> of non-</a:t>
            </a:r>
            <a:r>
              <a:rPr lang="fr-FR" dirty="0" err="1">
                <a:latin typeface="Adobe Clean" panose="020B0503020404020204" pitchFamily="34" charset="0"/>
              </a:rPr>
              <a:t>rigid</a:t>
            </a:r>
            <a:r>
              <a:rPr lang="fr-FR" dirty="0">
                <a:latin typeface="Adobe Clean" panose="020B0503020404020204" pitchFamily="34" charset="0"/>
              </a:rPr>
              <a:t> </a:t>
            </a:r>
            <a:r>
              <a:rPr lang="fr-FR" dirty="0" err="1">
                <a:latin typeface="Adobe Clean" panose="020B0503020404020204" pitchFamily="34" charset="0"/>
              </a:rPr>
              <a:t>shapes</a:t>
            </a:r>
            <a:r>
              <a:rPr lang="fr-FR" dirty="0">
                <a:latin typeface="Adobe Clean" panose="020B0503020404020204" pitchFamily="34" charset="0"/>
              </a:rPr>
              <a:t>, Bronstein et al. Springer Science &amp; Business Media (2008)</a:t>
            </a:r>
          </a:p>
        </p:txBody>
      </p:sp>
      <p:sp>
        <p:nvSpPr>
          <p:cNvPr id="11" name="ZoneTexte 10">
            <a:extLst>
              <a:ext uri="{FF2B5EF4-FFF2-40B4-BE49-F238E27FC236}">
                <a16:creationId xmlns:a16="http://schemas.microsoft.com/office/drawing/2014/main" id="{E667E46B-1261-1D41-B07C-9CE3EAE9BE61}"/>
              </a:ext>
            </a:extLst>
          </p:cNvPr>
          <p:cNvSpPr txBox="1"/>
          <p:nvPr/>
        </p:nvSpPr>
        <p:spPr>
          <a:xfrm>
            <a:off x="4290719" y="5501083"/>
            <a:ext cx="1007007" cy="461665"/>
          </a:xfrm>
          <a:prstGeom prst="rect">
            <a:avLst/>
          </a:prstGeom>
          <a:noFill/>
        </p:spPr>
        <p:txBody>
          <a:bodyPr wrap="none" rtlCol="0">
            <a:spAutoFit/>
          </a:bodyPr>
          <a:lstStyle/>
          <a:p>
            <a:r>
              <a:rPr lang="fr-FR" sz="2400" dirty="0">
                <a:latin typeface="Adobe Clean" panose="020B0503020404020204" pitchFamily="34" charset="0"/>
              </a:rPr>
              <a:t>SCAPE</a:t>
            </a:r>
            <a:endParaRPr sz="2400" dirty="0">
              <a:latin typeface="Adobe Clean" panose="020B0503020404020204" pitchFamily="34" charset="0"/>
            </a:endParaRPr>
          </a:p>
        </p:txBody>
      </p:sp>
      <p:sp>
        <p:nvSpPr>
          <p:cNvPr id="12" name="ZoneTexte 11">
            <a:extLst>
              <a:ext uri="{FF2B5EF4-FFF2-40B4-BE49-F238E27FC236}">
                <a16:creationId xmlns:a16="http://schemas.microsoft.com/office/drawing/2014/main" id="{1CE3CC39-663F-AA4C-9895-8945CC6845C2}"/>
              </a:ext>
            </a:extLst>
          </p:cNvPr>
          <p:cNvSpPr txBox="1"/>
          <p:nvPr/>
        </p:nvSpPr>
        <p:spPr>
          <a:xfrm>
            <a:off x="7049515" y="5509566"/>
            <a:ext cx="1051891" cy="461665"/>
          </a:xfrm>
          <a:prstGeom prst="rect">
            <a:avLst/>
          </a:prstGeom>
          <a:noFill/>
        </p:spPr>
        <p:txBody>
          <a:bodyPr wrap="none" rtlCol="0">
            <a:spAutoFit/>
          </a:bodyPr>
          <a:lstStyle/>
          <a:p>
            <a:r>
              <a:rPr lang="fr-FR" sz="2400" dirty="0">
                <a:latin typeface="Adobe Clean" panose="020B0503020404020204" pitchFamily="34" charset="0"/>
              </a:rPr>
              <a:t>TOSCA</a:t>
            </a:r>
            <a:endParaRPr sz="2400" dirty="0">
              <a:latin typeface="Adobe Clean" panose="020B0503020404020204" pitchFamily="34" charset="0"/>
            </a:endParaRPr>
          </a:p>
        </p:txBody>
      </p:sp>
      <p:pic>
        <p:nvPicPr>
          <p:cNvPr id="5" name="Audio 4">
            <a:hlinkClick r:id="" action="ppaction://media"/>
            <a:extLst>
              <a:ext uri="{FF2B5EF4-FFF2-40B4-BE49-F238E27FC236}">
                <a16:creationId xmlns:a16="http://schemas.microsoft.com/office/drawing/2014/main" id="{9493796F-B4EB-3F49-8B6F-3CCCF8E521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42518175"/>
      </p:ext>
    </p:extLst>
  </p:cSld>
  <p:clrMapOvr>
    <a:masterClrMapping/>
  </p:clrMapOvr>
  <mc:AlternateContent xmlns:mc="http://schemas.openxmlformats.org/markup-compatibility/2006">
    <mc:Choice xmlns:p14="http://schemas.microsoft.com/office/powerpoint/2010/main" Requires="p14">
      <p:transition spd="slow" p14:dur="2000" advTm="10412"/>
    </mc:Choice>
    <mc:Fallback>
      <p:transition spd="slow" advTm="10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5BBC381-445F-3F4C-A52B-DA4C990B4591}"/>
              </a:ext>
            </a:extLst>
          </p:cNvPr>
          <p:cNvPicPr>
            <a:picLocks noChangeAspect="1"/>
          </p:cNvPicPr>
          <p:nvPr/>
        </p:nvPicPr>
        <p:blipFill>
          <a:blip r:embed="rId5"/>
          <a:stretch>
            <a:fillRect/>
          </a:stretch>
        </p:blipFill>
        <p:spPr>
          <a:xfrm>
            <a:off x="7204951" y="1132614"/>
            <a:ext cx="4803743" cy="5252310"/>
          </a:xfrm>
          <a:prstGeom prst="rect">
            <a:avLst/>
          </a:prstGeom>
        </p:spPr>
      </p:pic>
      <p:sp>
        <p:nvSpPr>
          <p:cNvPr id="4" name="Slide Number Placeholder 3"/>
          <p:cNvSpPr>
            <a:spLocks noGrp="1"/>
          </p:cNvSpPr>
          <p:nvPr>
            <p:ph type="sldNum" sz="quarter" idx="12"/>
          </p:nvPr>
        </p:nvSpPr>
        <p:spPr>
          <a:xfrm>
            <a:off x="10173586" y="6547405"/>
            <a:ext cx="2743200" cy="365125"/>
          </a:xfrm>
        </p:spPr>
        <p:txBody>
          <a:bodyPr/>
          <a:lstStyle/>
          <a:p>
            <a:pPr algn="ctr"/>
            <a:fld id="{90156F56-D5AE-4C6F-B826-C69D1BC521BB}" type="slidenum">
              <a:rPr lang="en-US" smtClean="0"/>
              <a:pPr algn="ctr"/>
              <a:t>9</a:t>
            </a:fld>
            <a:endParaRPr lang="en-US" dirty="0"/>
          </a:p>
        </p:txBody>
      </p:sp>
      <p:pic>
        <p:nvPicPr>
          <p:cNvPr id="8" name="Picture 7">
            <a:extLst>
              <a:ext uri="{FF2B5EF4-FFF2-40B4-BE49-F238E27FC236}">
                <a16:creationId xmlns:a16="http://schemas.microsoft.com/office/drawing/2014/main" id="{2B6F601E-E167-204C-8C9B-BDFA387C107F}"/>
              </a:ext>
            </a:extLst>
          </p:cNvPr>
          <p:cNvPicPr>
            <a:picLocks noChangeAspect="1"/>
          </p:cNvPicPr>
          <p:nvPr/>
        </p:nvPicPr>
        <p:blipFill>
          <a:blip r:embed="rId6"/>
          <a:stretch>
            <a:fillRect/>
          </a:stretch>
        </p:blipFill>
        <p:spPr>
          <a:xfrm>
            <a:off x="417178" y="1185308"/>
            <a:ext cx="6995972" cy="5146922"/>
          </a:xfrm>
          <a:prstGeom prst="rect">
            <a:avLst/>
          </a:prstGeom>
          <a:noFill/>
          <a:ln w="63500">
            <a:solidFill>
              <a:schemeClr val="tx1"/>
            </a:solidFill>
          </a:ln>
          <a:effectLst>
            <a:outerShdw blurRad="762000" dist="228600" dir="5400000" algn="ctr" rotWithShape="0">
              <a:srgbClr val="000000">
                <a:alpha val="79000"/>
              </a:srgbClr>
            </a:outerShdw>
          </a:effectLst>
        </p:spPr>
      </p:pic>
      <p:pic>
        <p:nvPicPr>
          <p:cNvPr id="10" name="Picture 9">
            <a:extLst>
              <a:ext uri="{FF2B5EF4-FFF2-40B4-BE49-F238E27FC236}">
                <a16:creationId xmlns:a16="http://schemas.microsoft.com/office/drawing/2014/main" id="{D2F67A99-1B14-2C41-9DCB-21313B854AB9}"/>
              </a:ext>
            </a:extLst>
          </p:cNvPr>
          <p:cNvPicPr>
            <a:picLocks noChangeAspect="1"/>
          </p:cNvPicPr>
          <p:nvPr/>
        </p:nvPicPr>
        <p:blipFill>
          <a:blip r:embed="rId7"/>
          <a:stretch>
            <a:fillRect/>
          </a:stretch>
        </p:blipFill>
        <p:spPr>
          <a:xfrm>
            <a:off x="3510823" y="3520233"/>
            <a:ext cx="3481647" cy="2035047"/>
          </a:xfrm>
          <a:prstGeom prst="rect">
            <a:avLst/>
          </a:prstGeom>
        </p:spPr>
      </p:pic>
      <p:sp>
        <p:nvSpPr>
          <p:cNvPr id="14" name="Rectangle 13">
            <a:extLst>
              <a:ext uri="{FF2B5EF4-FFF2-40B4-BE49-F238E27FC236}">
                <a16:creationId xmlns:a16="http://schemas.microsoft.com/office/drawing/2014/main" id="{994C6715-F5A8-6A45-A47D-7CA123D5300C}"/>
              </a:ext>
            </a:extLst>
          </p:cNvPr>
          <p:cNvSpPr/>
          <p:nvPr/>
        </p:nvSpPr>
        <p:spPr>
          <a:xfrm>
            <a:off x="1589" y="245470"/>
            <a:ext cx="12188825" cy="477054"/>
          </a:xfrm>
          <a:prstGeom prst="rect">
            <a:avLst/>
          </a:prstGeom>
          <a:effectLst>
            <a:outerShdw blurRad="317500" dist="215900" dir="6600000" algn="ctr" rotWithShape="0">
              <a:srgbClr val="000000">
                <a:alpha val="44000"/>
              </a:srgbClr>
            </a:outerShdw>
          </a:effectLst>
        </p:spPr>
        <p:txBody>
          <a:bodyPr wrap="square">
            <a:spAutoFit/>
          </a:bodyPr>
          <a:lstStyle/>
          <a:p>
            <a:r>
              <a:rPr lang="en-US" sz="2500" dirty="0">
                <a:latin typeface="Adobe Clean" panose="020B0503020404020204" pitchFamily="34" charset="0"/>
              </a:rPr>
              <a:t>SHREC’19: Shape Correspondence with Isometric and Non-Isometric Deformations</a:t>
            </a:r>
          </a:p>
        </p:txBody>
      </p:sp>
      <p:sp>
        <p:nvSpPr>
          <p:cNvPr id="2" name="Rectangle 1">
            <a:extLst>
              <a:ext uri="{FF2B5EF4-FFF2-40B4-BE49-F238E27FC236}">
                <a16:creationId xmlns:a16="http://schemas.microsoft.com/office/drawing/2014/main" id="{C5D83953-9D8C-554B-8A80-811CA5B09664}"/>
              </a:ext>
            </a:extLst>
          </p:cNvPr>
          <p:cNvSpPr/>
          <p:nvPr/>
        </p:nvSpPr>
        <p:spPr>
          <a:xfrm>
            <a:off x="3048000" y="3105835"/>
            <a:ext cx="6096000" cy="646331"/>
          </a:xfrm>
          <a:prstGeom prst="rect">
            <a:avLst/>
          </a:prstGeom>
        </p:spPr>
        <p:txBody>
          <a:bodyPr>
            <a:spAutoFit/>
          </a:bodyPr>
          <a:lstStyle/>
          <a:p>
            <a:r>
              <a:rPr lang="en-US" i="1" dirty="0"/>
              <a:t>Unsupervised cycle-consistent deformation for shape matching </a:t>
            </a:r>
            <a:r>
              <a:rPr lang="en-US" dirty="0"/>
              <a:t>(SGP)</a:t>
            </a:r>
          </a:p>
        </p:txBody>
      </p:sp>
      <p:sp>
        <p:nvSpPr>
          <p:cNvPr id="3" name="Rectangle 2">
            <a:extLst>
              <a:ext uri="{FF2B5EF4-FFF2-40B4-BE49-F238E27FC236}">
                <a16:creationId xmlns:a16="http://schemas.microsoft.com/office/drawing/2014/main" id="{2B449D54-6CC4-0742-AE8B-6AA7DE9FA874}"/>
              </a:ext>
            </a:extLst>
          </p:cNvPr>
          <p:cNvSpPr/>
          <p:nvPr/>
        </p:nvSpPr>
        <p:spPr>
          <a:xfrm>
            <a:off x="3306640" y="6388072"/>
            <a:ext cx="7584142" cy="369332"/>
          </a:xfrm>
          <a:prstGeom prst="rect">
            <a:avLst/>
          </a:prstGeom>
        </p:spPr>
        <p:txBody>
          <a:bodyPr wrap="square">
            <a:spAutoFit/>
          </a:bodyPr>
          <a:lstStyle/>
          <a:p>
            <a:r>
              <a:rPr lang="en-US" i="1" dirty="0"/>
              <a:t>3D-CODED : 3D Correspondences by Deep Deformation </a:t>
            </a:r>
            <a:r>
              <a:rPr lang="en-US" dirty="0"/>
              <a:t>(ECCV18)</a:t>
            </a:r>
          </a:p>
        </p:txBody>
      </p:sp>
      <p:pic>
        <p:nvPicPr>
          <p:cNvPr id="5" name="Audio 4">
            <a:hlinkClick r:id="" action="ppaction://media"/>
            <a:extLst>
              <a:ext uri="{FF2B5EF4-FFF2-40B4-BE49-F238E27FC236}">
                <a16:creationId xmlns:a16="http://schemas.microsoft.com/office/drawing/2014/main" id="{4459251F-A449-6645-9BDB-6859B7447D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17162681"/>
      </p:ext>
    </p:extLst>
  </p:cSld>
  <p:clrMapOvr>
    <a:masterClrMapping/>
  </p:clrMapOvr>
  <mc:AlternateContent xmlns:mc="http://schemas.openxmlformats.org/markup-compatibility/2006">
    <mc:Choice xmlns:p14="http://schemas.microsoft.com/office/powerpoint/2010/main" Requires="p14">
      <p:transition spd="slow" p14:dur="2000" advTm="25264"/>
    </mc:Choice>
    <mc:Fallback>
      <p:transition spd="slow" advTm="25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2|2.6|28.3|15.7|4.6|5.2"/>
</p:tagLst>
</file>

<file path=ppt/tags/tag2.xml><?xml version="1.0" encoding="utf-8"?>
<p:tagLst xmlns:a="http://schemas.openxmlformats.org/drawingml/2006/main" xmlns:r="http://schemas.openxmlformats.org/officeDocument/2006/relationships" xmlns:p="http://schemas.openxmlformats.org/presentationml/2006/main">
  <p:tag name="TIMING" val="|1.6|28.1|16.9"/>
</p:tagLst>
</file>

<file path=ppt/tags/tag3.xml><?xml version="1.0" encoding="utf-8"?>
<p:tagLst xmlns:a="http://schemas.openxmlformats.org/drawingml/2006/main" xmlns:r="http://schemas.openxmlformats.org/officeDocument/2006/relationships" xmlns:p="http://schemas.openxmlformats.org/presentationml/2006/main">
  <p:tag name="TIMING" val="|5.1|7.3"/>
</p:tagLst>
</file>

<file path=ppt/tags/tag4.xml><?xml version="1.0" encoding="utf-8"?>
<p:tagLst xmlns:a="http://schemas.openxmlformats.org/drawingml/2006/main" xmlns:r="http://schemas.openxmlformats.org/officeDocument/2006/relationships" xmlns:p="http://schemas.openxmlformats.org/presentationml/2006/main">
  <p:tag name="TIMING" val="|8.8|11.4"/>
</p:tagLst>
</file>

<file path=ppt/tags/tag5.xml><?xml version="1.0" encoding="utf-8"?>
<p:tagLst xmlns:a="http://schemas.openxmlformats.org/drawingml/2006/main" xmlns:r="http://schemas.openxmlformats.org/officeDocument/2006/relationships" xmlns:p="http://schemas.openxmlformats.org/presentationml/2006/main">
  <p:tag name="TIMING" val="|4"/>
</p:tagLst>
</file>

<file path=ppt/tags/tag6.xml><?xml version="1.0" encoding="utf-8"?>
<p:tagLst xmlns:a="http://schemas.openxmlformats.org/drawingml/2006/main" xmlns:r="http://schemas.openxmlformats.org/officeDocument/2006/relationships" xmlns:p="http://schemas.openxmlformats.org/presentationml/2006/main">
  <p:tag name="TIMING" val="|6.8"/>
</p:tagLst>
</file>

<file path=ppt/tags/tag7.xml><?xml version="1.0" encoding="utf-8"?>
<p:tagLst xmlns:a="http://schemas.openxmlformats.org/drawingml/2006/main" xmlns:r="http://schemas.openxmlformats.org/officeDocument/2006/relationships" xmlns:p="http://schemas.openxmlformats.org/presentationml/2006/main">
  <p:tag name="TIMING" val="|7.8|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16905</TotalTime>
  <Words>1544</Words>
  <Application>Microsoft Macintosh PowerPoint</Application>
  <PresentationFormat>Widescreen</PresentationFormat>
  <Paragraphs>169</Paragraphs>
  <Slides>15</Slides>
  <Notes>15</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Adobe Clean</vt:lpstr>
      <vt:lpstr>Arial</vt:lpstr>
      <vt:lpstr>Calibri</vt:lpstr>
      <vt:lpstr>Calibri Light</vt:lpstr>
      <vt:lpstr>Office Theme</vt:lpstr>
      <vt:lpstr>Representating 3D Surfaces by deformations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 template + w/ cycle consistency</vt:lpstr>
      <vt:lpstr>PowerPoint Presentation</vt:lpstr>
      <vt:lpstr>PowerPoint Presentation</vt:lpstr>
      <vt:lpstr>PowerPoint Presentation</vt:lpstr>
      <vt:lpstr>PowerPoint Presentation</vt:lpstr>
      <vt:lpstr>Summary.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3D model generation</dc:title>
  <dc:creator>Mathieu Aubry</dc:creator>
  <cp:lastModifiedBy>thibault groueix</cp:lastModifiedBy>
  <cp:revision>108</cp:revision>
  <dcterms:created xsi:type="dcterms:W3CDTF">2019-09-16T09:13:07Z</dcterms:created>
  <dcterms:modified xsi:type="dcterms:W3CDTF">2020-08-21T16:16:56Z</dcterms:modified>
</cp:coreProperties>
</file>