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0"/>
  </p:notesMasterIdLst>
  <p:handoutMasterIdLst>
    <p:handoutMasterId r:id="rId51"/>
  </p:handoutMasterIdLst>
  <p:sldIdLst>
    <p:sldId id="819" r:id="rId2"/>
    <p:sldId id="861" r:id="rId3"/>
    <p:sldId id="869" r:id="rId4"/>
    <p:sldId id="773" r:id="rId5"/>
    <p:sldId id="774" r:id="rId6"/>
    <p:sldId id="702" r:id="rId7"/>
    <p:sldId id="742" r:id="rId8"/>
    <p:sldId id="862" r:id="rId9"/>
    <p:sldId id="870" r:id="rId10"/>
    <p:sldId id="661" r:id="rId11"/>
    <p:sldId id="754" r:id="rId12"/>
    <p:sldId id="863" r:id="rId13"/>
    <p:sldId id="755" r:id="rId14"/>
    <p:sldId id="757" r:id="rId15"/>
    <p:sldId id="649" r:id="rId16"/>
    <p:sldId id="558" r:id="rId17"/>
    <p:sldId id="386" r:id="rId18"/>
    <p:sldId id="672" r:id="rId19"/>
    <p:sldId id="336" r:id="rId20"/>
    <p:sldId id="711" r:id="rId21"/>
    <p:sldId id="712" r:id="rId22"/>
    <p:sldId id="713" r:id="rId23"/>
    <p:sldId id="715" r:id="rId24"/>
    <p:sldId id="759" r:id="rId25"/>
    <p:sldId id="760" r:id="rId26"/>
    <p:sldId id="761" r:id="rId27"/>
    <p:sldId id="864" r:id="rId28"/>
    <p:sldId id="582" r:id="rId29"/>
    <p:sldId id="575" r:id="rId30"/>
    <p:sldId id="653" r:id="rId31"/>
    <p:sldId id="763" r:id="rId32"/>
    <p:sldId id="865" r:id="rId33"/>
    <p:sldId id="768" r:id="rId34"/>
    <p:sldId id="878" r:id="rId35"/>
    <p:sldId id="879" r:id="rId36"/>
    <p:sldId id="873" r:id="rId37"/>
    <p:sldId id="880" r:id="rId38"/>
    <p:sldId id="771" r:id="rId39"/>
    <p:sldId id="622" r:id="rId40"/>
    <p:sldId id="874" r:id="rId41"/>
    <p:sldId id="767" r:id="rId42"/>
    <p:sldId id="721" r:id="rId43"/>
    <p:sldId id="881" r:id="rId44"/>
    <p:sldId id="772" r:id="rId45"/>
    <p:sldId id="876" r:id="rId46"/>
    <p:sldId id="762" r:id="rId47"/>
    <p:sldId id="769" r:id="rId48"/>
    <p:sldId id="877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701E0FE-82C9-1F43-AF69-CCC574F85233}">
          <p14:sldIdLst>
            <p14:sldId id="819"/>
            <p14:sldId id="861"/>
            <p14:sldId id="869"/>
            <p14:sldId id="773"/>
            <p14:sldId id="774"/>
            <p14:sldId id="702"/>
          </p14:sldIdLst>
        </p14:section>
        <p14:section name="Template Available" id="{0AFB80E1-D2BE-C347-8DD4-D61B58CD2BDC}">
          <p14:sldIdLst>
            <p14:sldId id="742"/>
            <p14:sldId id="862"/>
            <p14:sldId id="870"/>
            <p14:sldId id="661"/>
            <p14:sldId id="754"/>
            <p14:sldId id="863"/>
            <p14:sldId id="755"/>
            <p14:sldId id="757"/>
            <p14:sldId id="649"/>
            <p14:sldId id="558"/>
            <p14:sldId id="386"/>
          </p14:sldIdLst>
        </p14:section>
        <p14:section name="No Template" id="{F851C914-6E6A-F440-9146-E662BEABC2B8}">
          <p14:sldIdLst>
            <p14:sldId id="672"/>
            <p14:sldId id="336"/>
            <p14:sldId id="711"/>
            <p14:sldId id="712"/>
            <p14:sldId id="713"/>
            <p14:sldId id="715"/>
            <p14:sldId id="759"/>
            <p14:sldId id="760"/>
            <p14:sldId id="761"/>
            <p14:sldId id="864"/>
            <p14:sldId id="582"/>
            <p14:sldId id="575"/>
            <p14:sldId id="653"/>
          </p14:sldIdLst>
        </p14:section>
        <p14:section name="Learn the template(s)" id="{A229F457-326D-1B4E-B14D-ED2A3CD17837}">
          <p14:sldIdLst>
            <p14:sldId id="763"/>
            <p14:sldId id="865"/>
            <p14:sldId id="768"/>
            <p14:sldId id="878"/>
            <p14:sldId id="879"/>
            <p14:sldId id="873"/>
            <p14:sldId id="880"/>
            <p14:sldId id="771"/>
            <p14:sldId id="622"/>
            <p14:sldId id="874"/>
            <p14:sldId id="767"/>
            <p14:sldId id="721"/>
            <p14:sldId id="881"/>
            <p14:sldId id="772"/>
            <p14:sldId id="876"/>
            <p14:sldId id="762"/>
            <p14:sldId id="769"/>
          </p14:sldIdLst>
        </p14:section>
        <p14:section name="Conclusion" id="{949ED847-9591-D54F-BF5C-D7D790A9EAB9}">
          <p14:sldIdLst>
            <p14:sldId id="8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ault groueix" initials="tg" lastIdx="122" clrIdx="0">
    <p:extLst>
      <p:ext uri="{19B8F6BF-5375-455C-9EA6-DF929625EA0E}">
        <p15:presenceInfo xmlns:p15="http://schemas.microsoft.com/office/powerpoint/2012/main" userId="94bc357087da4f33" providerId="Windows Live"/>
      </p:ext>
    </p:extLst>
  </p:cmAuthor>
  <p:cmAuthor id="2" name="Thibault Groueix" initials="TG" lastIdx="37" clrIdx="1">
    <p:extLst>
      <p:ext uri="{19B8F6BF-5375-455C-9EA6-DF929625EA0E}">
        <p15:presenceInfo xmlns:p15="http://schemas.microsoft.com/office/powerpoint/2012/main" userId="S::groueix@adobe.com::6a86c676-5cb5-4c15-896d-fd39c23dd8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3"/>
    <p:restoredTop sz="94401"/>
  </p:normalViewPr>
  <p:slideViewPr>
    <p:cSldViewPr snapToGrid="0" snapToObjects="1">
      <p:cViewPr>
        <p:scale>
          <a:sx n="100" d="100"/>
          <a:sy n="100" d="100"/>
        </p:scale>
        <p:origin x="84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06T17:27:42.137" idx="121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6-28T11:10:55.319" idx="26">
    <p:pos x="10" y="10"/>
    <p:text>Add explicit slide on Oshri with a comparison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06T17:31:49.631" idx="12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2B01AE-43B8-1246-AFBC-80988736D0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8621D-02E1-7C42-8273-97ABDE5E70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A903D-E4A3-774A-B618-F8BDD6EF8581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A7612-0CC9-C246-8612-9E2D70EA52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42C25-CC35-4846-AA30-4B744C9113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10C05-6C06-BE44-924B-97AB68DD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27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65AF-EC34-E44D-A2FB-D4DF3736DC2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0766A-94B6-5C4E-8CEE-7EB433B83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71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2369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 We also tested robustness to a lot of noise, and surprisingly our results was very robust to many types of perturbations;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C39B-710E-6340-8737-CD0E63EB58C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741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2854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46502a7baa_15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4" name="Google Shape;2584;g46502a7baa_15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580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46502a7baa_15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4" name="Google Shape;2584;g46502a7baa_15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1417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46502a7baa_15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4" name="Google Shape;2584;g46502a7baa_15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226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46502a7baa_15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4" name="Google Shape;2584;g46502a7baa_15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747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46502a7baa_15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4" name="Google Shape;2584;g46502a7baa_15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06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772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200" u="none" strike="noStrike" cap="none" dirty="0">
              <a:solidFill>
                <a:schemeClr val="dk1"/>
              </a:solidFill>
              <a:effectLst/>
              <a:cs typeface="Calibri"/>
              <a:sym typeface="Calibri"/>
            </a:endParaRP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0447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41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4715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239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21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4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712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CE275-AC2F-A14C-8309-83C83E6250F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96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429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1375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8126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CE275-AC2F-A14C-8309-83C83E6250F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62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CE275-AC2F-A14C-8309-83C83E6250F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3792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And this works much better in practice.  This type of parameterization is in fact called an atlas.</a:t>
            </a:r>
          </a:p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Now using this,  we can train on more generic categories, for example we can train on </a:t>
            </a:r>
            <a:r>
              <a:rPr lang="en-GB" sz="1200" u="none" strike="noStrike" cap="none" dirty="0" err="1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ShapeNet</a:t>
            </a:r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. It's a dataset of about 30 thousand shapes coming from 13 categories, among which the chairs.</a:t>
            </a:r>
          </a:p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To evaluate our proposed parameterization, we evaluate the quality of the autoencoder.</a:t>
            </a: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4696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g571f8efc90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8" name="Google Shape;4238;g571f8efc90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Notice that different shapes are reconstructed with different sets of cuboids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2931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g571f8efc90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8" name="Google Shape;4238;g571f8efc90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Notice that different shapes are reconstructed with different sets of cuboids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9820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6004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works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practice.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actually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goes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back to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topological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definition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a surface, as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being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everywhere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 2D patch (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homeomorphic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R2).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in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paper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learn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an atlas. </a:t>
            </a:r>
            <a:b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final setup.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show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that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this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simple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representation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leads to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better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shape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generalization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fr" sz="1200" u="none" strike="noStrike" cap="non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several</a:t>
            </a:r>
            <a:r>
              <a:rPr lang="fr" sz="12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free applications.</a:t>
            </a: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42141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And this works much better in practice.  This type of parameterization is in fact called an atlas.</a:t>
            </a:r>
          </a:p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Now using this,  we can train on more generic categories, for example we can train on </a:t>
            </a:r>
            <a:r>
              <a:rPr lang="en-GB" sz="1200" u="none" strike="noStrike" cap="none" dirty="0" err="1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ShapeNet</a:t>
            </a:r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. It's a dataset of about 30 thousand shapes coming from 13 categories, among which the chairs.</a:t>
            </a:r>
          </a:p>
          <a:p>
            <a:pPr rtl="0"/>
            <a:endParaRPr lang="en-GB" sz="1200" u="none" strike="noStrike" cap="none" dirty="0">
              <a:solidFill>
                <a:schemeClr val="dk1"/>
              </a:solidFill>
              <a:effectLst/>
              <a:ea typeface="Calibri"/>
              <a:cs typeface="Calibri"/>
              <a:sym typeface="Calibri"/>
            </a:endParaRPr>
          </a:p>
          <a:p>
            <a:pPr rtl="0"/>
            <a:r>
              <a:rPr lang="en-GB" sz="1200" u="none" strike="noStrike" cap="none" dirty="0">
                <a:solidFill>
                  <a:schemeClr val="dk1"/>
                </a:solidFill>
                <a:effectLst/>
                <a:ea typeface="Calibri"/>
                <a:cs typeface="Calibri"/>
                <a:sym typeface="Calibri"/>
              </a:rPr>
              <a:t>To evaluate our proposed parameterization, we evaluate the quality of the autoencoder.</a:t>
            </a:r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082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CE275-AC2F-A14C-8309-83C83E6250F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17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0766A-94B6-5C4E-8CEE-7EB433B83F6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7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814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711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951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46502a7baa_15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0" name="Google Shape;2610;g46502a7baa_15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477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C39B-710E-6340-8737-CD0E63EB58C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56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C055-1C51-5842-876D-7E82E6F51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8098F-E885-F04C-8869-132802640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672ED-EE60-3246-9D3E-715BD4F7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7557D-5DDD-A64E-961E-F09A455F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89A0A-8AA8-5943-BA5D-B5DA8FD6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6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6E9-1BEA-134B-B829-E4C9FB0F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B4D18-5ECA-C640-87DB-7DDC39DA5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F8EFE-7D73-6E4D-8817-4B61511E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4779-4A16-6146-BF0A-5C387E4C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12402-6FAA-B84F-A621-385A6FC5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297801-C17E-0041-9327-409B61F3E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FF490-BE2E-154E-8CAF-9ACB913D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F75C2-8EB3-E143-B589-F9A8C48D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D9A32-B037-1245-839E-14F232CE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24B7D-16B4-D44F-B543-48F8F191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148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3207-500C-9E4F-AE89-894CE0A6B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1C7-C254-BE4E-9722-359E3920C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A8CD8-1646-D940-AED1-25EF0230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F7011-4F4D-4E44-A9B9-D94E8B1F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6187-87C5-AC42-9122-DE0BAAEC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4572-4094-8944-AF8C-F28959A0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C7500-ADFF-B747-A73D-A7FB518D0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387E-89A3-2E41-B054-9CCC6EB7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14740-09BE-9B4F-9F41-20AF8308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CF22B-F91B-F34E-A595-75D0C55C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3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60D0-5593-484B-9723-396A3B44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4559-3AC0-5842-9FE5-42D02D7E8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2C3E0-0EA0-8847-A12E-8E7AF660E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B4280-E2F7-CB44-9DF1-7BE0BCBC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97EF-DCDE-474F-ABE1-6486E4A4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696F7-AABE-BA4E-9267-0F37ABCC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C9F6-94E9-FF4F-84BB-E39155C7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5E337-F351-194F-B762-3BC941B99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61319-7B70-7F41-81D7-57F8D0A3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CA5DE-181F-AB42-B25B-335288E3E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F1F39-48BA-7441-B201-A76ECA0A3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33E0D-4320-CF42-911D-F0691BD7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2DCFF-9C09-9A4F-9F52-8DD364B3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A897D-26CC-D143-BEB6-65307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6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98A6-EE2F-3C4D-BC9E-6752AE17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863F9-EA5D-624A-914D-08E0E951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96CB2-F177-FE48-B1DB-D27A0A79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FABE3-A23E-C24C-8DE6-502DC171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7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8A31-87AD-0A41-A1D9-6DBC6739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31CAC-4D2C-654E-82C5-FD49DCB22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2013E-B464-2742-B729-7827E599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A37A-DE1F-AC44-A385-4512D8F2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5A86-A6B7-7547-9FB8-8158B936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45C8F-3FF4-3148-AED3-C6AC01599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1510E-CA51-C44C-B042-3EDFBE94D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1F402-BB3C-9945-BFA1-6E09C8DB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4F90C-6C48-3F4E-83C5-6421EF1F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1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13EE-45F9-CF49-BD70-E7CCF9B1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B1997-55DA-1C4F-B722-49D7378CC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01C4-4E41-0947-BB5D-79FA12158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501B1-F3F1-E644-B8C8-E7C532A9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FB3AD-8DD5-D146-BEC0-8122F97F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1DA04-CB14-194D-9D06-5CE80684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B5DF01-70F8-2E42-9AFB-DA7A1E6D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B3038-E95F-7E4E-8DB6-87449DE6B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6477E-DD43-0D43-A191-E52DB329C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B217F-7CEB-AB4C-AB99-E982357DBE85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1EA49-D6AB-7F46-BD2A-05C0C212F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E7991-1E9B-574C-B287-81F9E69B2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01F8-E01F-014F-AAD0-66C50EA9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2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JP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39.png"/><Relationship Id="rId5" Type="http://schemas.microsoft.com/office/2007/relationships/media" Target="../media/media3.m4v"/><Relationship Id="rId10" Type="http://schemas.openxmlformats.org/officeDocument/2006/relationships/image" Target="../media/image38.png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sv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3.jp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459F1-2EC2-4641-931E-9C41BAD0E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71;p29">
            <a:extLst>
              <a:ext uri="{FF2B5EF4-FFF2-40B4-BE49-F238E27FC236}">
                <a16:creationId xmlns:a16="http://schemas.microsoft.com/office/drawing/2014/main" id="{58E2E02D-5693-2C46-9B9A-723EDA62E27D}"/>
              </a:ext>
            </a:extLst>
          </p:cNvPr>
          <p:cNvSpPr txBox="1"/>
          <p:nvPr/>
        </p:nvSpPr>
        <p:spPr>
          <a:xfrm>
            <a:off x="253038" y="4171056"/>
            <a:ext cx="12470296" cy="981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fr-FR" sz="1600" dirty="0"/>
          </a:p>
          <a:p>
            <a:r>
              <a:rPr lang="fr-FR" sz="1600" dirty="0" err="1"/>
              <a:t>T</a:t>
            </a:r>
            <a:r>
              <a:rPr lang="fr-FR" sz="1600" dirty="0"/>
              <a:t>. </a:t>
            </a:r>
            <a:r>
              <a:rPr lang="fr-FR" sz="1600" dirty="0" err="1"/>
              <a:t>Groueix</a:t>
            </a:r>
            <a:r>
              <a:rPr lang="fr-FR" sz="1600" dirty="0"/>
              <a:t>, M. Fisher, V. G. Kim, B. C. Russell, M. Aubry</a:t>
            </a:r>
            <a:endParaRPr lang="fr" sz="1600" dirty="0"/>
          </a:p>
          <a:p>
            <a:r>
              <a:rPr lang="fr" sz="1600" dirty="0" err="1"/>
              <a:t>AtlasNet</a:t>
            </a:r>
            <a:r>
              <a:rPr lang="fr" sz="1600" dirty="0"/>
              <a:t>: A papier-mâché </a:t>
            </a:r>
            <a:r>
              <a:rPr lang="fr" sz="1600" dirty="0" err="1"/>
              <a:t>approach</a:t>
            </a:r>
            <a:r>
              <a:rPr lang="fr" sz="1600" dirty="0"/>
              <a:t> to </a:t>
            </a:r>
            <a:r>
              <a:rPr lang="fr" sz="1600" dirty="0" err="1"/>
              <a:t>learning</a:t>
            </a:r>
            <a:r>
              <a:rPr lang="fr" sz="1600" dirty="0"/>
              <a:t> 3d surface </a:t>
            </a:r>
            <a:r>
              <a:rPr lang="fr" sz="1600" dirty="0" err="1"/>
              <a:t>generation</a:t>
            </a:r>
            <a:r>
              <a:rPr lang="fr" sz="1600" dirty="0"/>
              <a:t>, CVPR. 2018</a:t>
            </a:r>
          </a:p>
          <a:p>
            <a:r>
              <a:rPr lang="fr-FR" sz="1600" dirty="0"/>
              <a:t>3D-CODED 3D </a:t>
            </a:r>
            <a:r>
              <a:rPr lang="fr-FR" sz="1600" dirty="0" err="1"/>
              <a:t>correspondences</a:t>
            </a:r>
            <a:r>
              <a:rPr lang="fr-FR" sz="1600" dirty="0"/>
              <a:t> by </a:t>
            </a:r>
            <a:r>
              <a:rPr lang="fr-FR" sz="1600" dirty="0" err="1"/>
              <a:t>deep</a:t>
            </a:r>
            <a:r>
              <a:rPr lang="fr-FR" sz="1600" dirty="0"/>
              <a:t> </a:t>
            </a:r>
            <a:r>
              <a:rPr lang="fr-FR" sz="1600" dirty="0" err="1"/>
              <a:t>deformation</a:t>
            </a:r>
            <a:r>
              <a:rPr lang="fr-FR" sz="1600" dirty="0"/>
              <a:t>, ECCV 2018</a:t>
            </a:r>
          </a:p>
          <a:p>
            <a:r>
              <a:rPr lang="fr-FR" sz="1600" dirty="0" err="1"/>
              <a:t>Unsupervised</a:t>
            </a:r>
            <a:r>
              <a:rPr lang="fr-FR" sz="1600" dirty="0"/>
              <a:t> cycle-consistent </a:t>
            </a:r>
            <a:r>
              <a:rPr lang="fr-FR" sz="1600" dirty="0" err="1"/>
              <a:t>deformation</a:t>
            </a:r>
            <a:r>
              <a:rPr lang="fr-FR" sz="1600" dirty="0"/>
              <a:t> for </a:t>
            </a:r>
            <a:r>
              <a:rPr lang="fr-FR" sz="1600" dirty="0" err="1"/>
              <a:t>shape</a:t>
            </a:r>
            <a:r>
              <a:rPr lang="fr-FR" sz="1600" dirty="0"/>
              <a:t> </a:t>
            </a:r>
            <a:r>
              <a:rPr lang="fr-FR" sz="1600" dirty="0" err="1"/>
              <a:t>matching</a:t>
            </a:r>
            <a:r>
              <a:rPr lang="fr-FR" sz="1600" dirty="0"/>
              <a:t>, SGP 2019</a:t>
            </a:r>
          </a:p>
          <a:p>
            <a:endParaRPr lang="fr-FR" sz="1600" dirty="0"/>
          </a:p>
          <a:p>
            <a:r>
              <a:rPr lang="fr-FR" sz="1600" dirty="0" err="1"/>
              <a:t>T</a:t>
            </a:r>
            <a:r>
              <a:rPr lang="fr-FR" sz="1600" dirty="0"/>
              <a:t>. </a:t>
            </a:r>
            <a:r>
              <a:rPr lang="fr-FR" sz="1600" dirty="0" err="1"/>
              <a:t>Deprelle</a:t>
            </a:r>
            <a:r>
              <a:rPr lang="fr-FR" sz="1600" dirty="0"/>
              <a:t>, </a:t>
            </a:r>
            <a:r>
              <a:rPr lang="fr-FR" sz="1600" dirty="0" err="1"/>
              <a:t>T</a:t>
            </a:r>
            <a:r>
              <a:rPr lang="fr-FR" sz="1600" dirty="0"/>
              <a:t>. </a:t>
            </a:r>
            <a:r>
              <a:rPr lang="fr-FR" sz="1600" dirty="0" err="1"/>
              <a:t>Groueix</a:t>
            </a:r>
            <a:r>
              <a:rPr lang="fr-FR" sz="1600" dirty="0"/>
              <a:t>, M. Fisher, V. G. Kim, B. C. Russell, M. Aubry</a:t>
            </a:r>
          </a:p>
          <a:p>
            <a:r>
              <a:rPr lang="fr-FR" sz="1600" dirty="0"/>
              <a:t>Learning </a:t>
            </a:r>
            <a:r>
              <a:rPr lang="fr-FR" sz="1600" dirty="0" err="1"/>
              <a:t>elementary</a:t>
            </a:r>
            <a:r>
              <a:rPr lang="fr-FR" sz="1600" dirty="0"/>
              <a:t> structures  for 3D </a:t>
            </a:r>
            <a:r>
              <a:rPr lang="fr-FR" sz="1600" dirty="0" err="1"/>
              <a:t>shape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and </a:t>
            </a:r>
            <a:r>
              <a:rPr lang="fr-FR" sz="1600" dirty="0" err="1"/>
              <a:t>matching</a:t>
            </a:r>
            <a:r>
              <a:rPr lang="fr-FR" sz="1600" dirty="0"/>
              <a:t>, </a:t>
            </a:r>
            <a:r>
              <a:rPr lang="fr-FR" sz="1600" dirty="0" err="1"/>
              <a:t>Neurips</a:t>
            </a:r>
            <a:r>
              <a:rPr lang="fr-FR" sz="1600" dirty="0"/>
              <a:t> 2019</a:t>
            </a:r>
            <a:endParaRPr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20E3F-3940-574A-906B-BC4EC86A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7" t="3044" r="15200" b="8528"/>
          <a:stretch/>
        </p:blipFill>
        <p:spPr>
          <a:xfrm>
            <a:off x="10051237" y="1755620"/>
            <a:ext cx="1947559" cy="2401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0E12D-5AB1-4749-BAA5-589F20A91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3"/>
          <a:stretch/>
        </p:blipFill>
        <p:spPr>
          <a:xfrm>
            <a:off x="5054809" y="1755620"/>
            <a:ext cx="2141455" cy="2379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30DF1-AF34-F347-9F65-ECF858B1B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23"/>
          <a:stretch/>
        </p:blipFill>
        <p:spPr>
          <a:xfrm>
            <a:off x="7574588" y="1755620"/>
            <a:ext cx="2100424" cy="2379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1A35E-0EC5-B04D-B71C-B803805AF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9" r="8866"/>
          <a:stretch/>
        </p:blipFill>
        <p:spPr>
          <a:xfrm>
            <a:off x="2679321" y="1737512"/>
            <a:ext cx="2004187" cy="239664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B9C0930-A633-264C-8036-CEBFC073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625E5-5EB9-5840-8E61-E164C915B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72" y="1745111"/>
            <a:ext cx="1914401" cy="2389045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0080CDA-33E9-7C42-8B69-54DD1FE9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97AA82-49D2-4545-9426-E075C72ECECD}"/>
              </a:ext>
            </a:extLst>
          </p:cNvPr>
          <p:cNvSpPr txBox="1">
            <a:spLocks/>
          </p:cNvSpPr>
          <p:nvPr/>
        </p:nvSpPr>
        <p:spPr>
          <a:xfrm>
            <a:off x="1014486" y="3750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	</a:t>
            </a:r>
            <a:r>
              <a:rPr lang="en-GB" dirty="0"/>
              <a:t>Deep 3D Generation by Deformations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9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93">
            <a:extLst>
              <a:ext uri="{FF2B5EF4-FFF2-40B4-BE49-F238E27FC236}">
                <a16:creationId xmlns:a16="http://schemas.microsoft.com/office/drawing/2014/main" id="{F6C5761A-4750-324D-A5B4-E6C2AB236E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638" r="12094"/>
          <a:stretch/>
        </p:blipFill>
        <p:spPr>
          <a:xfrm>
            <a:off x="4432642" y="2521788"/>
            <a:ext cx="925553" cy="16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2">
            <a:extLst>
              <a:ext uri="{FF2B5EF4-FFF2-40B4-BE49-F238E27FC236}">
                <a16:creationId xmlns:a16="http://schemas.microsoft.com/office/drawing/2014/main" id="{47DFEC3F-E009-7F47-86BB-7DC9AC606DA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1150" y="2857365"/>
            <a:ext cx="897332" cy="112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4">
            <a:extLst>
              <a:ext uri="{FF2B5EF4-FFF2-40B4-BE49-F238E27FC236}">
                <a16:creationId xmlns:a16="http://schemas.microsoft.com/office/drawing/2014/main" id="{498D2184-DA2D-1445-B628-D4B91B5E69B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3781" y="2574775"/>
            <a:ext cx="721971" cy="168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5">
            <a:extLst>
              <a:ext uri="{FF2B5EF4-FFF2-40B4-BE49-F238E27FC236}">
                <a16:creationId xmlns:a16="http://schemas.microsoft.com/office/drawing/2014/main" id="{21563C1F-B02D-3542-8D9D-082BA8C3DFF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12131" y="2927742"/>
            <a:ext cx="676309" cy="10782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AB4A16-7900-CE4C-9803-21BF0C15CCDF}"/>
              </a:ext>
            </a:extLst>
          </p:cNvPr>
          <p:cNvSpPr txBox="1"/>
          <p:nvPr/>
        </p:nvSpPr>
        <p:spPr>
          <a:xfrm>
            <a:off x="472969" y="248875"/>
            <a:ext cx="11214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dobe Clean" panose="020B0503020404020204" pitchFamily="34" charset="0"/>
              </a:rPr>
              <a:t>Evaluation: </a:t>
            </a:r>
            <a:r>
              <a:rPr lang="fr-FR" sz="3200" dirty="0" err="1">
                <a:latin typeface="Adobe Clean" panose="020B0503020404020204" pitchFamily="34" charset="0"/>
              </a:rPr>
              <a:t>Finding</a:t>
            </a:r>
            <a:r>
              <a:rPr lang="fr-FR" sz="3200" dirty="0">
                <a:latin typeface="Adobe Clean" panose="020B0503020404020204" pitchFamily="34" charset="0"/>
              </a:rPr>
              <a:t> 3D </a:t>
            </a:r>
            <a:r>
              <a:rPr lang="fr-FR" sz="3200" dirty="0" err="1">
                <a:latin typeface="Adobe Clean" panose="020B0503020404020204" pitchFamily="34" charset="0"/>
              </a:rPr>
              <a:t>shape</a:t>
            </a:r>
            <a:r>
              <a:rPr lang="fr-FR" sz="3200" dirty="0">
                <a:latin typeface="Adobe Clean" panose="020B0503020404020204" pitchFamily="34" charset="0"/>
              </a:rPr>
              <a:t> </a:t>
            </a:r>
            <a:r>
              <a:rPr lang="fr-FR" sz="3200" dirty="0" err="1">
                <a:latin typeface="Adobe Clean" panose="020B0503020404020204" pitchFamily="34" charset="0"/>
              </a:rPr>
              <a:t>correspondences</a:t>
            </a:r>
            <a:r>
              <a:rPr lang="fr-FR" sz="3200" dirty="0">
                <a:latin typeface="Adobe Clean" panose="020B0503020404020204" pitchFamily="34" charset="0"/>
              </a:rPr>
              <a:t> </a:t>
            </a:r>
            <a:r>
              <a:rPr lang="fr-FR" sz="3200" dirty="0" err="1">
                <a:latin typeface="Adobe Clean" panose="020B0503020404020204" pitchFamily="34" charset="0"/>
              </a:rPr>
              <a:t>between</a:t>
            </a:r>
            <a:r>
              <a:rPr lang="fr-FR" sz="3200" dirty="0">
                <a:latin typeface="Adobe Clean" panose="020B0503020404020204" pitchFamily="34" charset="0"/>
              </a:rPr>
              <a:t> 2 </a:t>
            </a:r>
            <a:r>
              <a:rPr lang="fr-FR" sz="3200" dirty="0" err="1">
                <a:latin typeface="Adobe Clean" panose="020B0503020404020204" pitchFamily="34" charset="0"/>
              </a:rPr>
              <a:t>shapes</a:t>
            </a:r>
            <a:endParaRPr lang="fr-FR" sz="3200" dirty="0">
              <a:latin typeface="Adobe Clean" panose="020B0503020404020204" pitchFamily="34" charset="0"/>
            </a:endParaRPr>
          </a:p>
        </p:txBody>
      </p:sp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id="{19BB4F06-5106-1D4B-B05A-6DB1A573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/>
              <a:t>10</a:t>
            </a:fld>
            <a:endParaRPr lang="fr-FR"/>
          </a:p>
        </p:txBody>
      </p:sp>
      <p:sp>
        <p:nvSpPr>
          <p:cNvPr id="30" name="Shape 113">
            <a:extLst>
              <a:ext uri="{FF2B5EF4-FFF2-40B4-BE49-F238E27FC236}">
                <a16:creationId xmlns:a16="http://schemas.microsoft.com/office/drawing/2014/main" id="{81C02EEB-68E5-344E-B9F7-A4A1DF267AD4}"/>
              </a:ext>
            </a:extLst>
          </p:cNvPr>
          <p:cNvSpPr txBox="1"/>
          <p:nvPr/>
        </p:nvSpPr>
        <p:spPr>
          <a:xfrm>
            <a:off x="6507031" y="1409689"/>
            <a:ext cx="2694358" cy="34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Template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cxnSp>
        <p:nvCxnSpPr>
          <p:cNvPr id="32" name="Straight Arrow Connector 6">
            <a:extLst>
              <a:ext uri="{FF2B5EF4-FFF2-40B4-BE49-F238E27FC236}">
                <a16:creationId xmlns:a16="http://schemas.microsoft.com/office/drawing/2014/main" id="{39060B9F-FAAC-2847-A685-70CB20A0E36B}"/>
              </a:ext>
            </a:extLst>
          </p:cNvPr>
          <p:cNvCxnSpPr>
            <a:cxnSpLocks/>
          </p:cNvCxnSpPr>
          <p:nvPr/>
        </p:nvCxnSpPr>
        <p:spPr>
          <a:xfrm>
            <a:off x="6473528" y="1895707"/>
            <a:ext cx="455096" cy="6023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">
            <a:extLst>
              <a:ext uri="{FF2B5EF4-FFF2-40B4-BE49-F238E27FC236}">
                <a16:creationId xmlns:a16="http://schemas.microsoft.com/office/drawing/2014/main" id="{F37E95B7-BC86-D548-9AB3-88ABAED98B5D}"/>
              </a:ext>
            </a:extLst>
          </p:cNvPr>
          <p:cNvCxnSpPr>
            <a:cxnSpLocks/>
          </p:cNvCxnSpPr>
          <p:nvPr/>
        </p:nvCxnSpPr>
        <p:spPr>
          <a:xfrm flipH="1">
            <a:off x="5272906" y="1895707"/>
            <a:ext cx="394595" cy="6023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46F94AC6-D02B-EF49-88C4-26E538489A80}"/>
              </a:ext>
            </a:extLst>
          </p:cNvPr>
          <p:cNvCxnSpPr/>
          <p:nvPr/>
        </p:nvCxnSpPr>
        <p:spPr>
          <a:xfrm>
            <a:off x="3339154" y="3430894"/>
            <a:ext cx="68841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1">
            <a:extLst>
              <a:ext uri="{FF2B5EF4-FFF2-40B4-BE49-F238E27FC236}">
                <a16:creationId xmlns:a16="http://schemas.microsoft.com/office/drawing/2014/main" id="{C239A0A0-2AEA-3B45-AAA3-3D7D27FE5198}"/>
              </a:ext>
            </a:extLst>
          </p:cNvPr>
          <p:cNvSpPr>
            <a:spLocks noChangeAspect="1"/>
          </p:cNvSpPr>
          <p:nvPr/>
        </p:nvSpPr>
        <p:spPr>
          <a:xfrm>
            <a:off x="4883163" y="3676340"/>
            <a:ext cx="182129" cy="182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latin typeface="Adobe Clean" panose="020B0503020404020204" pitchFamily="34" charset="0"/>
            </a:endParaRPr>
          </a:p>
        </p:txBody>
      </p:sp>
      <p:sp>
        <p:nvSpPr>
          <p:cNvPr id="15" name="Shape 113">
            <a:extLst>
              <a:ext uri="{FF2B5EF4-FFF2-40B4-BE49-F238E27FC236}">
                <a16:creationId xmlns:a16="http://schemas.microsoft.com/office/drawing/2014/main" id="{F56749A1-680E-F248-826C-D2507B673014}"/>
              </a:ext>
            </a:extLst>
          </p:cNvPr>
          <p:cNvSpPr txBox="1"/>
          <p:nvPr/>
        </p:nvSpPr>
        <p:spPr>
          <a:xfrm>
            <a:off x="2505318" y="2630889"/>
            <a:ext cx="2218431" cy="28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Nearest</a:t>
            </a:r>
          </a:p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Neighbor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445A78E5-DE8E-6141-8CA3-5A287BAF0F32}"/>
              </a:ext>
            </a:extLst>
          </p:cNvPr>
          <p:cNvCxnSpPr>
            <a:cxnSpLocks/>
          </p:cNvCxnSpPr>
          <p:nvPr/>
        </p:nvCxnSpPr>
        <p:spPr>
          <a:xfrm flipH="1">
            <a:off x="5735932" y="3429840"/>
            <a:ext cx="688413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hape 113">
            <a:extLst>
              <a:ext uri="{FF2B5EF4-FFF2-40B4-BE49-F238E27FC236}">
                <a16:creationId xmlns:a16="http://schemas.microsoft.com/office/drawing/2014/main" id="{9C6E42D9-5CAC-8C47-813C-BD769318B0A0}"/>
              </a:ext>
            </a:extLst>
          </p:cNvPr>
          <p:cNvSpPr txBox="1"/>
          <p:nvPr/>
        </p:nvSpPr>
        <p:spPr>
          <a:xfrm>
            <a:off x="5128824" y="2647442"/>
            <a:ext cx="2218431" cy="28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Correspondence </a:t>
            </a:r>
          </a:p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via template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EA46BEDF-DB68-4E44-BEA2-68AF87F3490E}"/>
              </a:ext>
            </a:extLst>
          </p:cNvPr>
          <p:cNvCxnSpPr/>
          <p:nvPr/>
        </p:nvCxnSpPr>
        <p:spPr>
          <a:xfrm>
            <a:off x="8397570" y="3435037"/>
            <a:ext cx="68841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0">
            <a:extLst>
              <a:ext uri="{FF2B5EF4-FFF2-40B4-BE49-F238E27FC236}">
                <a16:creationId xmlns:a16="http://schemas.microsoft.com/office/drawing/2014/main" id="{D8EE1FD9-4BDD-FF4D-849D-B4A342F2A044}"/>
              </a:ext>
            </a:extLst>
          </p:cNvPr>
          <p:cNvSpPr>
            <a:spLocks noChangeAspect="1"/>
          </p:cNvSpPr>
          <p:nvPr/>
        </p:nvSpPr>
        <p:spPr>
          <a:xfrm>
            <a:off x="9759219" y="3466841"/>
            <a:ext cx="182129" cy="182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latin typeface="Adobe Clean" panose="020B0503020404020204" pitchFamily="34" charset="0"/>
            </a:endParaRPr>
          </a:p>
        </p:txBody>
      </p:sp>
      <p:sp>
        <p:nvSpPr>
          <p:cNvPr id="33" name="Shape 113">
            <a:extLst>
              <a:ext uri="{FF2B5EF4-FFF2-40B4-BE49-F238E27FC236}">
                <a16:creationId xmlns:a16="http://schemas.microsoft.com/office/drawing/2014/main" id="{833A8E17-014C-4745-B212-A0B93B6705E3}"/>
              </a:ext>
            </a:extLst>
          </p:cNvPr>
          <p:cNvSpPr txBox="1"/>
          <p:nvPr/>
        </p:nvSpPr>
        <p:spPr>
          <a:xfrm>
            <a:off x="7619275" y="2657220"/>
            <a:ext cx="2218431" cy="28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Nearest</a:t>
            </a:r>
          </a:p>
          <a:p>
            <a:pPr algn="ctr"/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Neighbor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id="{97050810-CBE2-EE48-821A-1600EEA6B8D0}"/>
              </a:ext>
            </a:extLst>
          </p:cNvPr>
          <p:cNvSpPr>
            <a:spLocks noChangeAspect="1"/>
          </p:cNvSpPr>
          <p:nvPr/>
        </p:nvSpPr>
        <p:spPr>
          <a:xfrm>
            <a:off x="2587676" y="3676340"/>
            <a:ext cx="182129" cy="182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latin typeface="Adobe Clean" panose="020B0503020404020204" pitchFamily="34" charset="0"/>
            </a:endParaRPr>
          </a:p>
        </p:txBody>
      </p:sp>
      <p:sp>
        <p:nvSpPr>
          <p:cNvPr id="36" name="Oval 11">
            <a:extLst>
              <a:ext uri="{FF2B5EF4-FFF2-40B4-BE49-F238E27FC236}">
                <a16:creationId xmlns:a16="http://schemas.microsoft.com/office/drawing/2014/main" id="{33516B56-F8DA-F942-A87F-FF7EA177B35B}"/>
              </a:ext>
            </a:extLst>
          </p:cNvPr>
          <p:cNvSpPr>
            <a:spLocks noChangeAspect="1"/>
          </p:cNvSpPr>
          <p:nvPr/>
        </p:nvSpPr>
        <p:spPr>
          <a:xfrm>
            <a:off x="7478616" y="3418797"/>
            <a:ext cx="182129" cy="1825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latin typeface="Adobe Clean" panose="020B0503020404020204" pitchFamily="34" charset="0"/>
            </a:endParaRPr>
          </a:p>
        </p:txBody>
      </p:sp>
      <p:pic>
        <p:nvPicPr>
          <p:cNvPr id="2" name="Image 30">
            <a:extLst>
              <a:ext uri="{FF2B5EF4-FFF2-40B4-BE49-F238E27FC236}">
                <a16:creationId xmlns:a16="http://schemas.microsoft.com/office/drawing/2014/main" id="{2EA1CB65-0FCB-447C-9C2D-1254A95D4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500" y="915799"/>
            <a:ext cx="803275" cy="1666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DE1CE-2967-0843-943F-52474322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</a:p>
        </p:txBody>
      </p:sp>
    </p:spTree>
    <p:extLst>
      <p:ext uri="{BB962C8B-B14F-4D97-AF65-F5344CB8AC3E}">
        <p14:creationId xmlns:p14="http://schemas.microsoft.com/office/powerpoint/2010/main" val="30979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3" grpId="0" animBg="1"/>
      <p:bldP spid="15" grpId="0"/>
      <p:bldP spid="26" grpId="0"/>
      <p:bldP spid="29" grpId="0" animBg="1"/>
      <p:bldP spid="33" grpId="0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98A6B-7878-E94F-9AFB-379DC7D5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11</a:t>
            </a:fld>
            <a:endParaRPr lang="en-US"/>
          </a:p>
        </p:txBody>
      </p:sp>
      <p:sp>
        <p:nvSpPr>
          <p:cNvPr id="6" name="Google Shape;2578;p93">
            <a:extLst>
              <a:ext uri="{FF2B5EF4-FFF2-40B4-BE49-F238E27FC236}">
                <a16:creationId xmlns:a16="http://schemas.microsoft.com/office/drawing/2014/main" id="{F87BE59D-F21B-6B48-8B9B-6457D864EF3C}"/>
              </a:ext>
            </a:extLst>
          </p:cNvPr>
          <p:cNvSpPr txBox="1"/>
          <p:nvPr/>
        </p:nvSpPr>
        <p:spPr>
          <a:xfrm>
            <a:off x="623999" y="144000"/>
            <a:ext cx="19789983" cy="107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 err="1">
                <a:latin typeface="Adobe Clean" panose="020B0503020404020204" pitchFamily="34" charset="0"/>
                <a:sym typeface="Oswald"/>
              </a:rPr>
              <a:t>Results</a:t>
            </a:r>
            <a:endParaRPr sz="4000" dirty="0">
              <a:latin typeface="Adobe Clean" panose="020B0503020404020204" pitchFamily="34" charset="0"/>
              <a:sym typeface="Oswald"/>
            </a:endParaRPr>
          </a:p>
        </p:txBody>
      </p:sp>
      <p:pic>
        <p:nvPicPr>
          <p:cNvPr id="9" name="Shape 77">
            <a:extLst>
              <a:ext uri="{FF2B5EF4-FFF2-40B4-BE49-F238E27FC236}">
                <a16:creationId xmlns:a16="http://schemas.microsoft.com/office/drawing/2014/main" id="{7AD1F981-09C2-8740-B94E-F6A0F28278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4847" r="4478"/>
          <a:stretch/>
        </p:blipFill>
        <p:spPr>
          <a:xfrm>
            <a:off x="6096000" y="1533690"/>
            <a:ext cx="2057400" cy="356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82">
            <a:extLst>
              <a:ext uri="{FF2B5EF4-FFF2-40B4-BE49-F238E27FC236}">
                <a16:creationId xmlns:a16="http://schemas.microsoft.com/office/drawing/2014/main" id="{2670CBA3-D10E-6048-A8B9-C55080EDE2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726" y="1508290"/>
            <a:ext cx="2108833" cy="35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73085A-9A26-5546-AEDA-EA3A84C2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4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98A6B-7878-E94F-9AFB-379DC7D5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53731-F171-9743-8591-70518F23E8EA}"/>
              </a:ext>
            </a:extLst>
          </p:cNvPr>
          <p:cNvSpPr txBox="1"/>
          <p:nvPr/>
        </p:nvSpPr>
        <p:spPr>
          <a:xfrm>
            <a:off x="2960613" y="5718119"/>
            <a:ext cx="6409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dobe Clean" panose="020B0503020404020204" pitchFamily="34" charset="0"/>
              </a:rPr>
              <a:t>The </a:t>
            </a:r>
            <a:r>
              <a:rPr lang="fr-FR" sz="2800" dirty="0" err="1">
                <a:latin typeface="Adobe Clean" panose="020B0503020404020204" pitchFamily="34" charset="0"/>
              </a:rPr>
              <a:t>nearest</a:t>
            </a:r>
            <a:r>
              <a:rPr lang="fr-FR" sz="2800" dirty="0">
                <a:latin typeface="Adobe Clean" panose="020B0503020404020204" pitchFamily="34" charset="0"/>
              </a:rPr>
              <a:t> </a:t>
            </a:r>
            <a:r>
              <a:rPr lang="fr-FR" sz="2800" dirty="0" err="1">
                <a:latin typeface="Adobe Clean" panose="020B0503020404020204" pitchFamily="34" charset="0"/>
              </a:rPr>
              <a:t>neighbors</a:t>
            </a:r>
            <a:r>
              <a:rPr lang="fr-FR" sz="2800" dirty="0">
                <a:latin typeface="Adobe Clean" panose="020B0503020404020204" pitchFamily="34" charset="0"/>
              </a:rPr>
              <a:t> are </a:t>
            </a:r>
            <a:r>
              <a:rPr lang="fr-FR" sz="2800" dirty="0" err="1">
                <a:latin typeface="Adobe Clean" panose="020B0503020404020204" pitchFamily="34" charset="0"/>
              </a:rPr>
              <a:t>likely</a:t>
            </a:r>
            <a:r>
              <a:rPr lang="fr-FR" sz="2800" dirty="0">
                <a:latin typeface="Adobe Clean" panose="020B0503020404020204" pitchFamily="34" charset="0"/>
              </a:rPr>
              <a:t> to </a:t>
            </a:r>
            <a:r>
              <a:rPr lang="fr-FR" sz="2800" dirty="0" err="1">
                <a:latin typeface="Adobe Clean" panose="020B0503020404020204" pitchFamily="34" charset="0"/>
              </a:rPr>
              <a:t>be</a:t>
            </a:r>
            <a:r>
              <a:rPr lang="fr-FR" sz="2800" dirty="0">
                <a:latin typeface="Adobe Clean" panose="020B0503020404020204" pitchFamily="34" charset="0"/>
              </a:rPr>
              <a:t> </a:t>
            </a:r>
            <a:r>
              <a:rPr lang="fr-FR" sz="2800" dirty="0" err="1">
                <a:latin typeface="Adobe Clean" panose="020B0503020404020204" pitchFamily="34" charset="0"/>
              </a:rPr>
              <a:t>poor</a:t>
            </a:r>
            <a:endParaRPr lang="fr-FR" sz="2800" dirty="0">
              <a:latin typeface="Adobe Clean" panose="020B0503020404020204" pitchFamily="34" charset="0"/>
            </a:endParaRPr>
          </a:p>
        </p:txBody>
      </p:sp>
      <p:sp>
        <p:nvSpPr>
          <p:cNvPr id="6" name="Google Shape;2578;p93">
            <a:extLst>
              <a:ext uri="{FF2B5EF4-FFF2-40B4-BE49-F238E27FC236}">
                <a16:creationId xmlns:a16="http://schemas.microsoft.com/office/drawing/2014/main" id="{F87BE59D-F21B-6B48-8B9B-6457D864EF3C}"/>
              </a:ext>
            </a:extLst>
          </p:cNvPr>
          <p:cNvSpPr txBox="1"/>
          <p:nvPr/>
        </p:nvSpPr>
        <p:spPr>
          <a:xfrm>
            <a:off x="623999" y="144000"/>
            <a:ext cx="19789983" cy="107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 err="1">
                <a:latin typeface="Adobe Clean" panose="020B0503020404020204" pitchFamily="34" charset="0"/>
                <a:sym typeface="Oswald"/>
              </a:rPr>
              <a:t>Results</a:t>
            </a:r>
            <a:endParaRPr sz="4000" dirty="0">
              <a:latin typeface="Adobe Clean" panose="020B0503020404020204" pitchFamily="34" charset="0"/>
              <a:sym typeface="Oswald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5DF643-4530-8B4E-A1D0-0C61EEE2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  <p:pic>
        <p:nvPicPr>
          <p:cNvPr id="9" name="Image 5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68D711E-DA9F-DE44-8C77-6DB54DCCA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88" y="2230906"/>
            <a:ext cx="2095647" cy="2655362"/>
          </a:xfrm>
          <a:prstGeom prst="rect">
            <a:avLst/>
          </a:prstGeom>
        </p:spPr>
      </p:pic>
      <p:pic>
        <p:nvPicPr>
          <p:cNvPr id="11" name="Image 49" descr="A person in a costume&#10;&#10;Description generated with high confidence">
            <a:extLst>
              <a:ext uri="{FF2B5EF4-FFF2-40B4-BE49-F238E27FC236}">
                <a16:creationId xmlns:a16="http://schemas.microsoft.com/office/drawing/2014/main" id="{0168BFC2-E0F6-1E41-A26D-B6B9E62F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07"/>
          <a:stretch/>
        </p:blipFill>
        <p:spPr>
          <a:xfrm>
            <a:off x="6096000" y="2247900"/>
            <a:ext cx="2059259" cy="265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9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569;p93">
            <a:extLst>
              <a:ext uri="{FF2B5EF4-FFF2-40B4-BE49-F238E27FC236}">
                <a16:creationId xmlns:a16="http://schemas.microsoft.com/office/drawing/2014/main" id="{15D089F5-C817-9641-8562-5B513E95BA70}"/>
              </a:ext>
            </a:extLst>
          </p:cNvPr>
          <p:cNvSpPr/>
          <p:nvPr/>
        </p:nvSpPr>
        <p:spPr>
          <a:xfrm>
            <a:off x="2370991" y="1372189"/>
            <a:ext cx="8397257" cy="279595"/>
          </a:xfrm>
          <a:prstGeom prst="rightArrow">
            <a:avLst>
              <a:gd name="adj1" fmla="val 42650"/>
              <a:gd name="adj2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dobe Clean" panose="020B05030204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2CF961-2FB2-CF4A-AB58-276C5D0733CB}"/>
              </a:ext>
            </a:extLst>
          </p:cNvPr>
          <p:cNvSpPr/>
          <p:nvPr/>
        </p:nvSpPr>
        <p:spPr>
          <a:xfrm>
            <a:off x="2336495" y="1289327"/>
            <a:ext cx="7224949" cy="52165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0AF7C7-754F-8645-BD26-63FBF79D1226}"/>
              </a:ext>
            </a:extLst>
          </p:cNvPr>
          <p:cNvSpPr/>
          <p:nvPr/>
        </p:nvSpPr>
        <p:spPr>
          <a:xfrm>
            <a:off x="2261174" y="1136927"/>
            <a:ext cx="7147870" cy="521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57C77-B9E6-8341-98CD-D8028A6B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Google Shape;2615;p95">
            <a:extLst>
              <a:ext uri="{FF2B5EF4-FFF2-40B4-BE49-F238E27FC236}">
                <a16:creationId xmlns:a16="http://schemas.microsoft.com/office/drawing/2014/main" id="{8911CE0A-CEFC-0040-89BC-970403F2D026}"/>
              </a:ext>
            </a:extLst>
          </p:cNvPr>
          <p:cNvSpPr txBox="1"/>
          <p:nvPr/>
        </p:nvSpPr>
        <p:spPr>
          <a:xfrm>
            <a:off x="602628" y="1106585"/>
            <a:ext cx="197960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Input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Point cloud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1" name="Google Shape;2626;p95">
            <a:extLst>
              <a:ext uri="{FF2B5EF4-FFF2-40B4-BE49-F238E27FC236}">
                <a16:creationId xmlns:a16="http://schemas.microsoft.com/office/drawing/2014/main" id="{DE24AA9A-FC5C-F242-9D4D-8DCE807575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3813" y="2578942"/>
            <a:ext cx="370877" cy="2776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24BB02D-A2D7-364A-B865-E168AFBF7BF3}"/>
              </a:ext>
            </a:extLst>
          </p:cNvPr>
          <p:cNvGrpSpPr/>
          <p:nvPr/>
        </p:nvGrpSpPr>
        <p:grpSpPr>
          <a:xfrm>
            <a:off x="10649321" y="1403763"/>
            <a:ext cx="1372800" cy="1825372"/>
            <a:chOff x="10649321" y="1403763"/>
            <a:chExt cx="1372800" cy="1825372"/>
          </a:xfrm>
          <a:noFill/>
        </p:grpSpPr>
        <p:sp>
          <p:nvSpPr>
            <p:cNvPr id="6" name="Google Shape;2555;p93">
              <a:extLst>
                <a:ext uri="{FF2B5EF4-FFF2-40B4-BE49-F238E27FC236}">
                  <a16:creationId xmlns:a16="http://schemas.microsoft.com/office/drawing/2014/main" id="{DD2B1595-51A7-F34F-A7F5-0D9A8C75E3F7}"/>
                </a:ext>
              </a:extLst>
            </p:cNvPr>
            <p:cNvSpPr/>
            <p:nvPr/>
          </p:nvSpPr>
          <p:spPr>
            <a:xfrm>
              <a:off x="10845480" y="1403763"/>
              <a:ext cx="1008043" cy="1825372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741B47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Adobe Clean" panose="020B0503020404020204" pitchFamily="34" charset="0"/>
              </a:endParaRPr>
            </a:p>
          </p:txBody>
        </p:sp>
        <p:sp>
          <p:nvSpPr>
            <p:cNvPr id="12" name="Google Shape;2564;p93">
              <a:extLst>
                <a:ext uri="{FF2B5EF4-FFF2-40B4-BE49-F238E27FC236}">
                  <a16:creationId xmlns:a16="http://schemas.microsoft.com/office/drawing/2014/main" id="{7B95CAAF-6DF3-0A41-8739-5FD7A66C1088}"/>
                </a:ext>
              </a:extLst>
            </p:cNvPr>
            <p:cNvSpPr txBox="1"/>
            <p:nvPr/>
          </p:nvSpPr>
          <p:spPr>
            <a:xfrm>
              <a:off x="10649321" y="1917388"/>
              <a:ext cx="1372800" cy="76327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" sz="3200" dirty="0" err="1">
                  <a:latin typeface="Adobe Clean" panose="020B0503020404020204" pitchFamily="34" charset="0"/>
                  <a:sym typeface="Oswald"/>
                </a:rPr>
                <a:t>Loss</a:t>
              </a:r>
              <a:endParaRPr lang="en-US" dirty="0">
                <a:latin typeface="Adobe Clean" panose="020B0503020404020204" pitchFamily="34" charset="0"/>
                <a:cs typeface="Calibri"/>
              </a:endParaRPr>
            </a:p>
          </p:txBody>
        </p:sp>
      </p:grpSp>
      <p:sp>
        <p:nvSpPr>
          <p:cNvPr id="14" name="Google Shape;2569;p93">
            <a:extLst>
              <a:ext uri="{FF2B5EF4-FFF2-40B4-BE49-F238E27FC236}">
                <a16:creationId xmlns:a16="http://schemas.microsoft.com/office/drawing/2014/main" id="{2A77E457-DE8B-F14E-9191-48D7D4D5D6E5}"/>
              </a:ext>
            </a:extLst>
          </p:cNvPr>
          <p:cNvSpPr/>
          <p:nvPr/>
        </p:nvSpPr>
        <p:spPr>
          <a:xfrm>
            <a:off x="9295316" y="2927022"/>
            <a:ext cx="1472932" cy="302113"/>
          </a:xfrm>
          <a:prstGeom prst="rightArrow">
            <a:avLst>
              <a:gd name="adj1" fmla="val 42650"/>
              <a:gd name="adj2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dobe Clean" panose="020B0503020404020204" pitchFamily="34" charset="0"/>
            </a:endParaRPr>
          </a:p>
        </p:txBody>
      </p:sp>
      <p:sp>
        <p:nvSpPr>
          <p:cNvPr id="8" name="Google Shape;2624;p95">
            <a:extLst>
              <a:ext uri="{FF2B5EF4-FFF2-40B4-BE49-F238E27FC236}">
                <a16:creationId xmlns:a16="http://schemas.microsoft.com/office/drawing/2014/main" id="{3DBA1C7E-0833-4B43-9506-E667D5634B69}"/>
              </a:ext>
            </a:extLst>
          </p:cNvPr>
          <p:cNvSpPr/>
          <p:nvPr/>
        </p:nvSpPr>
        <p:spPr>
          <a:xfrm>
            <a:off x="3043643" y="2316449"/>
            <a:ext cx="1427650" cy="777363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PointNet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9" name="Google Shape;2626;p95">
            <a:extLst>
              <a:ext uri="{FF2B5EF4-FFF2-40B4-BE49-F238E27FC236}">
                <a16:creationId xmlns:a16="http://schemas.microsoft.com/office/drawing/2014/main" id="{9C024875-E40F-564B-9D25-EE7DAEBF38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54606" y="2605078"/>
            <a:ext cx="370877" cy="277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DD11DBFC-A7B0-1B43-A920-F53A3B3EED97}"/>
              </a:ext>
            </a:extLst>
          </p:cNvPr>
          <p:cNvSpPr/>
          <p:nvPr/>
        </p:nvSpPr>
        <p:spPr>
          <a:xfrm rot="5400000">
            <a:off x="6179447" y="2211370"/>
            <a:ext cx="2192994" cy="1652484"/>
          </a:xfrm>
          <a:prstGeom prst="trapezoid">
            <a:avLst>
              <a:gd name="adj" fmla="val 41880"/>
            </a:avLst>
          </a:prstGeom>
          <a:noFill/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1D66A0B5-85F1-C748-962A-8CBDC8C5FD98}"/>
              </a:ext>
            </a:extLst>
          </p:cNvPr>
          <p:cNvSpPr/>
          <p:nvPr/>
        </p:nvSpPr>
        <p:spPr>
          <a:xfrm rot="5400000">
            <a:off x="6159925" y="2210007"/>
            <a:ext cx="2230337" cy="1664841"/>
          </a:xfrm>
          <a:prstGeom prst="trapezoid">
            <a:avLst>
              <a:gd name="adj" fmla="val 42516"/>
            </a:avLst>
          </a:prstGeom>
          <a:noFill/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pic>
        <p:nvPicPr>
          <p:cNvPr id="19" name="Image 60">
            <a:extLst>
              <a:ext uri="{FF2B5EF4-FFF2-40B4-BE49-F238E27FC236}">
                <a16:creationId xmlns:a16="http://schemas.microsoft.com/office/drawing/2014/main" id="{3E02715D-FDBA-8447-8587-5B915E0918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124" y="3926213"/>
            <a:ext cx="982618" cy="2039030"/>
          </a:xfrm>
          <a:prstGeom prst="rect">
            <a:avLst/>
          </a:prstGeom>
        </p:spPr>
      </p:pic>
      <p:pic>
        <p:nvPicPr>
          <p:cNvPr id="20" name="Google Shape;2625;p95">
            <a:extLst>
              <a:ext uri="{FF2B5EF4-FFF2-40B4-BE49-F238E27FC236}">
                <a16:creationId xmlns:a16="http://schemas.microsoft.com/office/drawing/2014/main" id="{42FBBBA2-91DF-774D-A01E-DDB01ED06B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6086" y="3137052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24;p95">
            <a:extLst>
              <a:ext uri="{FF2B5EF4-FFF2-40B4-BE49-F238E27FC236}">
                <a16:creationId xmlns:a16="http://schemas.microsoft.com/office/drawing/2014/main" id="{830B1836-3345-A242-A5AF-6C2492B16D0B}"/>
              </a:ext>
            </a:extLst>
          </p:cNvPr>
          <p:cNvSpPr/>
          <p:nvPr/>
        </p:nvSpPr>
        <p:spPr>
          <a:xfrm>
            <a:off x="6423385" y="2681061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23" name="Google Shape;2617;p95">
            <a:extLst>
              <a:ext uri="{FF2B5EF4-FFF2-40B4-BE49-F238E27FC236}">
                <a16:creationId xmlns:a16="http://schemas.microsoft.com/office/drawing/2014/main" id="{0016B920-A7C8-0944-8E9D-2983EC79AB66}"/>
              </a:ext>
            </a:extLst>
          </p:cNvPr>
          <p:cNvSpPr/>
          <p:nvPr/>
        </p:nvSpPr>
        <p:spPr>
          <a:xfrm>
            <a:off x="5072171" y="1969328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Shape 163">
            <a:extLst>
              <a:ext uri="{FF2B5EF4-FFF2-40B4-BE49-F238E27FC236}">
                <a16:creationId xmlns:a16="http://schemas.microsoft.com/office/drawing/2014/main" id="{355F94F8-0E41-C749-BE1E-39C57365ADCB}"/>
              </a:ext>
            </a:extLst>
          </p:cNvPr>
          <p:cNvSpPr/>
          <p:nvPr/>
        </p:nvSpPr>
        <p:spPr>
          <a:xfrm>
            <a:off x="5054455" y="3597500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Shape 163">
            <a:extLst>
              <a:ext uri="{FF2B5EF4-FFF2-40B4-BE49-F238E27FC236}">
                <a16:creationId xmlns:a16="http://schemas.microsoft.com/office/drawing/2014/main" id="{DBE7A593-06F2-CD45-A7B9-EE627D51EDA3}"/>
              </a:ext>
            </a:extLst>
          </p:cNvPr>
          <p:cNvSpPr/>
          <p:nvPr/>
        </p:nvSpPr>
        <p:spPr>
          <a:xfrm>
            <a:off x="5054455" y="384854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Shape 162">
            <a:extLst>
              <a:ext uri="{FF2B5EF4-FFF2-40B4-BE49-F238E27FC236}">
                <a16:creationId xmlns:a16="http://schemas.microsoft.com/office/drawing/2014/main" id="{2FA5DDDF-F065-CE41-A90D-4E8655CD5CBF}"/>
              </a:ext>
            </a:extLst>
          </p:cNvPr>
          <p:cNvSpPr/>
          <p:nvPr/>
        </p:nvSpPr>
        <p:spPr>
          <a:xfrm>
            <a:off x="5054456" y="3346459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x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Shape 165">
            <a:extLst>
              <a:ext uri="{FF2B5EF4-FFF2-40B4-BE49-F238E27FC236}">
                <a16:creationId xmlns:a16="http://schemas.microsoft.com/office/drawing/2014/main" id="{AF71FB75-D590-294E-8E97-8EEA55052218}"/>
              </a:ext>
            </a:extLst>
          </p:cNvPr>
          <p:cNvSpPr txBox="1"/>
          <p:nvPr/>
        </p:nvSpPr>
        <p:spPr>
          <a:xfrm>
            <a:off x="5031964" y="3550112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Shape 165">
            <a:extLst>
              <a:ext uri="{FF2B5EF4-FFF2-40B4-BE49-F238E27FC236}">
                <a16:creationId xmlns:a16="http://schemas.microsoft.com/office/drawing/2014/main" id="{8404D335-6E8F-8648-AE9A-6777F4E377DC}"/>
              </a:ext>
            </a:extLst>
          </p:cNvPr>
          <p:cNvSpPr txBox="1"/>
          <p:nvPr/>
        </p:nvSpPr>
        <p:spPr>
          <a:xfrm>
            <a:off x="5033628" y="3790413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z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2596;p94">
            <a:extLst>
              <a:ext uri="{FF2B5EF4-FFF2-40B4-BE49-F238E27FC236}">
                <a16:creationId xmlns:a16="http://schemas.microsoft.com/office/drawing/2014/main" id="{281414BD-BEAE-8249-8CB0-57BE72D4D95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77391" y="3803457"/>
            <a:ext cx="505859" cy="336710"/>
          </a:xfrm>
          <a:prstGeom prst="bentConnector3">
            <a:avLst>
              <a:gd name="adj1" fmla="val 99299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8" name="Google Shape;2569;p93">
            <a:extLst>
              <a:ext uri="{FF2B5EF4-FFF2-40B4-BE49-F238E27FC236}">
                <a16:creationId xmlns:a16="http://schemas.microsoft.com/office/drawing/2014/main" id="{A7A7277B-9334-D141-A1F4-5AC138038938}"/>
              </a:ext>
            </a:extLst>
          </p:cNvPr>
          <p:cNvSpPr/>
          <p:nvPr/>
        </p:nvSpPr>
        <p:spPr>
          <a:xfrm>
            <a:off x="-2305022" y="2942689"/>
            <a:ext cx="1359204" cy="279595"/>
          </a:xfrm>
          <a:prstGeom prst="rightArrow">
            <a:avLst>
              <a:gd name="adj1" fmla="val 42650"/>
              <a:gd name="adj2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dobe Clean" panose="020B0503020404020204" pitchFamily="34" charset="0"/>
            </a:endParaRPr>
          </a:p>
        </p:txBody>
      </p:sp>
      <p:pic>
        <p:nvPicPr>
          <p:cNvPr id="32" name="Image 5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356BBAFC-6556-DA43-BC63-1A873B116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27" y="1808173"/>
            <a:ext cx="1457268" cy="1838785"/>
          </a:xfrm>
          <a:prstGeom prst="rect">
            <a:avLst/>
          </a:prstGeom>
        </p:spPr>
      </p:pic>
      <p:pic>
        <p:nvPicPr>
          <p:cNvPr id="34" name="Image 49" descr="A person in a costume&#10;&#10;Description generated with high confidence">
            <a:extLst>
              <a:ext uri="{FF2B5EF4-FFF2-40B4-BE49-F238E27FC236}">
                <a16:creationId xmlns:a16="http://schemas.microsoft.com/office/drawing/2014/main" id="{347E4A69-7A05-3041-8C68-B3625AE9F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711" y="1981231"/>
            <a:ext cx="1425996" cy="1907584"/>
          </a:xfrm>
          <a:prstGeom prst="rect">
            <a:avLst/>
          </a:prstGeom>
        </p:spPr>
      </p:pic>
      <p:sp>
        <p:nvSpPr>
          <p:cNvPr id="36" name="Google Shape;2578;p93">
            <a:extLst>
              <a:ext uri="{FF2B5EF4-FFF2-40B4-BE49-F238E27FC236}">
                <a16:creationId xmlns:a16="http://schemas.microsoft.com/office/drawing/2014/main" id="{F499DA9F-4B09-7D42-96FD-D483BB9E01DD}"/>
              </a:ext>
            </a:extLst>
          </p:cNvPr>
          <p:cNvSpPr txBox="1"/>
          <p:nvPr/>
        </p:nvSpPr>
        <p:spPr>
          <a:xfrm>
            <a:off x="624000" y="144000"/>
            <a:ext cx="891320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 err="1">
                <a:latin typeface="Adobe Clean" panose="020B0503020404020204" pitchFamily="34" charset="0"/>
                <a:sym typeface="Oswald"/>
              </a:rPr>
              <a:t>Refinement</a:t>
            </a:r>
            <a:r>
              <a:rPr lang="fr" sz="4000" dirty="0">
                <a:latin typeface="Adobe Clean" panose="020B0503020404020204" pitchFamily="34" charset="0"/>
                <a:sym typeface="Oswald"/>
              </a:rPr>
              <a:t>.</a:t>
            </a:r>
            <a:endParaRPr sz="4000" dirty="0">
              <a:latin typeface="Adobe Clean" panose="020B0503020404020204" pitchFamily="34" charset="0"/>
              <a:sym typeface="Oswa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4B501D-DF1F-1644-A0BB-E4289D56B576}"/>
              </a:ext>
            </a:extLst>
          </p:cNvPr>
          <p:cNvSpPr/>
          <p:nvPr/>
        </p:nvSpPr>
        <p:spPr>
          <a:xfrm>
            <a:off x="4886657" y="1820670"/>
            <a:ext cx="590603" cy="153828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3B88E1-BBE9-2240-99AB-84750EDDFEF8}"/>
              </a:ext>
            </a:extLst>
          </p:cNvPr>
          <p:cNvSpPr txBox="1"/>
          <p:nvPr/>
        </p:nvSpPr>
        <p:spPr>
          <a:xfrm>
            <a:off x="4949024" y="5367285"/>
            <a:ext cx="726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MLP= learned family of parametric deformations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9637D-2AC4-6540-82D6-4680C2FF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5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60417 -0.25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-128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3" grpId="0"/>
      <p:bldP spid="7" grpId="0"/>
      <p:bldP spid="8" grpId="0" animBg="1"/>
      <p:bldP spid="2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2569;p93">
            <a:extLst>
              <a:ext uri="{FF2B5EF4-FFF2-40B4-BE49-F238E27FC236}">
                <a16:creationId xmlns:a16="http://schemas.microsoft.com/office/drawing/2014/main" id="{E20CC809-0982-7A47-AA89-E01ADD5A263E}"/>
              </a:ext>
            </a:extLst>
          </p:cNvPr>
          <p:cNvSpPr/>
          <p:nvPr/>
        </p:nvSpPr>
        <p:spPr>
          <a:xfrm>
            <a:off x="8719794" y="1372189"/>
            <a:ext cx="2048454" cy="279595"/>
          </a:xfrm>
          <a:prstGeom prst="rightArrow">
            <a:avLst>
              <a:gd name="adj1" fmla="val 42650"/>
              <a:gd name="adj2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dobe Clean" panose="020B0503020404020204" pitchFamily="34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6520E872-F49F-B140-A5BC-F3645F0FA7D1}"/>
              </a:ext>
            </a:extLst>
          </p:cNvPr>
          <p:cNvSpPr/>
          <p:nvPr/>
        </p:nvSpPr>
        <p:spPr>
          <a:xfrm rot="264772">
            <a:off x="3099022" y="1747720"/>
            <a:ext cx="2906038" cy="1562225"/>
          </a:xfrm>
          <a:prstGeom prst="cloud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57C77-B9E6-8341-98CD-D8028A6B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Google Shape;2578;p93">
            <a:extLst>
              <a:ext uri="{FF2B5EF4-FFF2-40B4-BE49-F238E27FC236}">
                <a16:creationId xmlns:a16="http://schemas.microsoft.com/office/drawing/2014/main" id="{42EC25B4-EBD7-9345-8319-13ABF32D1608}"/>
              </a:ext>
            </a:extLst>
          </p:cNvPr>
          <p:cNvSpPr txBox="1"/>
          <p:nvPr/>
        </p:nvSpPr>
        <p:spPr>
          <a:xfrm>
            <a:off x="624000" y="144000"/>
            <a:ext cx="891320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 err="1">
                <a:latin typeface="Adobe Clean" panose="020B0503020404020204" pitchFamily="34" charset="0"/>
                <a:sym typeface="Oswald"/>
              </a:rPr>
              <a:t>Refinement</a:t>
            </a:r>
            <a:r>
              <a:rPr lang="fr" sz="4000" dirty="0">
                <a:latin typeface="Adobe Clean" panose="020B0503020404020204" pitchFamily="34" charset="0"/>
                <a:sym typeface="Oswald"/>
              </a:rPr>
              <a:t>. </a:t>
            </a:r>
            <a:r>
              <a:rPr lang="fr-FR" sz="2800" dirty="0" err="1">
                <a:latin typeface="Adobe Clean" panose="020B0503020404020204" pitchFamily="34" charset="0"/>
              </a:rPr>
              <a:t>Optimized</a:t>
            </a:r>
            <a:r>
              <a:rPr lang="fr-FR" sz="2800" dirty="0">
                <a:latin typeface="Adobe Clean" panose="020B0503020404020204" pitchFamily="34" charset="0"/>
              </a:rPr>
              <a:t> </a:t>
            </a:r>
            <a:r>
              <a:rPr lang="fr-FR" sz="2800" dirty="0" err="1">
                <a:latin typeface="Adobe Clean" panose="020B0503020404020204" pitchFamily="34" charset="0"/>
              </a:rPr>
              <a:t>with</a:t>
            </a:r>
            <a:r>
              <a:rPr lang="fr-FR" sz="2800" dirty="0">
                <a:latin typeface="Adobe Clean" panose="020B0503020404020204" pitchFamily="34" charset="0"/>
              </a:rPr>
              <a:t> gradient </a:t>
            </a:r>
            <a:r>
              <a:rPr lang="fr-FR" sz="2800" dirty="0" err="1">
                <a:latin typeface="Adobe Clean" panose="020B0503020404020204" pitchFamily="34" charset="0"/>
              </a:rPr>
              <a:t>descent</a:t>
            </a:r>
            <a:endParaRPr lang="fr-FR" sz="4000" dirty="0">
              <a:latin typeface="Adobe Clean" panose="020B0503020404020204" pitchFamily="34" charset="0"/>
            </a:endParaRPr>
          </a:p>
          <a:p>
            <a:endParaRPr sz="4000" dirty="0">
              <a:latin typeface="Adobe Clean" panose="020B0503020404020204" pitchFamily="34" charset="0"/>
              <a:sym typeface="Oswal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4BB02D-A2D7-364A-B865-E168AFBF7BF3}"/>
              </a:ext>
            </a:extLst>
          </p:cNvPr>
          <p:cNvGrpSpPr/>
          <p:nvPr/>
        </p:nvGrpSpPr>
        <p:grpSpPr>
          <a:xfrm>
            <a:off x="10649321" y="1403763"/>
            <a:ext cx="1372800" cy="1825372"/>
            <a:chOff x="10649321" y="1403763"/>
            <a:chExt cx="1372800" cy="1825372"/>
          </a:xfrm>
          <a:noFill/>
        </p:grpSpPr>
        <p:sp>
          <p:nvSpPr>
            <p:cNvPr id="6" name="Google Shape;2555;p93">
              <a:extLst>
                <a:ext uri="{FF2B5EF4-FFF2-40B4-BE49-F238E27FC236}">
                  <a16:creationId xmlns:a16="http://schemas.microsoft.com/office/drawing/2014/main" id="{DD2B1595-51A7-F34F-A7F5-0D9A8C75E3F7}"/>
                </a:ext>
              </a:extLst>
            </p:cNvPr>
            <p:cNvSpPr/>
            <p:nvPr/>
          </p:nvSpPr>
          <p:spPr>
            <a:xfrm>
              <a:off x="10845480" y="1403763"/>
              <a:ext cx="1008043" cy="1825372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741B47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Adobe Clean" panose="020B0503020404020204" pitchFamily="34" charset="0"/>
              </a:endParaRPr>
            </a:p>
          </p:txBody>
        </p:sp>
        <p:sp>
          <p:nvSpPr>
            <p:cNvPr id="12" name="Google Shape;2564;p93">
              <a:extLst>
                <a:ext uri="{FF2B5EF4-FFF2-40B4-BE49-F238E27FC236}">
                  <a16:creationId xmlns:a16="http://schemas.microsoft.com/office/drawing/2014/main" id="{7B95CAAF-6DF3-0A41-8739-5FD7A66C1088}"/>
                </a:ext>
              </a:extLst>
            </p:cNvPr>
            <p:cNvSpPr txBox="1"/>
            <p:nvPr/>
          </p:nvSpPr>
          <p:spPr>
            <a:xfrm>
              <a:off x="10649321" y="1917388"/>
              <a:ext cx="1372800" cy="76327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" sz="3200" dirty="0" err="1">
                  <a:latin typeface="Adobe Clean" panose="020B0503020404020204" pitchFamily="34" charset="0"/>
                  <a:sym typeface="Oswald"/>
                </a:rPr>
                <a:t>Loss</a:t>
              </a:r>
              <a:endParaRPr lang="en-US" dirty="0">
                <a:latin typeface="Adobe Clean" panose="020B0503020404020204" pitchFamily="34" charset="0"/>
                <a:cs typeface="Calibri"/>
              </a:endParaRPr>
            </a:p>
          </p:txBody>
        </p:sp>
      </p:grpSp>
      <p:sp>
        <p:nvSpPr>
          <p:cNvPr id="14" name="Google Shape;2569;p93">
            <a:extLst>
              <a:ext uri="{FF2B5EF4-FFF2-40B4-BE49-F238E27FC236}">
                <a16:creationId xmlns:a16="http://schemas.microsoft.com/office/drawing/2014/main" id="{2A77E457-DE8B-F14E-9191-48D7D4D5D6E5}"/>
              </a:ext>
            </a:extLst>
          </p:cNvPr>
          <p:cNvSpPr/>
          <p:nvPr/>
        </p:nvSpPr>
        <p:spPr>
          <a:xfrm>
            <a:off x="9295316" y="2927022"/>
            <a:ext cx="1472932" cy="302113"/>
          </a:xfrm>
          <a:prstGeom prst="rightArrow">
            <a:avLst>
              <a:gd name="adj1" fmla="val 42650"/>
              <a:gd name="adj2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Adobe Clean" panose="020B0503020404020204" pitchFamily="34" charset="0"/>
            </a:endParaRP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DD11DBFC-A7B0-1B43-A920-F53A3B3EED97}"/>
              </a:ext>
            </a:extLst>
          </p:cNvPr>
          <p:cNvSpPr/>
          <p:nvPr/>
        </p:nvSpPr>
        <p:spPr>
          <a:xfrm rot="5400000">
            <a:off x="6179447" y="2211370"/>
            <a:ext cx="2192994" cy="1652484"/>
          </a:xfrm>
          <a:prstGeom prst="trapezoid">
            <a:avLst>
              <a:gd name="adj" fmla="val 41880"/>
            </a:avLst>
          </a:prstGeom>
          <a:noFill/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1D66A0B5-85F1-C748-962A-8CBDC8C5FD98}"/>
              </a:ext>
            </a:extLst>
          </p:cNvPr>
          <p:cNvSpPr/>
          <p:nvPr/>
        </p:nvSpPr>
        <p:spPr>
          <a:xfrm rot="5400000">
            <a:off x="6159925" y="2210007"/>
            <a:ext cx="2230337" cy="1664841"/>
          </a:xfrm>
          <a:prstGeom prst="trapezoid">
            <a:avLst>
              <a:gd name="adj" fmla="val 42516"/>
            </a:avLst>
          </a:prstGeom>
          <a:noFill/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pic>
        <p:nvPicPr>
          <p:cNvPr id="19" name="Image 60">
            <a:extLst>
              <a:ext uri="{FF2B5EF4-FFF2-40B4-BE49-F238E27FC236}">
                <a16:creationId xmlns:a16="http://schemas.microsoft.com/office/drawing/2014/main" id="{3E02715D-FDBA-8447-8587-5B915E0918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38124" y="3926213"/>
            <a:ext cx="982618" cy="2039030"/>
          </a:xfrm>
          <a:prstGeom prst="rect">
            <a:avLst/>
          </a:prstGeom>
        </p:spPr>
      </p:pic>
      <p:pic>
        <p:nvPicPr>
          <p:cNvPr id="20" name="Google Shape;2625;p95">
            <a:extLst>
              <a:ext uri="{FF2B5EF4-FFF2-40B4-BE49-F238E27FC236}">
                <a16:creationId xmlns:a16="http://schemas.microsoft.com/office/drawing/2014/main" id="{42FBBBA2-91DF-774D-A01E-DDB01ED06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6086" y="3137052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24;p95">
            <a:extLst>
              <a:ext uri="{FF2B5EF4-FFF2-40B4-BE49-F238E27FC236}">
                <a16:creationId xmlns:a16="http://schemas.microsoft.com/office/drawing/2014/main" id="{830B1836-3345-A242-A5AF-6C2492B16D0B}"/>
              </a:ext>
            </a:extLst>
          </p:cNvPr>
          <p:cNvSpPr/>
          <p:nvPr/>
        </p:nvSpPr>
        <p:spPr>
          <a:xfrm>
            <a:off x="6423385" y="2681061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24" name="Shape 163">
            <a:extLst>
              <a:ext uri="{FF2B5EF4-FFF2-40B4-BE49-F238E27FC236}">
                <a16:creationId xmlns:a16="http://schemas.microsoft.com/office/drawing/2014/main" id="{355F94F8-0E41-C749-BE1E-39C57365ADCB}"/>
              </a:ext>
            </a:extLst>
          </p:cNvPr>
          <p:cNvSpPr/>
          <p:nvPr/>
        </p:nvSpPr>
        <p:spPr>
          <a:xfrm>
            <a:off x="5054455" y="3597500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Shape 163">
            <a:extLst>
              <a:ext uri="{FF2B5EF4-FFF2-40B4-BE49-F238E27FC236}">
                <a16:creationId xmlns:a16="http://schemas.microsoft.com/office/drawing/2014/main" id="{DBE7A593-06F2-CD45-A7B9-EE627D51EDA3}"/>
              </a:ext>
            </a:extLst>
          </p:cNvPr>
          <p:cNvSpPr/>
          <p:nvPr/>
        </p:nvSpPr>
        <p:spPr>
          <a:xfrm>
            <a:off x="5054455" y="384854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Shape 162">
            <a:extLst>
              <a:ext uri="{FF2B5EF4-FFF2-40B4-BE49-F238E27FC236}">
                <a16:creationId xmlns:a16="http://schemas.microsoft.com/office/drawing/2014/main" id="{2FA5DDDF-F065-CE41-A90D-4E8655CD5CBF}"/>
              </a:ext>
            </a:extLst>
          </p:cNvPr>
          <p:cNvSpPr/>
          <p:nvPr/>
        </p:nvSpPr>
        <p:spPr>
          <a:xfrm>
            <a:off x="5054456" y="3346459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x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Shape 165">
            <a:extLst>
              <a:ext uri="{FF2B5EF4-FFF2-40B4-BE49-F238E27FC236}">
                <a16:creationId xmlns:a16="http://schemas.microsoft.com/office/drawing/2014/main" id="{AF71FB75-D590-294E-8E97-8EEA55052218}"/>
              </a:ext>
            </a:extLst>
          </p:cNvPr>
          <p:cNvSpPr txBox="1"/>
          <p:nvPr/>
        </p:nvSpPr>
        <p:spPr>
          <a:xfrm>
            <a:off x="5031964" y="3550112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Shape 165">
            <a:extLst>
              <a:ext uri="{FF2B5EF4-FFF2-40B4-BE49-F238E27FC236}">
                <a16:creationId xmlns:a16="http://schemas.microsoft.com/office/drawing/2014/main" id="{8404D335-6E8F-8648-AE9A-6777F4E377DC}"/>
              </a:ext>
            </a:extLst>
          </p:cNvPr>
          <p:cNvSpPr txBox="1"/>
          <p:nvPr/>
        </p:nvSpPr>
        <p:spPr>
          <a:xfrm>
            <a:off x="5033628" y="3790413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z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2596;p94">
            <a:extLst>
              <a:ext uri="{FF2B5EF4-FFF2-40B4-BE49-F238E27FC236}">
                <a16:creationId xmlns:a16="http://schemas.microsoft.com/office/drawing/2014/main" id="{281414BD-BEAE-8249-8CB0-57BE72D4D95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77391" y="3803457"/>
            <a:ext cx="505859" cy="336710"/>
          </a:xfrm>
          <a:prstGeom prst="bentConnector3">
            <a:avLst>
              <a:gd name="adj1" fmla="val 99299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5" name="Image 5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E79501A-E149-F74A-8497-6FEECC0A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84" y="45666"/>
            <a:ext cx="1457268" cy="1838785"/>
          </a:xfrm>
          <a:prstGeom prst="rect">
            <a:avLst/>
          </a:prstGeom>
        </p:spPr>
      </p:pic>
      <p:sp>
        <p:nvSpPr>
          <p:cNvPr id="36" name="Google Shape;2616;p95">
            <a:extLst>
              <a:ext uri="{FF2B5EF4-FFF2-40B4-BE49-F238E27FC236}">
                <a16:creationId xmlns:a16="http://schemas.microsoft.com/office/drawing/2014/main" id="{9DED774E-119A-BC4E-985A-889E2D035EB5}"/>
              </a:ext>
            </a:extLst>
          </p:cNvPr>
          <p:cNvSpPr txBox="1"/>
          <p:nvPr/>
        </p:nvSpPr>
        <p:spPr>
          <a:xfrm>
            <a:off x="1388119" y="1670432"/>
            <a:ext cx="1746109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space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2588;p94">
            <a:extLst>
              <a:ext uri="{FF2B5EF4-FFF2-40B4-BE49-F238E27FC236}">
                <a16:creationId xmlns:a16="http://schemas.microsoft.com/office/drawing/2014/main" id="{5E20DED1-9595-3F4B-80E1-1CF18C2CBA38}"/>
              </a:ext>
            </a:extLst>
          </p:cNvPr>
          <p:cNvSpPr/>
          <p:nvPr/>
        </p:nvSpPr>
        <p:spPr>
          <a:xfrm>
            <a:off x="5071919" y="2633935"/>
            <a:ext cx="194613" cy="2057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0" name="Image 49" descr="A person in a costume&#10;&#10;Description generated with high confidence">
            <a:extLst>
              <a:ext uri="{FF2B5EF4-FFF2-40B4-BE49-F238E27FC236}">
                <a16:creationId xmlns:a16="http://schemas.microsoft.com/office/drawing/2014/main" id="{67566C1B-1036-DF4B-898F-EE8FD727A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711" y="1981231"/>
            <a:ext cx="1425996" cy="1907584"/>
          </a:xfrm>
          <a:prstGeom prst="rect">
            <a:avLst/>
          </a:prstGeom>
        </p:spPr>
      </p:pic>
      <p:pic>
        <p:nvPicPr>
          <p:cNvPr id="43" name="Image 45">
            <a:extLst>
              <a:ext uri="{FF2B5EF4-FFF2-40B4-BE49-F238E27FC236}">
                <a16:creationId xmlns:a16="http://schemas.microsoft.com/office/drawing/2014/main" id="{6483E039-B243-5E40-86A6-A4D4BF0CA3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9000"/>
          </a:blip>
          <a:srcRect t="926" r="5582" b="1"/>
          <a:stretch/>
        </p:blipFill>
        <p:spPr>
          <a:xfrm>
            <a:off x="8251712" y="1981231"/>
            <a:ext cx="1425996" cy="18756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0372EF-98FF-D64B-9990-C5B36D90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461 -0.0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E37661-C212-8543-B94F-2C5641D3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/>
              <a:t>15</a:t>
            </a:fld>
            <a:endParaRPr lang="fr-FR"/>
          </a:p>
        </p:txBody>
      </p:sp>
      <p:sp>
        <p:nvSpPr>
          <p:cNvPr id="16" name="Shape 113">
            <a:extLst>
              <a:ext uri="{FF2B5EF4-FFF2-40B4-BE49-F238E27FC236}">
                <a16:creationId xmlns:a16="http://schemas.microsoft.com/office/drawing/2014/main" id="{FF9680E6-CDEC-E94E-B5A9-694E73FB6ACD}"/>
              </a:ext>
            </a:extLst>
          </p:cNvPr>
          <p:cNvSpPr txBox="1"/>
          <p:nvPr/>
        </p:nvSpPr>
        <p:spPr>
          <a:xfrm>
            <a:off x="1198349" y="175326"/>
            <a:ext cx="1482696" cy="34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Input Shape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sp>
        <p:nvSpPr>
          <p:cNvPr id="29" name="Shape 113">
            <a:extLst>
              <a:ext uri="{FF2B5EF4-FFF2-40B4-BE49-F238E27FC236}">
                <a16:creationId xmlns:a16="http://schemas.microsoft.com/office/drawing/2014/main" id="{0DAFCDB3-5FBA-C249-8431-EF15E381DE3C}"/>
              </a:ext>
            </a:extLst>
          </p:cNvPr>
          <p:cNvSpPr txBox="1"/>
          <p:nvPr/>
        </p:nvSpPr>
        <p:spPr>
          <a:xfrm>
            <a:off x="4348583" y="229703"/>
            <a:ext cx="2303829" cy="36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Deformed Template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sp>
        <p:nvSpPr>
          <p:cNvPr id="30" name="Shape 113">
            <a:extLst>
              <a:ext uri="{FF2B5EF4-FFF2-40B4-BE49-F238E27FC236}">
                <a16:creationId xmlns:a16="http://schemas.microsoft.com/office/drawing/2014/main" id="{0F4205EB-37B4-D242-AAF4-2696BB5DF698}"/>
              </a:ext>
            </a:extLst>
          </p:cNvPr>
          <p:cNvSpPr txBox="1"/>
          <p:nvPr/>
        </p:nvSpPr>
        <p:spPr>
          <a:xfrm>
            <a:off x="7982024" y="229703"/>
            <a:ext cx="2918311" cy="35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710" tIns="20710" rIns="20710" bIns="20710" anchor="t" anchorCtr="0">
            <a:noAutofit/>
          </a:bodyPr>
          <a:lstStyle/>
          <a:p>
            <a:r>
              <a:rPr lang="en-US" sz="2000" dirty="0">
                <a:latin typeface="Adobe Clean" panose="020B0503020404020204" pitchFamily="34" charset="0"/>
                <a:ea typeface="Times" charset="0"/>
                <a:cs typeface="Times" charset="0"/>
              </a:rPr>
              <a:t>Optimized reconstruction</a:t>
            </a:r>
            <a:endParaRPr sz="2000" dirty="0">
              <a:latin typeface="Adobe Clean" panose="020B0503020404020204" pitchFamily="34" charset="0"/>
              <a:ea typeface="Times" charset="0"/>
              <a:cs typeface="Times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21BB017-3193-8144-8691-C222FCEF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1082829"/>
            <a:ext cx="1584960" cy="23368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BBDD4C9-F2A1-2347-8E74-0F613530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5" y="1016000"/>
            <a:ext cx="1788160" cy="2413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67D71FA-8287-9C44-A0E1-8157E23D5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303" y="1016000"/>
            <a:ext cx="1661160" cy="239776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1452211-2EE4-DC41-ABAE-19384A671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302" y="3744294"/>
            <a:ext cx="1661159" cy="2413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9E688A2-572C-9B4E-97DB-E8437692D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240" y="3744294"/>
            <a:ext cx="1584960" cy="2413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95DEB4-49D1-D942-BC74-42DE3B616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24" y="3775618"/>
            <a:ext cx="1788159" cy="2413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5FBE3-0EDC-5A47-84E6-66926FD6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</a:p>
        </p:txBody>
      </p:sp>
    </p:spTree>
    <p:extLst>
      <p:ext uri="{BB962C8B-B14F-4D97-AF65-F5344CB8AC3E}">
        <p14:creationId xmlns:p14="http://schemas.microsoft.com/office/powerpoint/2010/main" val="22823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">
            <a:extLst>
              <a:ext uri="{FF2B5EF4-FFF2-40B4-BE49-F238E27FC236}">
                <a16:creationId xmlns:a16="http://schemas.microsoft.com/office/drawing/2014/main" id="{5A97D64C-6A54-5448-97C7-8E5C595D9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lum bright="100000" contrast="100000"/>
          </a:blip>
          <a:srcRect/>
          <a:stretch/>
        </p:blipFill>
        <p:spPr>
          <a:xfrm>
            <a:off x="1857631" y="1786035"/>
            <a:ext cx="7918268" cy="3058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8AB427-1ACC-434F-8135-102EFB45AE8F}"/>
              </a:ext>
            </a:extLst>
          </p:cNvPr>
          <p:cNvSpPr/>
          <p:nvPr/>
        </p:nvSpPr>
        <p:spPr>
          <a:xfrm>
            <a:off x="1102936" y="4399997"/>
            <a:ext cx="9059159" cy="66979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8200FD5-47C4-2E4D-A318-8D0920CC5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08" y="457647"/>
            <a:ext cx="11579384" cy="5715000"/>
          </a:xfrm>
        </p:spPr>
        <p:txBody>
          <a:bodyPr>
            <a:normAutofit/>
          </a:bodyPr>
          <a:lstStyle/>
          <a:p>
            <a:r>
              <a:rPr lang="en-US" dirty="0"/>
              <a:t>Train Surreal</a:t>
            </a:r>
            <a:r>
              <a:rPr lang="en-US" baseline="30000" dirty="0"/>
              <a:t>[1]</a:t>
            </a:r>
            <a:r>
              <a:rPr lang="en-US" dirty="0"/>
              <a:t> + augmented bending poses ~ 230,000 synthetic poses</a:t>
            </a:r>
          </a:p>
          <a:p>
            <a:r>
              <a:rPr lang="en-US" dirty="0"/>
              <a:t>Test on FAUST</a:t>
            </a:r>
            <a:r>
              <a:rPr lang="en-US" baseline="30000" dirty="0"/>
              <a:t>[2]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11999-9EA8-1B44-9889-E48AFC980F25}"/>
              </a:ext>
            </a:extLst>
          </p:cNvPr>
          <p:cNvSpPr/>
          <p:nvPr/>
        </p:nvSpPr>
        <p:spPr>
          <a:xfrm>
            <a:off x="1784059" y="5686551"/>
            <a:ext cx="10181324" cy="133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1" dirty="0">
                <a:latin typeface="Adobe Clean" panose="020B0503020404020204" pitchFamily="34" charset="0"/>
              </a:rPr>
              <a:t>[1] Learning </a:t>
            </a:r>
            <a:r>
              <a:rPr lang="fr-FR" sz="1351" dirty="0" err="1">
                <a:latin typeface="Adobe Clean" panose="020B0503020404020204" pitchFamily="34" charset="0"/>
              </a:rPr>
              <a:t>from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synthetic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humans</a:t>
            </a:r>
            <a:r>
              <a:rPr lang="fr-FR" sz="1351" dirty="0">
                <a:latin typeface="Adobe Clean" panose="020B0503020404020204" pitchFamily="34" charset="0"/>
              </a:rPr>
              <a:t>, </a:t>
            </a:r>
            <a:r>
              <a:rPr lang="fr-FR" sz="1351" dirty="0" err="1">
                <a:latin typeface="Adobe Clean" panose="020B0503020404020204" pitchFamily="34" charset="0"/>
              </a:rPr>
              <a:t>Varol</a:t>
            </a:r>
            <a:r>
              <a:rPr lang="fr-FR" sz="1351" dirty="0">
                <a:latin typeface="Adobe Clean" panose="020B0503020404020204" pitchFamily="34" charset="0"/>
              </a:rPr>
              <a:t> et al. CVPR (2017)</a:t>
            </a:r>
          </a:p>
          <a:p>
            <a:r>
              <a:rPr lang="fr-FR" sz="1351" dirty="0">
                <a:latin typeface="Adobe Clean" panose="020B0503020404020204" pitchFamily="34" charset="0"/>
              </a:rPr>
              <a:t>[2] FAUST: </a:t>
            </a:r>
            <a:r>
              <a:rPr lang="fr-FR" sz="1351" dirty="0" err="1">
                <a:latin typeface="Adobe Clean" panose="020B0503020404020204" pitchFamily="34" charset="0"/>
              </a:rPr>
              <a:t>Dataset</a:t>
            </a:r>
            <a:r>
              <a:rPr lang="fr-FR" sz="1351" dirty="0">
                <a:latin typeface="Adobe Clean" panose="020B0503020404020204" pitchFamily="34" charset="0"/>
              </a:rPr>
              <a:t> and </a:t>
            </a:r>
            <a:r>
              <a:rPr lang="fr-FR" sz="1351" dirty="0" err="1">
                <a:latin typeface="Adobe Clean" panose="020B0503020404020204" pitchFamily="34" charset="0"/>
              </a:rPr>
              <a:t>evaluation</a:t>
            </a:r>
            <a:r>
              <a:rPr lang="fr-FR" sz="1351" dirty="0">
                <a:latin typeface="Adobe Clean" panose="020B0503020404020204" pitchFamily="34" charset="0"/>
              </a:rPr>
              <a:t> for 3D </a:t>
            </a:r>
            <a:r>
              <a:rPr lang="fr-FR" sz="1351" dirty="0" err="1">
                <a:latin typeface="Adobe Clean" panose="020B0503020404020204" pitchFamily="34" charset="0"/>
              </a:rPr>
              <a:t>mesh</a:t>
            </a:r>
            <a:r>
              <a:rPr lang="fr-FR" sz="1351" dirty="0">
                <a:latin typeface="Adobe Clean" panose="020B0503020404020204" pitchFamily="34" charset="0"/>
              </a:rPr>
              <a:t> registration, </a:t>
            </a:r>
            <a:r>
              <a:rPr lang="fr-FR" sz="1351" dirty="0" err="1">
                <a:latin typeface="Adobe Clean" panose="020B0503020404020204" pitchFamily="34" charset="0"/>
              </a:rPr>
              <a:t>Bogo</a:t>
            </a:r>
            <a:r>
              <a:rPr lang="fr-FR" sz="1351" dirty="0">
                <a:latin typeface="Adobe Clean" panose="020B0503020404020204" pitchFamily="34" charset="0"/>
              </a:rPr>
              <a:t> et al. CVPR (2014)</a:t>
            </a:r>
          </a:p>
          <a:p>
            <a:r>
              <a:rPr lang="fr-FR" sz="1351" dirty="0">
                <a:latin typeface="Adobe Clean" panose="020B0503020404020204" pitchFamily="34" charset="0"/>
              </a:rPr>
              <a:t>[3] </a:t>
            </a:r>
            <a:r>
              <a:rPr lang="fr-FR" sz="1351" dirty="0" err="1">
                <a:latin typeface="Adobe Clean" panose="020B0503020404020204" pitchFamily="34" charset="0"/>
              </a:rPr>
              <a:t>Robust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nonrigid</a:t>
            </a:r>
            <a:r>
              <a:rPr lang="fr-FR" sz="1351" dirty="0">
                <a:latin typeface="Adobe Clean" panose="020B0503020404020204" pitchFamily="34" charset="0"/>
              </a:rPr>
              <a:t> registration by </a:t>
            </a:r>
            <a:r>
              <a:rPr lang="fr-FR" sz="1351" dirty="0" err="1">
                <a:latin typeface="Adobe Clean" panose="020B0503020404020204" pitchFamily="34" charset="0"/>
              </a:rPr>
              <a:t>convex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optimization</a:t>
            </a:r>
            <a:r>
              <a:rPr lang="fr-FR" sz="1351" dirty="0">
                <a:latin typeface="Adobe Clean" panose="020B0503020404020204" pitchFamily="34" charset="0"/>
              </a:rPr>
              <a:t>, Chen, </a:t>
            </a:r>
            <a:r>
              <a:rPr lang="fr-FR" sz="1351" dirty="0" err="1">
                <a:latin typeface="Adobe Clean" panose="020B0503020404020204" pitchFamily="34" charset="0"/>
              </a:rPr>
              <a:t>Koltun</a:t>
            </a:r>
            <a:r>
              <a:rPr lang="fr-FR" sz="1351" dirty="0">
                <a:latin typeface="Adobe Clean" panose="020B0503020404020204" pitchFamily="34" charset="0"/>
              </a:rPr>
              <a:t>, ICCV (2015)</a:t>
            </a:r>
          </a:p>
          <a:p>
            <a:r>
              <a:rPr lang="fr-FR" sz="1351" dirty="0">
                <a:latin typeface="Adobe Clean" panose="020B0503020404020204" pitchFamily="34" charset="0"/>
              </a:rPr>
              <a:t>[4] </a:t>
            </a:r>
            <a:r>
              <a:rPr lang="fr-FR" sz="1351" dirty="0" err="1">
                <a:latin typeface="Adobe Clean" panose="020B0503020404020204" pitchFamily="34" charset="0"/>
              </a:rPr>
              <a:t>Deep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functional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maps</a:t>
            </a:r>
            <a:r>
              <a:rPr lang="fr-FR" sz="1351" dirty="0">
                <a:latin typeface="Adobe Clean" panose="020B0503020404020204" pitchFamily="34" charset="0"/>
              </a:rPr>
              <a:t>: </a:t>
            </a:r>
            <a:r>
              <a:rPr lang="fr-FR" sz="1351" dirty="0" err="1">
                <a:latin typeface="Adobe Clean" panose="020B0503020404020204" pitchFamily="34" charset="0"/>
              </a:rPr>
              <a:t>Structured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prediction</a:t>
            </a:r>
            <a:r>
              <a:rPr lang="fr-FR" sz="1351" dirty="0">
                <a:latin typeface="Adobe Clean" panose="020B0503020404020204" pitchFamily="34" charset="0"/>
              </a:rPr>
              <a:t> for dense </a:t>
            </a:r>
            <a:r>
              <a:rPr lang="fr-FR" sz="1351" dirty="0" err="1">
                <a:latin typeface="Adobe Clean" panose="020B0503020404020204" pitchFamily="34" charset="0"/>
              </a:rPr>
              <a:t>shape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correspondence</a:t>
            </a:r>
            <a:r>
              <a:rPr lang="fr-FR" sz="1351" dirty="0">
                <a:latin typeface="Adobe Clean" panose="020B0503020404020204" pitchFamily="34" charset="0"/>
              </a:rPr>
              <a:t>, </a:t>
            </a:r>
            <a:r>
              <a:rPr lang="fr-FR" sz="1351" dirty="0" err="1">
                <a:latin typeface="Adobe Clean" panose="020B0503020404020204" pitchFamily="34" charset="0"/>
              </a:rPr>
              <a:t>Litany</a:t>
            </a:r>
            <a:r>
              <a:rPr lang="fr-FR" sz="1351" dirty="0">
                <a:latin typeface="Adobe Clean" panose="020B0503020404020204" pitchFamily="34" charset="0"/>
              </a:rPr>
              <a:t> et al. ICCV (2017)</a:t>
            </a:r>
          </a:p>
          <a:p>
            <a:r>
              <a:rPr lang="fr-FR" sz="1351" dirty="0">
                <a:latin typeface="Adobe Clean" panose="020B0503020404020204" pitchFamily="34" charset="0"/>
              </a:rPr>
              <a:t>[5] The </a:t>
            </a:r>
            <a:r>
              <a:rPr lang="fr-FR" sz="1351" dirty="0" err="1">
                <a:latin typeface="Adobe Clean" panose="020B0503020404020204" pitchFamily="34" charset="0"/>
              </a:rPr>
              <a:t>stitched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puppet</a:t>
            </a:r>
            <a:r>
              <a:rPr lang="fr-FR" sz="1351" dirty="0">
                <a:latin typeface="Adobe Clean" panose="020B0503020404020204" pitchFamily="34" charset="0"/>
              </a:rPr>
              <a:t>: A </a:t>
            </a:r>
            <a:r>
              <a:rPr lang="fr-FR" sz="1351" dirty="0" err="1">
                <a:latin typeface="Adobe Clean" panose="020B0503020404020204" pitchFamily="34" charset="0"/>
              </a:rPr>
              <a:t>graphical</a:t>
            </a:r>
            <a:r>
              <a:rPr lang="fr-FR" sz="1351" dirty="0">
                <a:latin typeface="Adobe Clean" panose="020B0503020404020204" pitchFamily="34" charset="0"/>
              </a:rPr>
              <a:t> model of 3d </a:t>
            </a:r>
            <a:r>
              <a:rPr lang="fr-FR" sz="1351" dirty="0" err="1">
                <a:latin typeface="Adobe Clean" panose="020B0503020404020204" pitchFamily="34" charset="0"/>
              </a:rPr>
              <a:t>human</a:t>
            </a:r>
            <a:r>
              <a:rPr lang="fr-FR" sz="1351" dirty="0">
                <a:latin typeface="Adobe Clean" panose="020B0503020404020204" pitchFamily="34" charset="0"/>
              </a:rPr>
              <a:t> </a:t>
            </a:r>
            <a:r>
              <a:rPr lang="fr-FR" sz="1351" dirty="0" err="1">
                <a:latin typeface="Adobe Clean" panose="020B0503020404020204" pitchFamily="34" charset="0"/>
              </a:rPr>
              <a:t>shape</a:t>
            </a:r>
            <a:r>
              <a:rPr lang="fr-FR" sz="1351" dirty="0">
                <a:latin typeface="Adobe Clean" panose="020B0503020404020204" pitchFamily="34" charset="0"/>
              </a:rPr>
              <a:t> and pose, </a:t>
            </a:r>
            <a:r>
              <a:rPr lang="fr-FR" sz="1351" dirty="0" err="1">
                <a:latin typeface="Adobe Clean" panose="020B0503020404020204" pitchFamily="34" charset="0"/>
              </a:rPr>
              <a:t>Zuffi</a:t>
            </a:r>
            <a:r>
              <a:rPr lang="fr-FR" sz="1351" dirty="0">
                <a:latin typeface="Adobe Clean" panose="020B0503020404020204" pitchFamily="34" charset="0"/>
              </a:rPr>
              <a:t> et al. CVPR (2015)</a:t>
            </a:r>
          </a:p>
          <a:p>
            <a:endParaRPr lang="fr-FR" sz="1351" dirty="0">
              <a:latin typeface="Adobe Clean" panose="020B05030204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40EA9A-FDEF-0741-BACF-C70F6E6B4206}"/>
              </a:ext>
            </a:extLst>
          </p:cNvPr>
          <p:cNvSpPr/>
          <p:nvPr/>
        </p:nvSpPr>
        <p:spPr>
          <a:xfrm>
            <a:off x="1717430" y="3560680"/>
            <a:ext cx="7723415" cy="8393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FF0000"/>
              </a:solidFill>
              <a:latin typeface="Adobe Clean" panose="020B05030204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BAAAF-A049-0344-8D89-7C2E8069947F}"/>
              </a:ext>
            </a:extLst>
          </p:cNvPr>
          <p:cNvSpPr/>
          <p:nvPr/>
        </p:nvSpPr>
        <p:spPr>
          <a:xfrm>
            <a:off x="1096928" y="5253498"/>
            <a:ext cx="10256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dobe Clean" panose="020B0503020404020204" pitchFamily="34" charset="0"/>
              </a:rPr>
              <a:t> The first completely unsupervised correspondence learning approach for deformable 3D shapes.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B56B2-56BB-DB4C-BCC7-00EEF5DEE4AD}"/>
              </a:ext>
            </a:extLst>
          </p:cNvPr>
          <p:cNvSpPr/>
          <p:nvPr/>
        </p:nvSpPr>
        <p:spPr>
          <a:xfrm>
            <a:off x="1717430" y="4402316"/>
            <a:ext cx="7723415" cy="5465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B50AEE4-CC5B-484E-8991-CB4307C9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16E2DB-4FF6-7343-A00D-A9F88F7B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3" grpId="0" animBg="1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DF091B-CB56-5247-8ADD-0EAE53185CFB}"/>
              </a:ext>
            </a:extLst>
          </p:cNvPr>
          <p:cNvSpPr/>
          <p:nvPr/>
        </p:nvSpPr>
        <p:spPr>
          <a:xfrm>
            <a:off x="1327873" y="446609"/>
            <a:ext cx="8493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latin typeface="Adobe Clean" panose="020B0503020404020204" pitchFamily="34" charset="0"/>
              </a:rPr>
              <a:t>Generalization</a:t>
            </a:r>
            <a:r>
              <a:rPr lang="fr-FR" sz="3200" dirty="0">
                <a:latin typeface="Adobe Clean" panose="020B0503020404020204" pitchFamily="34" charset="0"/>
              </a:rPr>
              <a:t>. </a:t>
            </a:r>
            <a:r>
              <a:rPr lang="fr-FR" sz="3200" dirty="0" err="1">
                <a:latin typeface="Adobe Clean" panose="020B0503020404020204" pitchFamily="34" charset="0"/>
              </a:rPr>
              <a:t>Credit</a:t>
            </a:r>
            <a:r>
              <a:rPr lang="fr-FR" sz="3200" dirty="0">
                <a:latin typeface="Adobe Clean" panose="020B0503020404020204" pitchFamily="34" charset="0"/>
              </a:rPr>
              <a:t>: </a:t>
            </a:r>
            <a:r>
              <a:rPr lang="en-US" sz="3200" dirty="0" err="1">
                <a:latin typeface="Adobe Clean" panose="020B0503020404020204" pitchFamily="34" charset="0"/>
              </a:rPr>
              <a:t>Zhongshi</a:t>
            </a:r>
            <a:r>
              <a:rPr lang="en-US" sz="3200" dirty="0">
                <a:latin typeface="Adobe Clean" panose="020B0503020404020204" pitchFamily="34" charset="0"/>
              </a:rPr>
              <a:t> Jiang (PhD NYU)</a:t>
            </a:r>
            <a:endParaRPr lang="fr-FR" sz="3200" dirty="0">
              <a:latin typeface="Adobe Clean" panose="020B05030204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BBA15-C6D3-1443-8CF2-46C97E85C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" r="52430" b="6379"/>
          <a:stretch/>
        </p:blipFill>
        <p:spPr>
          <a:xfrm>
            <a:off x="949842" y="1580028"/>
            <a:ext cx="3763926" cy="4076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4BF553-A512-7747-9CFD-B8D36705B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37" t="6379" r="7949"/>
          <a:stretch/>
        </p:blipFill>
        <p:spPr>
          <a:xfrm>
            <a:off x="6218274" y="1580028"/>
            <a:ext cx="3763926" cy="40764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F6CAC6-20BD-1749-921C-24AB58C9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A2B65-A725-C748-B0C7-BE20CEF4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</a:p>
        </p:txBody>
      </p:sp>
    </p:spTree>
    <p:extLst>
      <p:ext uri="{BB962C8B-B14F-4D97-AF65-F5344CB8AC3E}">
        <p14:creationId xmlns:p14="http://schemas.microsoft.com/office/powerpoint/2010/main" val="4408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18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629;p95">
            <a:extLst>
              <a:ext uri="{FF2B5EF4-FFF2-40B4-BE49-F238E27FC236}">
                <a16:creationId xmlns:a16="http://schemas.microsoft.com/office/drawing/2014/main" id="{450B7EBF-0813-8F4D-AA0F-F680E96C6434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Beyond humans/templates?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42" name="Image 26">
            <a:extLst>
              <a:ext uri="{FF2B5EF4-FFF2-40B4-BE49-F238E27FC236}">
                <a16:creationId xmlns:a16="http://schemas.microsoft.com/office/drawing/2014/main" id="{A39772AF-BAD1-3847-9279-4BA924E4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6" y="1012546"/>
            <a:ext cx="1344058" cy="1344058"/>
          </a:xfrm>
          <a:prstGeom prst="rect">
            <a:avLst/>
          </a:prstGeom>
        </p:spPr>
      </p:pic>
      <p:pic>
        <p:nvPicPr>
          <p:cNvPr id="43" name="Image 28">
            <a:extLst>
              <a:ext uri="{FF2B5EF4-FFF2-40B4-BE49-F238E27FC236}">
                <a16:creationId xmlns:a16="http://schemas.microsoft.com/office/drawing/2014/main" id="{41ED31E0-E48D-3444-9B33-6000D96D3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544" y="1012231"/>
            <a:ext cx="1728955" cy="1348585"/>
          </a:xfrm>
          <a:prstGeom prst="rect">
            <a:avLst/>
          </a:prstGeom>
        </p:spPr>
      </p:pic>
      <p:pic>
        <p:nvPicPr>
          <p:cNvPr id="44" name="Image 30">
            <a:extLst>
              <a:ext uri="{FF2B5EF4-FFF2-40B4-BE49-F238E27FC236}">
                <a16:creationId xmlns:a16="http://schemas.microsoft.com/office/drawing/2014/main" id="{8C44C13D-DF04-6145-9630-5959DE76C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482" y="1012546"/>
            <a:ext cx="899509" cy="1348270"/>
          </a:xfrm>
          <a:prstGeom prst="rect">
            <a:avLst/>
          </a:prstGeom>
        </p:spPr>
      </p:pic>
      <p:pic>
        <p:nvPicPr>
          <p:cNvPr id="46" name="Image 42">
            <a:extLst>
              <a:ext uri="{FF2B5EF4-FFF2-40B4-BE49-F238E27FC236}">
                <a16:creationId xmlns:a16="http://schemas.microsoft.com/office/drawing/2014/main" id="{3924288D-EE52-C84D-95DF-341050C11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459" y="1012546"/>
            <a:ext cx="988893" cy="1344058"/>
          </a:xfrm>
          <a:prstGeom prst="rect">
            <a:avLst/>
          </a:prstGeom>
        </p:spPr>
      </p:pic>
      <p:pic>
        <p:nvPicPr>
          <p:cNvPr id="57" name="Image 24">
            <a:extLst>
              <a:ext uri="{FF2B5EF4-FFF2-40B4-BE49-F238E27FC236}">
                <a16:creationId xmlns:a16="http://schemas.microsoft.com/office/drawing/2014/main" id="{811C1BEE-C3A4-C442-ACC8-215F41CD0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706" y="5043715"/>
            <a:ext cx="638847" cy="954798"/>
          </a:xfrm>
          <a:prstGeom prst="rect">
            <a:avLst/>
          </a:prstGeom>
        </p:spPr>
      </p:pic>
      <p:pic>
        <p:nvPicPr>
          <p:cNvPr id="47" name="Image 32">
            <a:extLst>
              <a:ext uri="{FF2B5EF4-FFF2-40B4-BE49-F238E27FC236}">
                <a16:creationId xmlns:a16="http://schemas.microsoft.com/office/drawing/2014/main" id="{2BB8AF2C-92C2-4C45-AA84-F8FA336FB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pic>
        <p:nvPicPr>
          <p:cNvPr id="48" name="Image 32">
            <a:extLst>
              <a:ext uri="{FF2B5EF4-FFF2-40B4-BE49-F238E27FC236}">
                <a16:creationId xmlns:a16="http://schemas.microsoft.com/office/drawing/2014/main" id="{33044666-A26E-894F-9C2F-376E71162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7675" y="1006184"/>
            <a:ext cx="1354632" cy="135463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398ED31-E845-7944-882E-CF6E07877337}"/>
              </a:ext>
            </a:extLst>
          </p:cNvPr>
          <p:cNvGrpSpPr/>
          <p:nvPr/>
        </p:nvGrpSpPr>
        <p:grpSpPr>
          <a:xfrm>
            <a:off x="2720587" y="2397375"/>
            <a:ext cx="7376500" cy="2476998"/>
            <a:chOff x="2279775" y="2198000"/>
            <a:chExt cx="7376500" cy="2476998"/>
          </a:xfrm>
        </p:grpSpPr>
        <p:sp>
          <p:nvSpPr>
            <p:cNvPr id="78" name="Google Shape;2615;p95">
              <a:extLst>
                <a:ext uri="{FF2B5EF4-FFF2-40B4-BE49-F238E27FC236}">
                  <a16:creationId xmlns:a16="http://schemas.microsoft.com/office/drawing/2014/main" id="{84ACACC9-9364-294D-8C77-3F41FDB07531}"/>
                </a:ext>
              </a:extLst>
            </p:cNvPr>
            <p:cNvSpPr txBox="1"/>
            <p:nvPr/>
          </p:nvSpPr>
          <p:spPr>
            <a:xfrm>
              <a:off x="7676675" y="2198000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2616;p95">
              <a:extLst>
                <a:ext uri="{FF2B5EF4-FFF2-40B4-BE49-F238E27FC236}">
                  <a16:creationId xmlns:a16="http://schemas.microsoft.com/office/drawing/2014/main" id="{40BE2793-C26C-794D-8AFC-1EB1059F6360}"/>
                </a:ext>
              </a:extLst>
            </p:cNvPr>
            <p:cNvSpPr txBox="1"/>
            <p:nvPr/>
          </p:nvSpPr>
          <p:spPr>
            <a:xfrm>
              <a:off x="2279775" y="2368066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" name="Google Shape;2625;p95">
              <a:extLst>
                <a:ext uri="{FF2B5EF4-FFF2-40B4-BE49-F238E27FC236}">
                  <a16:creationId xmlns:a16="http://schemas.microsoft.com/office/drawing/2014/main" id="{AFEDC96D-0012-924A-889E-1EA501791D8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Trapezoid 80">
              <a:extLst>
                <a:ext uri="{FF2B5EF4-FFF2-40B4-BE49-F238E27FC236}">
                  <a16:creationId xmlns:a16="http://schemas.microsoft.com/office/drawing/2014/main" id="{3DD6B5E6-E78E-7A4D-916F-A95158CFDA27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82" name="Google Shape;2624;p95">
              <a:extLst>
                <a:ext uri="{FF2B5EF4-FFF2-40B4-BE49-F238E27FC236}">
                  <a16:creationId xmlns:a16="http://schemas.microsoft.com/office/drawing/2014/main" id="{14A93910-C590-B349-9BED-14346057A28D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83" name="Google Shape;2617;p95">
              <a:extLst>
                <a:ext uri="{FF2B5EF4-FFF2-40B4-BE49-F238E27FC236}">
                  <a16:creationId xmlns:a16="http://schemas.microsoft.com/office/drawing/2014/main" id="{A193B155-2B18-D948-A688-35F1D7454D16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B6C0F9-CA45-0649-BB3C-26A42161C3A7}"/>
                </a:ext>
              </a:extLst>
            </p:cNvPr>
            <p:cNvGrpSpPr/>
            <p:nvPr/>
          </p:nvGrpSpPr>
          <p:grpSpPr>
            <a:xfrm>
              <a:off x="4337411" y="3796716"/>
              <a:ext cx="325434" cy="785427"/>
              <a:chOff x="4395611" y="3985650"/>
              <a:chExt cx="325434" cy="785427"/>
            </a:xfrm>
          </p:grpSpPr>
          <p:sp>
            <p:nvSpPr>
              <p:cNvPr id="87" name="Shape 163">
                <a:extLst>
                  <a:ext uri="{FF2B5EF4-FFF2-40B4-BE49-F238E27FC236}">
                    <a16:creationId xmlns:a16="http://schemas.microsoft.com/office/drawing/2014/main" id="{D9737847-5042-F440-BEA2-A8366D916D25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Shape 163">
                <a:extLst>
                  <a:ext uri="{FF2B5EF4-FFF2-40B4-BE49-F238E27FC236}">
                    <a16:creationId xmlns:a16="http://schemas.microsoft.com/office/drawing/2014/main" id="{038B123C-24E1-DD4E-8DF3-F7B6D46C049E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Shape 162">
                <a:extLst>
                  <a:ext uri="{FF2B5EF4-FFF2-40B4-BE49-F238E27FC236}">
                    <a16:creationId xmlns:a16="http://schemas.microsoft.com/office/drawing/2014/main" id="{58FC02B4-1F53-CD4B-85AF-97A148B5A30A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165">
                <a:extLst>
                  <a:ext uri="{FF2B5EF4-FFF2-40B4-BE49-F238E27FC236}">
                    <a16:creationId xmlns:a16="http://schemas.microsoft.com/office/drawing/2014/main" id="{6EC34867-468C-8944-B439-2CBA7051BB12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Shape 165">
                <a:extLst>
                  <a:ext uri="{FF2B5EF4-FFF2-40B4-BE49-F238E27FC236}">
                    <a16:creationId xmlns:a16="http://schemas.microsoft.com/office/drawing/2014/main" id="{9864853C-9C90-A44E-B9E6-7E6011F89F9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5" name="Google Shape;2596;p94">
              <a:extLst>
                <a:ext uri="{FF2B5EF4-FFF2-40B4-BE49-F238E27FC236}">
                  <a16:creationId xmlns:a16="http://schemas.microsoft.com/office/drawing/2014/main" id="{A9467120-30A3-F24F-972B-F94CFB4ECD7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1F284092-EA2F-9843-89C2-CB86CA70AFA9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7CED15-BB7B-734B-BC48-B63ECC60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3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94"/>
          <p:cNvSpPr/>
          <p:nvPr/>
        </p:nvSpPr>
        <p:spPr>
          <a:xfrm>
            <a:off x="3707711" y="4874373"/>
            <a:ext cx="1404800" cy="516400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94"/>
          <p:cNvSpPr txBox="1"/>
          <p:nvPr/>
        </p:nvSpPr>
        <p:spPr>
          <a:xfrm>
            <a:off x="2763365" y="4556413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2D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88" name="Google Shape;2588;p94"/>
          <p:cNvSpPr/>
          <p:nvPr/>
        </p:nvSpPr>
        <p:spPr>
          <a:xfrm>
            <a:off x="4137732" y="5018311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9" name="Google Shape;2589;p94"/>
          <p:cNvSpPr txBox="1"/>
          <p:nvPr/>
        </p:nvSpPr>
        <p:spPr>
          <a:xfrm>
            <a:off x="7676675" y="261953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607" name="Google Shape;2607;p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19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29;p95">
            <a:extLst>
              <a:ext uri="{FF2B5EF4-FFF2-40B4-BE49-F238E27FC236}">
                <a16:creationId xmlns:a16="http://schemas.microsoft.com/office/drawing/2014/main" id="{5EC53CD6-2872-1245-8C0C-762CDCA2C8AB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Deform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a unit square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69" name="Google Shape;2616;p95">
            <a:extLst>
              <a:ext uri="{FF2B5EF4-FFF2-40B4-BE49-F238E27FC236}">
                <a16:creationId xmlns:a16="http://schemas.microsoft.com/office/drawing/2014/main" id="{D86874E3-703D-DC4E-9000-6E57128DB694}"/>
              </a:ext>
            </a:extLst>
          </p:cNvPr>
          <p:cNvSpPr txBox="1"/>
          <p:nvPr/>
        </p:nvSpPr>
        <p:spPr>
          <a:xfrm>
            <a:off x="2720587" y="256744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2625;p95">
            <a:extLst>
              <a:ext uri="{FF2B5EF4-FFF2-40B4-BE49-F238E27FC236}">
                <a16:creationId xmlns:a16="http://schemas.microsoft.com/office/drawing/2014/main" id="{E5B70D3E-859C-BC4C-AFB8-C304DE2875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2345" y="3786684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rapezoid 70">
            <a:extLst>
              <a:ext uri="{FF2B5EF4-FFF2-40B4-BE49-F238E27FC236}">
                <a16:creationId xmlns:a16="http://schemas.microsoft.com/office/drawing/2014/main" id="{576A0DD2-0D63-B24C-81E2-CDB90281C81E}"/>
              </a:ext>
            </a:extLst>
          </p:cNvPr>
          <p:cNvSpPr/>
          <p:nvPr/>
        </p:nvSpPr>
        <p:spPr>
          <a:xfrm rot="5400000">
            <a:off x="5925706" y="2861002"/>
            <a:ext cx="2192994" cy="1652484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2" name="Google Shape;2624;p95">
            <a:extLst>
              <a:ext uri="{FF2B5EF4-FFF2-40B4-BE49-F238E27FC236}">
                <a16:creationId xmlns:a16="http://schemas.microsoft.com/office/drawing/2014/main" id="{057A45D4-DB00-F643-A96A-35568B1473A5}"/>
              </a:ext>
            </a:extLst>
          </p:cNvPr>
          <p:cNvSpPr/>
          <p:nvPr/>
        </p:nvSpPr>
        <p:spPr>
          <a:xfrm>
            <a:off x="6169644" y="3330693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73" name="Google Shape;2617;p95">
            <a:extLst>
              <a:ext uri="{FF2B5EF4-FFF2-40B4-BE49-F238E27FC236}">
                <a16:creationId xmlns:a16="http://schemas.microsoft.com/office/drawing/2014/main" id="{EF9B3BA8-3608-504E-9542-CAF6975506EE}"/>
              </a:ext>
            </a:extLst>
          </p:cNvPr>
          <p:cNvSpPr/>
          <p:nvPr/>
        </p:nvSpPr>
        <p:spPr>
          <a:xfrm>
            <a:off x="4818430" y="2618960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91957C-6938-1B49-8FC8-D22678467F11}"/>
              </a:ext>
            </a:extLst>
          </p:cNvPr>
          <p:cNvGrpSpPr/>
          <p:nvPr/>
        </p:nvGrpSpPr>
        <p:grpSpPr>
          <a:xfrm>
            <a:off x="4778223" y="3996091"/>
            <a:ext cx="323770" cy="545126"/>
            <a:chOff x="4395611" y="3985650"/>
            <a:chExt cx="323770" cy="545126"/>
          </a:xfrm>
        </p:grpSpPr>
        <p:sp>
          <p:nvSpPr>
            <p:cNvPr id="77" name="Shape 163">
              <a:extLst>
                <a:ext uri="{FF2B5EF4-FFF2-40B4-BE49-F238E27FC236}">
                  <a16:creationId xmlns:a16="http://schemas.microsoft.com/office/drawing/2014/main" id="{44591F8F-951C-F549-800E-6F4A75532060}"/>
                </a:ext>
              </a:extLst>
            </p:cNvPr>
            <p:cNvSpPr/>
            <p:nvPr/>
          </p:nvSpPr>
          <p:spPr>
            <a:xfrm>
              <a:off x="4418102" y="4236691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162">
              <a:extLst>
                <a:ext uri="{FF2B5EF4-FFF2-40B4-BE49-F238E27FC236}">
                  <a16:creationId xmlns:a16="http://schemas.microsoft.com/office/drawing/2014/main" id="{E32284D6-93EC-C04B-9387-84D1E6F62B2D}"/>
                </a:ext>
              </a:extLst>
            </p:cNvPr>
            <p:cNvSpPr/>
            <p:nvPr/>
          </p:nvSpPr>
          <p:spPr>
            <a:xfrm>
              <a:off x="4418103" y="3985650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x</a:t>
              </a: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165">
              <a:extLst>
                <a:ext uri="{FF2B5EF4-FFF2-40B4-BE49-F238E27FC236}">
                  <a16:creationId xmlns:a16="http://schemas.microsoft.com/office/drawing/2014/main" id="{3B05D140-057A-3642-BA0D-12574647AAC5}"/>
                </a:ext>
              </a:extLst>
            </p:cNvPr>
            <p:cNvSpPr txBox="1"/>
            <p:nvPr/>
          </p:nvSpPr>
          <p:spPr>
            <a:xfrm>
              <a:off x="4395611" y="4189303"/>
              <a:ext cx="323770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y</a:t>
              </a:r>
              <a:endParaRPr sz="16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5" name="Google Shape;2596;p94">
            <a:extLst>
              <a:ext uri="{FF2B5EF4-FFF2-40B4-BE49-F238E27FC236}">
                <a16:creationId xmlns:a16="http://schemas.microsoft.com/office/drawing/2014/main" id="{4B43D426-7AD7-8144-99E1-FC5DAC0723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23650" y="4453089"/>
            <a:ext cx="505859" cy="336710"/>
          </a:xfrm>
          <a:prstGeom prst="bentConnector3">
            <a:avLst>
              <a:gd name="adj1" fmla="val 99299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6" name="Trapezoid 75">
            <a:extLst>
              <a:ext uri="{FF2B5EF4-FFF2-40B4-BE49-F238E27FC236}">
                <a16:creationId xmlns:a16="http://schemas.microsoft.com/office/drawing/2014/main" id="{07524EA2-E01E-1A48-B735-F4EB698C5245}"/>
              </a:ext>
            </a:extLst>
          </p:cNvPr>
          <p:cNvSpPr/>
          <p:nvPr/>
        </p:nvSpPr>
        <p:spPr>
          <a:xfrm rot="5400000">
            <a:off x="5906184" y="2847282"/>
            <a:ext cx="2230337" cy="1664841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84" name="Google Shape;2627;p95">
            <a:extLst>
              <a:ext uri="{FF2B5EF4-FFF2-40B4-BE49-F238E27FC236}">
                <a16:creationId xmlns:a16="http://schemas.microsoft.com/office/drawing/2014/main" id="{979CD8BD-9EF9-5349-A8BD-ED9D6DA559FE}"/>
              </a:ext>
            </a:extLst>
          </p:cNvPr>
          <p:cNvSpPr/>
          <p:nvPr/>
        </p:nvSpPr>
        <p:spPr>
          <a:xfrm rot="8971349">
            <a:off x="8784892" y="3237947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A32C2-1BCF-3E4E-8F0A-F9A7EFD0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7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FD4A-3863-174F-8B2E-64B0428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good 3D representation?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4014-C585-0E4F-85CC-7F8C7DB7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579"/>
            <a:ext cx="10515600" cy="503237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That make sense to us </a:t>
            </a:r>
          </a:p>
          <a:p>
            <a:endParaRPr lang="en-US" dirty="0"/>
          </a:p>
          <a:p>
            <a:r>
              <a:rPr lang="en-US" dirty="0"/>
              <a:t>We can use to reason about shapes</a:t>
            </a:r>
          </a:p>
          <a:p>
            <a:endParaRPr lang="en-US" dirty="0"/>
          </a:p>
          <a:p>
            <a:r>
              <a:rPr lang="en-US" dirty="0"/>
              <a:t>For Neural Networks</a:t>
            </a:r>
          </a:p>
          <a:p>
            <a:pPr lvl="1"/>
            <a:r>
              <a:rPr lang="en-US" dirty="0"/>
              <a:t>Voxels (3D </a:t>
            </a:r>
            <a:r>
              <a:rPr lang="en-US" dirty="0" err="1"/>
              <a:t>ConvNets</a:t>
            </a:r>
            <a:r>
              <a:rPr lang="en-US" dirty="0"/>
              <a:t>, heavy)</a:t>
            </a:r>
          </a:p>
          <a:p>
            <a:pPr lvl="1"/>
            <a:r>
              <a:rPr lang="en-US" dirty="0"/>
              <a:t>Rendered views/depth (great for recognition)</a:t>
            </a:r>
          </a:p>
          <a:p>
            <a:pPr lvl="1"/>
            <a:r>
              <a:rPr lang="en-US" dirty="0"/>
              <a:t>Surface (2D </a:t>
            </a:r>
            <a:r>
              <a:rPr lang="en-US" dirty="0" err="1"/>
              <a:t>ConvNets</a:t>
            </a:r>
            <a:r>
              <a:rPr lang="en-US" dirty="0"/>
              <a:t>, tricky)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Points (</a:t>
            </a:r>
            <a:r>
              <a:rPr lang="en-US" dirty="0" err="1"/>
              <a:t>PointNet</a:t>
            </a:r>
            <a:r>
              <a:rPr lang="en-US" dirty="0"/>
              <a:t>, </a:t>
            </a:r>
            <a:r>
              <a:rPr lang="en-US" dirty="0" err="1"/>
              <a:t>PointSetGen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64823-6C07-C846-8911-8BCE0885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7B07A-EA91-7746-8EA9-C482E25B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94"/>
          <p:cNvSpPr/>
          <p:nvPr/>
        </p:nvSpPr>
        <p:spPr>
          <a:xfrm>
            <a:off x="3707711" y="4874373"/>
            <a:ext cx="1404800" cy="516400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94"/>
          <p:cNvSpPr txBox="1"/>
          <p:nvPr/>
        </p:nvSpPr>
        <p:spPr>
          <a:xfrm>
            <a:off x="2763365" y="4556413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2D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88" name="Google Shape;2588;p94"/>
          <p:cNvSpPr/>
          <p:nvPr/>
        </p:nvSpPr>
        <p:spPr>
          <a:xfrm>
            <a:off x="4137732" y="5018311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9" name="Google Shape;2589;p94"/>
          <p:cNvSpPr txBox="1"/>
          <p:nvPr/>
        </p:nvSpPr>
        <p:spPr>
          <a:xfrm>
            <a:off x="7676675" y="261953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97" name="Google Shape;2597;p94"/>
          <p:cNvSpPr/>
          <p:nvPr/>
        </p:nvSpPr>
        <p:spPr>
          <a:xfrm>
            <a:off x="6119691" y="4480639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607" name="Google Shape;2607;p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20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29;p95">
            <a:extLst>
              <a:ext uri="{FF2B5EF4-FFF2-40B4-BE49-F238E27FC236}">
                <a16:creationId xmlns:a16="http://schemas.microsoft.com/office/drawing/2014/main" id="{5EC53CD6-2872-1245-8C0C-762CDCA2C8AB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Deform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a unit square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05A720A-EDCD-6E4E-A496-88CA625A6929}"/>
              </a:ext>
            </a:extLst>
          </p:cNvPr>
          <p:cNvGrpSpPr/>
          <p:nvPr/>
        </p:nvGrpSpPr>
        <p:grpSpPr>
          <a:xfrm>
            <a:off x="2720587" y="2564534"/>
            <a:ext cx="5133186" cy="2309839"/>
            <a:chOff x="2279775" y="2365159"/>
            <a:chExt cx="5133186" cy="2309839"/>
          </a:xfrm>
        </p:grpSpPr>
        <p:sp>
          <p:nvSpPr>
            <p:cNvPr id="69" name="Google Shape;2616;p95">
              <a:extLst>
                <a:ext uri="{FF2B5EF4-FFF2-40B4-BE49-F238E27FC236}">
                  <a16:creationId xmlns:a16="http://schemas.microsoft.com/office/drawing/2014/main" id="{D86874E3-703D-DC4E-9000-6E57128DB694}"/>
                </a:ext>
              </a:extLst>
            </p:cNvPr>
            <p:cNvSpPr txBox="1"/>
            <p:nvPr/>
          </p:nvSpPr>
          <p:spPr>
            <a:xfrm>
              <a:off x="2279775" y="2368066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0" name="Google Shape;2625;p95">
              <a:extLst>
                <a:ext uri="{FF2B5EF4-FFF2-40B4-BE49-F238E27FC236}">
                  <a16:creationId xmlns:a16="http://schemas.microsoft.com/office/drawing/2014/main" id="{E5B70D3E-859C-BC4C-AFB8-C304DE28758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576A0DD2-0D63-B24C-81E2-CDB90281C81E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72" name="Google Shape;2624;p95">
              <a:extLst>
                <a:ext uri="{FF2B5EF4-FFF2-40B4-BE49-F238E27FC236}">
                  <a16:creationId xmlns:a16="http://schemas.microsoft.com/office/drawing/2014/main" id="{057A45D4-DB00-F643-A96A-35568B1473A5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73" name="Google Shape;2617;p95">
              <a:extLst>
                <a:ext uri="{FF2B5EF4-FFF2-40B4-BE49-F238E27FC236}">
                  <a16:creationId xmlns:a16="http://schemas.microsoft.com/office/drawing/2014/main" id="{EF9B3BA8-3608-504E-9542-CAF6975506EE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291957C-6938-1B49-8FC8-D22678467F11}"/>
                </a:ext>
              </a:extLst>
            </p:cNvPr>
            <p:cNvGrpSpPr/>
            <p:nvPr/>
          </p:nvGrpSpPr>
          <p:grpSpPr>
            <a:xfrm>
              <a:off x="4337411" y="3796716"/>
              <a:ext cx="323770" cy="545126"/>
              <a:chOff x="4395611" y="3985650"/>
              <a:chExt cx="323770" cy="545126"/>
            </a:xfrm>
          </p:grpSpPr>
          <p:sp>
            <p:nvSpPr>
              <p:cNvPr id="77" name="Shape 163">
                <a:extLst>
                  <a:ext uri="{FF2B5EF4-FFF2-40B4-BE49-F238E27FC236}">
                    <a16:creationId xmlns:a16="http://schemas.microsoft.com/office/drawing/2014/main" id="{44591F8F-951C-F549-800E-6F4A75532060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Shape 162">
                <a:extLst>
                  <a:ext uri="{FF2B5EF4-FFF2-40B4-BE49-F238E27FC236}">
                    <a16:creationId xmlns:a16="http://schemas.microsoft.com/office/drawing/2014/main" id="{E32284D6-93EC-C04B-9387-84D1E6F62B2D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Shape 165">
                <a:extLst>
                  <a:ext uri="{FF2B5EF4-FFF2-40B4-BE49-F238E27FC236}">
                    <a16:creationId xmlns:a16="http://schemas.microsoft.com/office/drawing/2014/main" id="{3B05D140-057A-3642-BA0D-12574647AAC5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5" name="Google Shape;2596;p94">
              <a:extLst>
                <a:ext uri="{FF2B5EF4-FFF2-40B4-BE49-F238E27FC236}">
                  <a16:creationId xmlns:a16="http://schemas.microsoft.com/office/drawing/2014/main" id="{4B43D426-7AD7-8144-99E1-FC5DAC0723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07524EA2-E01E-1A48-B735-F4EB698C5245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sp>
        <p:nvSpPr>
          <p:cNvPr id="84" name="Google Shape;2627;p95">
            <a:extLst>
              <a:ext uri="{FF2B5EF4-FFF2-40B4-BE49-F238E27FC236}">
                <a16:creationId xmlns:a16="http://schemas.microsoft.com/office/drawing/2014/main" id="{979CD8BD-9EF9-5349-A8BD-ED9D6DA559FE}"/>
              </a:ext>
            </a:extLst>
          </p:cNvPr>
          <p:cNvSpPr/>
          <p:nvPr/>
        </p:nvSpPr>
        <p:spPr>
          <a:xfrm rot="8971349">
            <a:off x="8784892" y="3237947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50;p96">
            <a:extLst>
              <a:ext uri="{FF2B5EF4-FFF2-40B4-BE49-F238E27FC236}">
                <a16:creationId xmlns:a16="http://schemas.microsoft.com/office/drawing/2014/main" id="{5C833E15-C4EE-CF4D-80F8-47278C61D73C}"/>
              </a:ext>
            </a:extLst>
          </p:cNvPr>
          <p:cNvSpPr/>
          <p:nvPr/>
        </p:nvSpPr>
        <p:spPr>
          <a:xfrm>
            <a:off x="4390603" y="500361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656;p96">
            <a:extLst>
              <a:ext uri="{FF2B5EF4-FFF2-40B4-BE49-F238E27FC236}">
                <a16:creationId xmlns:a16="http://schemas.microsoft.com/office/drawing/2014/main" id="{A160929C-D3BC-1C46-976C-4BF81E52804A}"/>
              </a:ext>
            </a:extLst>
          </p:cNvPr>
          <p:cNvSpPr/>
          <p:nvPr/>
        </p:nvSpPr>
        <p:spPr>
          <a:xfrm rot="8971349">
            <a:off x="8960279" y="3393710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D7A595-1877-5041-AAF1-79D50BAA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07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94"/>
          <p:cNvSpPr/>
          <p:nvPr/>
        </p:nvSpPr>
        <p:spPr>
          <a:xfrm>
            <a:off x="3707711" y="4874373"/>
            <a:ext cx="1404800" cy="516400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94"/>
          <p:cNvSpPr txBox="1"/>
          <p:nvPr/>
        </p:nvSpPr>
        <p:spPr>
          <a:xfrm>
            <a:off x="2763365" y="4556413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2D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88" name="Google Shape;2588;p94"/>
          <p:cNvSpPr/>
          <p:nvPr/>
        </p:nvSpPr>
        <p:spPr>
          <a:xfrm>
            <a:off x="4137732" y="5018311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97" name="Google Shape;2597;p94"/>
          <p:cNvSpPr/>
          <p:nvPr/>
        </p:nvSpPr>
        <p:spPr>
          <a:xfrm>
            <a:off x="6119691" y="4480639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607" name="Google Shape;2607;p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21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29;p95">
            <a:extLst>
              <a:ext uri="{FF2B5EF4-FFF2-40B4-BE49-F238E27FC236}">
                <a16:creationId xmlns:a16="http://schemas.microsoft.com/office/drawing/2014/main" id="{5EC53CD6-2872-1245-8C0C-762CDCA2C8AB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Deform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a unit square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05A720A-EDCD-6E4E-A496-88CA625A6929}"/>
              </a:ext>
            </a:extLst>
          </p:cNvPr>
          <p:cNvGrpSpPr/>
          <p:nvPr/>
        </p:nvGrpSpPr>
        <p:grpSpPr>
          <a:xfrm>
            <a:off x="2720587" y="2564534"/>
            <a:ext cx="5133186" cy="2309839"/>
            <a:chOff x="2279775" y="2365159"/>
            <a:chExt cx="5133186" cy="2309839"/>
          </a:xfrm>
        </p:grpSpPr>
        <p:sp>
          <p:nvSpPr>
            <p:cNvPr id="69" name="Google Shape;2616;p95">
              <a:extLst>
                <a:ext uri="{FF2B5EF4-FFF2-40B4-BE49-F238E27FC236}">
                  <a16:creationId xmlns:a16="http://schemas.microsoft.com/office/drawing/2014/main" id="{D86874E3-703D-DC4E-9000-6E57128DB694}"/>
                </a:ext>
              </a:extLst>
            </p:cNvPr>
            <p:cNvSpPr txBox="1"/>
            <p:nvPr/>
          </p:nvSpPr>
          <p:spPr>
            <a:xfrm>
              <a:off x="2279775" y="2368066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0" name="Google Shape;2625;p95">
              <a:extLst>
                <a:ext uri="{FF2B5EF4-FFF2-40B4-BE49-F238E27FC236}">
                  <a16:creationId xmlns:a16="http://schemas.microsoft.com/office/drawing/2014/main" id="{E5B70D3E-859C-BC4C-AFB8-C304DE28758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576A0DD2-0D63-B24C-81E2-CDB90281C81E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72" name="Google Shape;2624;p95">
              <a:extLst>
                <a:ext uri="{FF2B5EF4-FFF2-40B4-BE49-F238E27FC236}">
                  <a16:creationId xmlns:a16="http://schemas.microsoft.com/office/drawing/2014/main" id="{057A45D4-DB00-F643-A96A-35568B1473A5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73" name="Google Shape;2617;p95">
              <a:extLst>
                <a:ext uri="{FF2B5EF4-FFF2-40B4-BE49-F238E27FC236}">
                  <a16:creationId xmlns:a16="http://schemas.microsoft.com/office/drawing/2014/main" id="{EF9B3BA8-3608-504E-9542-CAF6975506EE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291957C-6938-1B49-8FC8-D22678467F11}"/>
                </a:ext>
              </a:extLst>
            </p:cNvPr>
            <p:cNvGrpSpPr/>
            <p:nvPr/>
          </p:nvGrpSpPr>
          <p:grpSpPr>
            <a:xfrm>
              <a:off x="4337411" y="3796716"/>
              <a:ext cx="323770" cy="545126"/>
              <a:chOff x="4395611" y="3985650"/>
              <a:chExt cx="323770" cy="545126"/>
            </a:xfrm>
          </p:grpSpPr>
          <p:sp>
            <p:nvSpPr>
              <p:cNvPr id="77" name="Shape 163">
                <a:extLst>
                  <a:ext uri="{FF2B5EF4-FFF2-40B4-BE49-F238E27FC236}">
                    <a16:creationId xmlns:a16="http://schemas.microsoft.com/office/drawing/2014/main" id="{44591F8F-951C-F549-800E-6F4A75532060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Shape 162">
                <a:extLst>
                  <a:ext uri="{FF2B5EF4-FFF2-40B4-BE49-F238E27FC236}">
                    <a16:creationId xmlns:a16="http://schemas.microsoft.com/office/drawing/2014/main" id="{E32284D6-93EC-C04B-9387-84D1E6F62B2D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Shape 165">
                <a:extLst>
                  <a:ext uri="{FF2B5EF4-FFF2-40B4-BE49-F238E27FC236}">
                    <a16:creationId xmlns:a16="http://schemas.microsoft.com/office/drawing/2014/main" id="{3B05D140-057A-3642-BA0D-12574647AAC5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5" name="Google Shape;2596;p94">
              <a:extLst>
                <a:ext uri="{FF2B5EF4-FFF2-40B4-BE49-F238E27FC236}">
                  <a16:creationId xmlns:a16="http://schemas.microsoft.com/office/drawing/2014/main" id="{4B43D426-7AD7-8144-99E1-FC5DAC0723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07524EA2-E01E-1A48-B735-F4EB698C5245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sp>
        <p:nvSpPr>
          <p:cNvPr id="23" name="Google Shape;2650;p96">
            <a:extLst>
              <a:ext uri="{FF2B5EF4-FFF2-40B4-BE49-F238E27FC236}">
                <a16:creationId xmlns:a16="http://schemas.microsoft.com/office/drawing/2014/main" id="{5C833E15-C4EE-CF4D-80F8-47278C61D73C}"/>
              </a:ext>
            </a:extLst>
          </p:cNvPr>
          <p:cNvSpPr/>
          <p:nvPr/>
        </p:nvSpPr>
        <p:spPr>
          <a:xfrm>
            <a:off x="4390603" y="500361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680;p97">
            <a:extLst>
              <a:ext uri="{FF2B5EF4-FFF2-40B4-BE49-F238E27FC236}">
                <a16:creationId xmlns:a16="http://schemas.microsoft.com/office/drawing/2014/main" id="{5FD2B9B0-BB8E-4B4E-9E03-785E23C26F4C}"/>
              </a:ext>
            </a:extLst>
          </p:cNvPr>
          <p:cNvSpPr/>
          <p:nvPr/>
        </p:nvSpPr>
        <p:spPr>
          <a:xfrm>
            <a:off x="4028585" y="518229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81;p97">
            <a:extLst>
              <a:ext uri="{FF2B5EF4-FFF2-40B4-BE49-F238E27FC236}">
                <a16:creationId xmlns:a16="http://schemas.microsoft.com/office/drawing/2014/main" id="{989CBC2B-7C83-CD4F-940D-860C456F9231}"/>
              </a:ext>
            </a:extLst>
          </p:cNvPr>
          <p:cNvSpPr/>
          <p:nvPr/>
        </p:nvSpPr>
        <p:spPr>
          <a:xfrm>
            <a:off x="4701321" y="5000896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682;p97">
            <a:extLst>
              <a:ext uri="{FF2B5EF4-FFF2-40B4-BE49-F238E27FC236}">
                <a16:creationId xmlns:a16="http://schemas.microsoft.com/office/drawing/2014/main" id="{BFC76355-4F5E-EA45-B157-B31FBCB22AD1}"/>
              </a:ext>
            </a:extLst>
          </p:cNvPr>
          <p:cNvSpPr/>
          <p:nvPr/>
        </p:nvSpPr>
        <p:spPr>
          <a:xfrm>
            <a:off x="4618785" y="5182313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683;p97">
            <a:extLst>
              <a:ext uri="{FF2B5EF4-FFF2-40B4-BE49-F238E27FC236}">
                <a16:creationId xmlns:a16="http://schemas.microsoft.com/office/drawing/2014/main" id="{852FB0E3-5909-3F40-B411-7FCF689EC07B}"/>
              </a:ext>
            </a:extLst>
          </p:cNvPr>
          <p:cNvSpPr/>
          <p:nvPr/>
        </p:nvSpPr>
        <p:spPr>
          <a:xfrm>
            <a:off x="4308913" y="518543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688;p97">
            <a:extLst>
              <a:ext uri="{FF2B5EF4-FFF2-40B4-BE49-F238E27FC236}">
                <a16:creationId xmlns:a16="http://schemas.microsoft.com/office/drawing/2014/main" id="{3270B454-C255-9046-94F5-4ED6BBA754ED}"/>
              </a:ext>
            </a:extLst>
          </p:cNvPr>
          <p:cNvSpPr/>
          <p:nvPr/>
        </p:nvSpPr>
        <p:spPr>
          <a:xfrm rot="8971349">
            <a:off x="8666317" y="3797685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689;p97">
            <a:extLst>
              <a:ext uri="{FF2B5EF4-FFF2-40B4-BE49-F238E27FC236}">
                <a16:creationId xmlns:a16="http://schemas.microsoft.com/office/drawing/2014/main" id="{029B3470-E73E-2A49-B655-DC502D9DD843}"/>
              </a:ext>
            </a:extLst>
          </p:cNvPr>
          <p:cNvSpPr/>
          <p:nvPr/>
        </p:nvSpPr>
        <p:spPr>
          <a:xfrm rot="8971349">
            <a:off x="8506597" y="3396972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690;p97">
            <a:extLst>
              <a:ext uri="{FF2B5EF4-FFF2-40B4-BE49-F238E27FC236}">
                <a16:creationId xmlns:a16="http://schemas.microsoft.com/office/drawing/2014/main" id="{ABCE9527-1F32-5E4C-87C7-DD94E1C0F6EB}"/>
              </a:ext>
            </a:extLst>
          </p:cNvPr>
          <p:cNvSpPr/>
          <p:nvPr/>
        </p:nvSpPr>
        <p:spPr>
          <a:xfrm rot="8971349">
            <a:off x="8372243" y="3651702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691;p97">
            <a:extLst>
              <a:ext uri="{FF2B5EF4-FFF2-40B4-BE49-F238E27FC236}">
                <a16:creationId xmlns:a16="http://schemas.microsoft.com/office/drawing/2014/main" id="{3CAEC623-EEA2-7348-9DAC-5E6ACCB58485}"/>
              </a:ext>
            </a:extLst>
          </p:cNvPr>
          <p:cNvSpPr/>
          <p:nvPr/>
        </p:nvSpPr>
        <p:spPr>
          <a:xfrm rot="8971349">
            <a:off x="8748247" y="3473221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692;p97">
            <a:extLst>
              <a:ext uri="{FF2B5EF4-FFF2-40B4-BE49-F238E27FC236}">
                <a16:creationId xmlns:a16="http://schemas.microsoft.com/office/drawing/2014/main" id="{29083BED-CA18-9A4D-BD24-8A159E7B340A}"/>
              </a:ext>
            </a:extLst>
          </p:cNvPr>
          <p:cNvSpPr/>
          <p:nvPr/>
        </p:nvSpPr>
        <p:spPr>
          <a:xfrm rot="8971349">
            <a:off x="8883683" y="3840040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693;p97">
            <a:extLst>
              <a:ext uri="{FF2B5EF4-FFF2-40B4-BE49-F238E27FC236}">
                <a16:creationId xmlns:a16="http://schemas.microsoft.com/office/drawing/2014/main" id="{8CF8A185-FDB8-F14B-94CC-D137ABB1D6FC}"/>
              </a:ext>
            </a:extLst>
          </p:cNvPr>
          <p:cNvSpPr/>
          <p:nvPr/>
        </p:nvSpPr>
        <p:spPr>
          <a:xfrm rot="8971349">
            <a:off x="9015099" y="3577146"/>
            <a:ext cx="97003" cy="1142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2E450B-982C-5549-B46B-71C97C68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62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nnées stockées 1">
            <a:extLst>
              <a:ext uri="{FF2B5EF4-FFF2-40B4-BE49-F238E27FC236}">
                <a16:creationId xmlns:a16="http://schemas.microsoft.com/office/drawing/2014/main" id="{EFED44D5-D1B4-8646-AB60-8F457B436FEE}"/>
              </a:ext>
            </a:extLst>
          </p:cNvPr>
          <p:cNvSpPr/>
          <p:nvPr/>
        </p:nvSpPr>
        <p:spPr>
          <a:xfrm rot="11934490">
            <a:off x="8037303" y="3173978"/>
            <a:ext cx="1523557" cy="911762"/>
          </a:xfrm>
          <a:prstGeom prst="flowChartOnlineStorage">
            <a:avLst/>
          </a:prstGeom>
          <a:solidFill>
            <a:schemeClr val="accent6">
              <a:lumMod val="60000"/>
              <a:lumOff val="40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2586" name="Google Shape;2586;p94"/>
          <p:cNvSpPr/>
          <p:nvPr/>
        </p:nvSpPr>
        <p:spPr>
          <a:xfrm>
            <a:off x="3707711" y="4874373"/>
            <a:ext cx="1404800" cy="516400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94"/>
          <p:cNvSpPr txBox="1"/>
          <p:nvPr/>
        </p:nvSpPr>
        <p:spPr>
          <a:xfrm>
            <a:off x="2763365" y="4556413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2D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88" name="Google Shape;2588;p94"/>
          <p:cNvSpPr/>
          <p:nvPr/>
        </p:nvSpPr>
        <p:spPr>
          <a:xfrm>
            <a:off x="4137732" y="5018311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97" name="Google Shape;2597;p94"/>
          <p:cNvSpPr/>
          <p:nvPr/>
        </p:nvSpPr>
        <p:spPr>
          <a:xfrm>
            <a:off x="6119691" y="4480639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607" name="Google Shape;2607;p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22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29;p95">
            <a:extLst>
              <a:ext uri="{FF2B5EF4-FFF2-40B4-BE49-F238E27FC236}">
                <a16:creationId xmlns:a16="http://schemas.microsoft.com/office/drawing/2014/main" id="{5EC53CD6-2872-1245-8C0C-762CDCA2C8AB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Deform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a unit square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05A720A-EDCD-6E4E-A496-88CA625A6929}"/>
              </a:ext>
            </a:extLst>
          </p:cNvPr>
          <p:cNvGrpSpPr/>
          <p:nvPr/>
        </p:nvGrpSpPr>
        <p:grpSpPr>
          <a:xfrm>
            <a:off x="2720587" y="2564534"/>
            <a:ext cx="5133186" cy="2309839"/>
            <a:chOff x="2279775" y="2365159"/>
            <a:chExt cx="5133186" cy="2309839"/>
          </a:xfrm>
        </p:grpSpPr>
        <p:sp>
          <p:nvSpPr>
            <p:cNvPr id="69" name="Google Shape;2616;p95">
              <a:extLst>
                <a:ext uri="{FF2B5EF4-FFF2-40B4-BE49-F238E27FC236}">
                  <a16:creationId xmlns:a16="http://schemas.microsoft.com/office/drawing/2014/main" id="{D86874E3-703D-DC4E-9000-6E57128DB694}"/>
                </a:ext>
              </a:extLst>
            </p:cNvPr>
            <p:cNvSpPr txBox="1"/>
            <p:nvPr/>
          </p:nvSpPr>
          <p:spPr>
            <a:xfrm>
              <a:off x="2279775" y="2368066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0" name="Google Shape;2625;p95">
              <a:extLst>
                <a:ext uri="{FF2B5EF4-FFF2-40B4-BE49-F238E27FC236}">
                  <a16:creationId xmlns:a16="http://schemas.microsoft.com/office/drawing/2014/main" id="{E5B70D3E-859C-BC4C-AFB8-C304DE28758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576A0DD2-0D63-B24C-81E2-CDB90281C81E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72" name="Google Shape;2624;p95">
              <a:extLst>
                <a:ext uri="{FF2B5EF4-FFF2-40B4-BE49-F238E27FC236}">
                  <a16:creationId xmlns:a16="http://schemas.microsoft.com/office/drawing/2014/main" id="{057A45D4-DB00-F643-A96A-35568B1473A5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73" name="Google Shape;2617;p95">
              <a:extLst>
                <a:ext uri="{FF2B5EF4-FFF2-40B4-BE49-F238E27FC236}">
                  <a16:creationId xmlns:a16="http://schemas.microsoft.com/office/drawing/2014/main" id="{EF9B3BA8-3608-504E-9542-CAF6975506EE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291957C-6938-1B49-8FC8-D22678467F11}"/>
                </a:ext>
              </a:extLst>
            </p:cNvPr>
            <p:cNvGrpSpPr/>
            <p:nvPr/>
          </p:nvGrpSpPr>
          <p:grpSpPr>
            <a:xfrm>
              <a:off x="4337411" y="3796716"/>
              <a:ext cx="323770" cy="545126"/>
              <a:chOff x="4395611" y="3985650"/>
              <a:chExt cx="323770" cy="545126"/>
            </a:xfrm>
          </p:grpSpPr>
          <p:sp>
            <p:nvSpPr>
              <p:cNvPr id="77" name="Shape 163">
                <a:extLst>
                  <a:ext uri="{FF2B5EF4-FFF2-40B4-BE49-F238E27FC236}">
                    <a16:creationId xmlns:a16="http://schemas.microsoft.com/office/drawing/2014/main" id="{44591F8F-951C-F549-800E-6F4A75532060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Shape 162">
                <a:extLst>
                  <a:ext uri="{FF2B5EF4-FFF2-40B4-BE49-F238E27FC236}">
                    <a16:creationId xmlns:a16="http://schemas.microsoft.com/office/drawing/2014/main" id="{E32284D6-93EC-C04B-9387-84D1E6F62B2D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Shape 165">
                <a:extLst>
                  <a:ext uri="{FF2B5EF4-FFF2-40B4-BE49-F238E27FC236}">
                    <a16:creationId xmlns:a16="http://schemas.microsoft.com/office/drawing/2014/main" id="{3B05D140-057A-3642-BA0D-12574647AAC5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5" name="Google Shape;2596;p94">
              <a:extLst>
                <a:ext uri="{FF2B5EF4-FFF2-40B4-BE49-F238E27FC236}">
                  <a16:creationId xmlns:a16="http://schemas.microsoft.com/office/drawing/2014/main" id="{4B43D426-7AD7-8144-99E1-FC5DAC0723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07524EA2-E01E-1A48-B735-F4EB698C5245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sp>
        <p:nvSpPr>
          <p:cNvPr id="23" name="Google Shape;2650;p96">
            <a:extLst>
              <a:ext uri="{FF2B5EF4-FFF2-40B4-BE49-F238E27FC236}">
                <a16:creationId xmlns:a16="http://schemas.microsoft.com/office/drawing/2014/main" id="{5C833E15-C4EE-CF4D-80F8-47278C61D73C}"/>
              </a:ext>
            </a:extLst>
          </p:cNvPr>
          <p:cNvSpPr/>
          <p:nvPr/>
        </p:nvSpPr>
        <p:spPr>
          <a:xfrm>
            <a:off x="4390603" y="500361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680;p97">
            <a:extLst>
              <a:ext uri="{FF2B5EF4-FFF2-40B4-BE49-F238E27FC236}">
                <a16:creationId xmlns:a16="http://schemas.microsoft.com/office/drawing/2014/main" id="{5FD2B9B0-BB8E-4B4E-9E03-785E23C26F4C}"/>
              </a:ext>
            </a:extLst>
          </p:cNvPr>
          <p:cNvSpPr/>
          <p:nvPr/>
        </p:nvSpPr>
        <p:spPr>
          <a:xfrm>
            <a:off x="4028585" y="518229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81;p97">
            <a:extLst>
              <a:ext uri="{FF2B5EF4-FFF2-40B4-BE49-F238E27FC236}">
                <a16:creationId xmlns:a16="http://schemas.microsoft.com/office/drawing/2014/main" id="{989CBC2B-7C83-CD4F-940D-860C456F9231}"/>
              </a:ext>
            </a:extLst>
          </p:cNvPr>
          <p:cNvSpPr/>
          <p:nvPr/>
        </p:nvSpPr>
        <p:spPr>
          <a:xfrm>
            <a:off x="4701321" y="5000896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682;p97">
            <a:extLst>
              <a:ext uri="{FF2B5EF4-FFF2-40B4-BE49-F238E27FC236}">
                <a16:creationId xmlns:a16="http://schemas.microsoft.com/office/drawing/2014/main" id="{BFC76355-4F5E-EA45-B157-B31FBCB22AD1}"/>
              </a:ext>
            </a:extLst>
          </p:cNvPr>
          <p:cNvSpPr/>
          <p:nvPr/>
        </p:nvSpPr>
        <p:spPr>
          <a:xfrm>
            <a:off x="4618785" y="5182313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683;p97">
            <a:extLst>
              <a:ext uri="{FF2B5EF4-FFF2-40B4-BE49-F238E27FC236}">
                <a16:creationId xmlns:a16="http://schemas.microsoft.com/office/drawing/2014/main" id="{852FB0E3-5909-3F40-B411-7FCF689EC07B}"/>
              </a:ext>
            </a:extLst>
          </p:cNvPr>
          <p:cNvSpPr/>
          <p:nvPr/>
        </p:nvSpPr>
        <p:spPr>
          <a:xfrm>
            <a:off x="4308913" y="5185431"/>
            <a:ext cx="96800" cy="11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8720ED-0933-B347-BDB9-7CFA82690A8F}"/>
              </a:ext>
            </a:extLst>
          </p:cNvPr>
          <p:cNvGrpSpPr/>
          <p:nvPr/>
        </p:nvGrpSpPr>
        <p:grpSpPr>
          <a:xfrm>
            <a:off x="8374542" y="3394081"/>
            <a:ext cx="739859" cy="557289"/>
            <a:chOff x="8252975" y="4046330"/>
            <a:chExt cx="739859" cy="557289"/>
          </a:xfrm>
        </p:grpSpPr>
        <p:sp>
          <p:nvSpPr>
            <p:cNvPr id="38" name="Google Shape;2726;p98">
              <a:extLst>
                <a:ext uri="{FF2B5EF4-FFF2-40B4-BE49-F238E27FC236}">
                  <a16:creationId xmlns:a16="http://schemas.microsoft.com/office/drawing/2014/main" id="{888DDD04-F910-9B44-8C3E-078108025C21}"/>
                </a:ext>
              </a:extLst>
            </p:cNvPr>
            <p:cNvSpPr/>
            <p:nvPr/>
          </p:nvSpPr>
          <p:spPr>
            <a:xfrm rot="8971349">
              <a:off x="8547049" y="4447043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27;p98">
              <a:extLst>
                <a:ext uri="{FF2B5EF4-FFF2-40B4-BE49-F238E27FC236}">
                  <a16:creationId xmlns:a16="http://schemas.microsoft.com/office/drawing/2014/main" id="{93DD4379-DE08-D749-AB55-4804EFDC23D0}"/>
                </a:ext>
              </a:extLst>
            </p:cNvPr>
            <p:cNvSpPr/>
            <p:nvPr/>
          </p:nvSpPr>
          <p:spPr>
            <a:xfrm rot="8971349">
              <a:off x="8387329" y="4046330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28;p98">
              <a:extLst>
                <a:ext uri="{FF2B5EF4-FFF2-40B4-BE49-F238E27FC236}">
                  <a16:creationId xmlns:a16="http://schemas.microsoft.com/office/drawing/2014/main" id="{D2D83667-1B1F-324D-861B-FACBCEFE247B}"/>
                </a:ext>
              </a:extLst>
            </p:cNvPr>
            <p:cNvSpPr/>
            <p:nvPr/>
          </p:nvSpPr>
          <p:spPr>
            <a:xfrm rot="8971349">
              <a:off x="8252975" y="4301060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729;p98">
              <a:extLst>
                <a:ext uri="{FF2B5EF4-FFF2-40B4-BE49-F238E27FC236}">
                  <a16:creationId xmlns:a16="http://schemas.microsoft.com/office/drawing/2014/main" id="{0EF37D99-0BCB-BC48-9FD2-A67D9A27D1F7}"/>
                </a:ext>
              </a:extLst>
            </p:cNvPr>
            <p:cNvSpPr/>
            <p:nvPr/>
          </p:nvSpPr>
          <p:spPr>
            <a:xfrm rot="8971349">
              <a:off x="8628979" y="4122579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730;p98">
              <a:extLst>
                <a:ext uri="{FF2B5EF4-FFF2-40B4-BE49-F238E27FC236}">
                  <a16:creationId xmlns:a16="http://schemas.microsoft.com/office/drawing/2014/main" id="{9B513F38-548A-FA46-B304-D273C29026AE}"/>
                </a:ext>
              </a:extLst>
            </p:cNvPr>
            <p:cNvSpPr/>
            <p:nvPr/>
          </p:nvSpPr>
          <p:spPr>
            <a:xfrm rot="8971349">
              <a:off x="8764415" y="4489398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731;p98">
              <a:extLst>
                <a:ext uri="{FF2B5EF4-FFF2-40B4-BE49-F238E27FC236}">
                  <a16:creationId xmlns:a16="http://schemas.microsoft.com/office/drawing/2014/main" id="{A82F84FA-6A6C-6E40-8B78-1B9804B666DC}"/>
                </a:ext>
              </a:extLst>
            </p:cNvPr>
            <p:cNvSpPr/>
            <p:nvPr/>
          </p:nvSpPr>
          <p:spPr>
            <a:xfrm rot="8971349">
              <a:off x="8895831" y="4226504"/>
              <a:ext cx="97003" cy="114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18BD4C-2A20-494C-BCE1-C536D63B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2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onnées stockées 1">
            <a:extLst>
              <a:ext uri="{FF2B5EF4-FFF2-40B4-BE49-F238E27FC236}">
                <a16:creationId xmlns:a16="http://schemas.microsoft.com/office/drawing/2014/main" id="{54378299-7361-D74D-9F3E-36A62505F880}"/>
              </a:ext>
            </a:extLst>
          </p:cNvPr>
          <p:cNvSpPr/>
          <p:nvPr/>
        </p:nvSpPr>
        <p:spPr>
          <a:xfrm rot="11934490">
            <a:off x="8037303" y="3173978"/>
            <a:ext cx="1523557" cy="911762"/>
          </a:xfrm>
          <a:prstGeom prst="flowChartOnlineStorage">
            <a:avLst/>
          </a:prstGeom>
          <a:solidFill>
            <a:schemeClr val="accent6">
              <a:lumMod val="60000"/>
              <a:lumOff val="40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2587" name="Google Shape;2587;p94"/>
          <p:cNvSpPr txBox="1"/>
          <p:nvPr/>
        </p:nvSpPr>
        <p:spPr>
          <a:xfrm>
            <a:off x="2763365" y="4556413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2D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597" name="Google Shape;2597;p94"/>
          <p:cNvSpPr/>
          <p:nvPr/>
        </p:nvSpPr>
        <p:spPr>
          <a:xfrm>
            <a:off x="6119691" y="4480639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607" name="Google Shape;2607;p9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23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29;p95">
            <a:extLst>
              <a:ext uri="{FF2B5EF4-FFF2-40B4-BE49-F238E27FC236}">
                <a16:creationId xmlns:a16="http://schemas.microsoft.com/office/drawing/2014/main" id="{5EC53CD6-2872-1245-8C0C-762CDCA2C8AB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Deform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a unit square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69" name="Google Shape;2616;p95">
            <a:extLst>
              <a:ext uri="{FF2B5EF4-FFF2-40B4-BE49-F238E27FC236}">
                <a16:creationId xmlns:a16="http://schemas.microsoft.com/office/drawing/2014/main" id="{D86874E3-703D-DC4E-9000-6E57128DB694}"/>
              </a:ext>
            </a:extLst>
          </p:cNvPr>
          <p:cNvSpPr txBox="1"/>
          <p:nvPr/>
        </p:nvSpPr>
        <p:spPr>
          <a:xfrm>
            <a:off x="2720587" y="256744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2625;p95">
            <a:extLst>
              <a:ext uri="{FF2B5EF4-FFF2-40B4-BE49-F238E27FC236}">
                <a16:creationId xmlns:a16="http://schemas.microsoft.com/office/drawing/2014/main" id="{E5B70D3E-859C-BC4C-AFB8-C304DE2875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2345" y="3786684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rapezoid 70">
            <a:extLst>
              <a:ext uri="{FF2B5EF4-FFF2-40B4-BE49-F238E27FC236}">
                <a16:creationId xmlns:a16="http://schemas.microsoft.com/office/drawing/2014/main" id="{576A0DD2-0D63-B24C-81E2-CDB90281C81E}"/>
              </a:ext>
            </a:extLst>
          </p:cNvPr>
          <p:cNvSpPr/>
          <p:nvPr/>
        </p:nvSpPr>
        <p:spPr>
          <a:xfrm rot="5400000">
            <a:off x="5925706" y="2861002"/>
            <a:ext cx="2192994" cy="1652484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2" name="Google Shape;2624;p95">
            <a:extLst>
              <a:ext uri="{FF2B5EF4-FFF2-40B4-BE49-F238E27FC236}">
                <a16:creationId xmlns:a16="http://schemas.microsoft.com/office/drawing/2014/main" id="{057A45D4-DB00-F643-A96A-35568B1473A5}"/>
              </a:ext>
            </a:extLst>
          </p:cNvPr>
          <p:cNvSpPr/>
          <p:nvPr/>
        </p:nvSpPr>
        <p:spPr>
          <a:xfrm>
            <a:off x="6169644" y="3330693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73" name="Google Shape;2617;p95">
            <a:extLst>
              <a:ext uri="{FF2B5EF4-FFF2-40B4-BE49-F238E27FC236}">
                <a16:creationId xmlns:a16="http://schemas.microsoft.com/office/drawing/2014/main" id="{EF9B3BA8-3608-504E-9542-CAF6975506EE}"/>
              </a:ext>
            </a:extLst>
          </p:cNvPr>
          <p:cNvSpPr/>
          <p:nvPr/>
        </p:nvSpPr>
        <p:spPr>
          <a:xfrm>
            <a:off x="4818430" y="2618960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91957C-6938-1B49-8FC8-D22678467F11}"/>
              </a:ext>
            </a:extLst>
          </p:cNvPr>
          <p:cNvGrpSpPr/>
          <p:nvPr/>
        </p:nvGrpSpPr>
        <p:grpSpPr>
          <a:xfrm>
            <a:off x="4778223" y="3996091"/>
            <a:ext cx="323770" cy="545126"/>
            <a:chOff x="4395611" y="3985650"/>
            <a:chExt cx="323770" cy="545126"/>
          </a:xfrm>
        </p:grpSpPr>
        <p:sp>
          <p:nvSpPr>
            <p:cNvPr id="77" name="Shape 163">
              <a:extLst>
                <a:ext uri="{FF2B5EF4-FFF2-40B4-BE49-F238E27FC236}">
                  <a16:creationId xmlns:a16="http://schemas.microsoft.com/office/drawing/2014/main" id="{44591F8F-951C-F549-800E-6F4A75532060}"/>
                </a:ext>
              </a:extLst>
            </p:cNvPr>
            <p:cNvSpPr/>
            <p:nvPr/>
          </p:nvSpPr>
          <p:spPr>
            <a:xfrm>
              <a:off x="4418102" y="4236691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162">
              <a:extLst>
                <a:ext uri="{FF2B5EF4-FFF2-40B4-BE49-F238E27FC236}">
                  <a16:creationId xmlns:a16="http://schemas.microsoft.com/office/drawing/2014/main" id="{E32284D6-93EC-C04B-9387-84D1E6F62B2D}"/>
                </a:ext>
              </a:extLst>
            </p:cNvPr>
            <p:cNvSpPr/>
            <p:nvPr/>
          </p:nvSpPr>
          <p:spPr>
            <a:xfrm>
              <a:off x="4418103" y="3985650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x</a:t>
              </a: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165">
              <a:extLst>
                <a:ext uri="{FF2B5EF4-FFF2-40B4-BE49-F238E27FC236}">
                  <a16:creationId xmlns:a16="http://schemas.microsoft.com/office/drawing/2014/main" id="{3B05D140-057A-3642-BA0D-12574647AAC5}"/>
                </a:ext>
              </a:extLst>
            </p:cNvPr>
            <p:cNvSpPr txBox="1"/>
            <p:nvPr/>
          </p:nvSpPr>
          <p:spPr>
            <a:xfrm>
              <a:off x="4395611" y="4189303"/>
              <a:ext cx="323770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y</a:t>
              </a:r>
              <a:endParaRPr sz="16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5" name="Google Shape;2596;p94">
            <a:extLst>
              <a:ext uri="{FF2B5EF4-FFF2-40B4-BE49-F238E27FC236}">
                <a16:creationId xmlns:a16="http://schemas.microsoft.com/office/drawing/2014/main" id="{4B43D426-7AD7-8144-99E1-FC5DAC0723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23650" y="4453089"/>
            <a:ext cx="505859" cy="336710"/>
          </a:xfrm>
          <a:prstGeom prst="bentConnector3">
            <a:avLst>
              <a:gd name="adj1" fmla="val 99299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6" name="Trapezoid 75">
            <a:extLst>
              <a:ext uri="{FF2B5EF4-FFF2-40B4-BE49-F238E27FC236}">
                <a16:creationId xmlns:a16="http://schemas.microsoft.com/office/drawing/2014/main" id="{07524EA2-E01E-1A48-B735-F4EB698C5245}"/>
              </a:ext>
            </a:extLst>
          </p:cNvPr>
          <p:cNvSpPr/>
          <p:nvPr/>
        </p:nvSpPr>
        <p:spPr>
          <a:xfrm rot="5400000">
            <a:off x="5906184" y="2847282"/>
            <a:ext cx="2230337" cy="1664841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grpSp>
        <p:nvGrpSpPr>
          <p:cNvPr id="60" name="Google Shape;2821;p100">
            <a:extLst>
              <a:ext uri="{FF2B5EF4-FFF2-40B4-BE49-F238E27FC236}">
                <a16:creationId xmlns:a16="http://schemas.microsoft.com/office/drawing/2014/main" id="{47A32458-8659-5F41-939C-327B9D3D0DA7}"/>
              </a:ext>
            </a:extLst>
          </p:cNvPr>
          <p:cNvGrpSpPr/>
          <p:nvPr/>
        </p:nvGrpSpPr>
        <p:grpSpPr>
          <a:xfrm rot="10800000">
            <a:off x="8374478" y="3394169"/>
            <a:ext cx="756521" cy="569640"/>
            <a:chOff x="8942664" y="2998168"/>
            <a:chExt cx="851682" cy="640909"/>
          </a:xfrm>
        </p:grpSpPr>
        <p:cxnSp>
          <p:nvCxnSpPr>
            <p:cNvPr id="62" name="Google Shape;2823;p100">
              <a:extLst>
                <a:ext uri="{FF2B5EF4-FFF2-40B4-BE49-F238E27FC236}">
                  <a16:creationId xmlns:a16="http://schemas.microsoft.com/office/drawing/2014/main" id="{7AAB8D5C-3C16-8343-BF37-BC072489F018}"/>
                </a:ext>
              </a:extLst>
            </p:cNvPr>
            <p:cNvCxnSpPr/>
            <p:nvPr/>
          </p:nvCxnSpPr>
          <p:spPr>
            <a:xfrm rot="8964037">
              <a:off x="9057258" y="3330252"/>
              <a:ext cx="266977" cy="2645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2824;p100">
              <a:extLst>
                <a:ext uri="{FF2B5EF4-FFF2-40B4-BE49-F238E27FC236}">
                  <a16:creationId xmlns:a16="http://schemas.microsoft.com/office/drawing/2014/main" id="{EBD98FA2-0C15-BE46-B36D-2DC85F2213F7}"/>
                </a:ext>
              </a:extLst>
            </p:cNvPr>
            <p:cNvCxnSpPr/>
            <p:nvPr/>
          </p:nvCxnSpPr>
          <p:spPr>
            <a:xfrm rot="8960695">
              <a:off x="9512392" y="3096698"/>
              <a:ext cx="124150" cy="21882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" name="Google Shape;2825;p100">
              <a:extLst>
                <a:ext uri="{FF2B5EF4-FFF2-40B4-BE49-F238E27FC236}">
                  <a16:creationId xmlns:a16="http://schemas.microsoft.com/office/drawing/2014/main" id="{1734077D-9E53-8444-B196-5C31BEFDEF4D}"/>
                </a:ext>
              </a:extLst>
            </p:cNvPr>
            <p:cNvCxnSpPr/>
            <p:nvPr/>
          </p:nvCxnSpPr>
          <p:spPr>
            <a:xfrm rot="8964206" flipH="1">
              <a:off x="8942664" y="3151684"/>
              <a:ext cx="232814" cy="165568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" name="Google Shape;2826;p100">
              <a:extLst>
                <a:ext uri="{FF2B5EF4-FFF2-40B4-BE49-F238E27FC236}">
                  <a16:creationId xmlns:a16="http://schemas.microsoft.com/office/drawing/2014/main" id="{1D997539-1C5B-E946-A589-420FC5738175}"/>
                </a:ext>
              </a:extLst>
            </p:cNvPr>
            <p:cNvCxnSpPr/>
            <p:nvPr/>
          </p:nvCxnSpPr>
          <p:spPr>
            <a:xfrm rot="-1837368">
              <a:off x="9209471" y="2998168"/>
              <a:ext cx="216143" cy="215063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2827;p100">
              <a:extLst>
                <a:ext uri="{FF2B5EF4-FFF2-40B4-BE49-F238E27FC236}">
                  <a16:creationId xmlns:a16="http://schemas.microsoft.com/office/drawing/2014/main" id="{49955D7E-74A5-EB45-85E0-71583AB709FF}"/>
                </a:ext>
              </a:extLst>
            </p:cNvPr>
            <p:cNvCxnSpPr/>
            <p:nvPr/>
          </p:nvCxnSpPr>
          <p:spPr>
            <a:xfrm rot="10800000" flipH="1">
              <a:off x="9598752" y="3315840"/>
              <a:ext cx="94200" cy="2001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" name="Google Shape;2828;p100">
              <a:extLst>
                <a:ext uri="{FF2B5EF4-FFF2-40B4-BE49-F238E27FC236}">
                  <a16:creationId xmlns:a16="http://schemas.microsoft.com/office/drawing/2014/main" id="{F711BF32-F37D-404C-BE68-6E50F217333D}"/>
                </a:ext>
              </a:extLst>
            </p:cNvPr>
            <p:cNvCxnSpPr/>
            <p:nvPr/>
          </p:nvCxnSpPr>
          <p:spPr>
            <a:xfrm rot="8964842" flipH="1">
              <a:off x="8993272" y="3222714"/>
              <a:ext cx="499380" cy="8078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2829;p100">
              <a:extLst>
                <a:ext uri="{FF2B5EF4-FFF2-40B4-BE49-F238E27FC236}">
                  <a16:creationId xmlns:a16="http://schemas.microsoft.com/office/drawing/2014/main" id="{7801D41C-B529-F347-BB06-3F0B67F1DEA5}"/>
                </a:ext>
              </a:extLst>
            </p:cNvPr>
            <p:cNvCxnSpPr/>
            <p:nvPr/>
          </p:nvCxnSpPr>
          <p:spPr>
            <a:xfrm>
              <a:off x="9372997" y="3508431"/>
              <a:ext cx="272100" cy="85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" name="Google Shape;2830;p100">
              <a:extLst>
                <a:ext uri="{FF2B5EF4-FFF2-40B4-BE49-F238E27FC236}">
                  <a16:creationId xmlns:a16="http://schemas.microsoft.com/office/drawing/2014/main" id="{EB5CEBE5-2CD2-C64D-9227-9004186AF1E7}"/>
                </a:ext>
              </a:extLst>
            </p:cNvPr>
            <p:cNvCxnSpPr/>
            <p:nvPr/>
          </p:nvCxnSpPr>
          <p:spPr>
            <a:xfrm rot="-1835393">
              <a:off x="9324004" y="3350879"/>
              <a:ext cx="378471" cy="65908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" name="Google Shape;2831;p100">
              <a:extLst>
                <a:ext uri="{FF2B5EF4-FFF2-40B4-BE49-F238E27FC236}">
                  <a16:creationId xmlns:a16="http://schemas.microsoft.com/office/drawing/2014/main" id="{1AE168E8-BCB4-3041-8E9E-1C43F0D898CD}"/>
                </a:ext>
              </a:extLst>
            </p:cNvPr>
            <p:cNvSpPr/>
            <p:nvPr/>
          </p:nvSpPr>
          <p:spPr>
            <a:xfrm rot="-1835124">
              <a:off x="9354205" y="3059655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832;p100">
              <a:extLst>
                <a:ext uri="{FF2B5EF4-FFF2-40B4-BE49-F238E27FC236}">
                  <a16:creationId xmlns:a16="http://schemas.microsoft.com/office/drawing/2014/main" id="{DD164C65-4A4D-9947-BEF4-F3B417C81420}"/>
                </a:ext>
              </a:extLst>
            </p:cNvPr>
            <p:cNvSpPr/>
            <p:nvPr/>
          </p:nvSpPr>
          <p:spPr>
            <a:xfrm rot="-1835124">
              <a:off x="9534016" y="3510502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833;p100">
              <a:extLst>
                <a:ext uri="{FF2B5EF4-FFF2-40B4-BE49-F238E27FC236}">
                  <a16:creationId xmlns:a16="http://schemas.microsoft.com/office/drawing/2014/main" id="{82E462FC-1D28-8642-9A2E-7FFD8F13DE02}"/>
                </a:ext>
              </a:extLst>
            </p:cNvPr>
            <p:cNvSpPr/>
            <p:nvPr/>
          </p:nvSpPr>
          <p:spPr>
            <a:xfrm rot="-1835124">
              <a:off x="9685271" y="3223901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834;p100">
              <a:extLst>
                <a:ext uri="{FF2B5EF4-FFF2-40B4-BE49-F238E27FC236}">
                  <a16:creationId xmlns:a16="http://schemas.microsoft.com/office/drawing/2014/main" id="{20DEC69E-C29B-9042-9640-139F74E8B9FB}"/>
                </a:ext>
              </a:extLst>
            </p:cNvPr>
            <p:cNvSpPr/>
            <p:nvPr/>
          </p:nvSpPr>
          <p:spPr>
            <a:xfrm rot="-1835124">
              <a:off x="9261970" y="3424713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835;p100">
              <a:extLst>
                <a:ext uri="{FF2B5EF4-FFF2-40B4-BE49-F238E27FC236}">
                  <a16:creationId xmlns:a16="http://schemas.microsoft.com/office/drawing/2014/main" id="{8EF55D3E-CD62-CA43-B5D3-465D2418B19C}"/>
                </a:ext>
              </a:extLst>
            </p:cNvPr>
            <p:cNvSpPr/>
            <p:nvPr/>
          </p:nvSpPr>
          <p:spPr>
            <a:xfrm rot="-1835124">
              <a:off x="9109498" y="3012000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8" name="Google Shape;2836;p100">
              <a:extLst>
                <a:ext uri="{FF2B5EF4-FFF2-40B4-BE49-F238E27FC236}">
                  <a16:creationId xmlns:a16="http://schemas.microsoft.com/office/drawing/2014/main" id="{DFA9B4D1-AA59-CD4E-8051-2AAA1D3C59DF}"/>
                </a:ext>
              </a:extLst>
            </p:cNvPr>
            <p:cNvCxnSpPr/>
            <p:nvPr/>
          </p:nvCxnSpPr>
          <p:spPr>
            <a:xfrm rot="10800000" flipH="1">
              <a:off x="9326706" y="3182651"/>
              <a:ext cx="72000" cy="2475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9" name="Google Shape;2837;p100">
              <a:extLst>
                <a:ext uri="{FF2B5EF4-FFF2-40B4-BE49-F238E27FC236}">
                  <a16:creationId xmlns:a16="http://schemas.microsoft.com/office/drawing/2014/main" id="{A223AAA3-F12F-D044-8C20-230DB984850E}"/>
                </a:ext>
              </a:extLst>
            </p:cNvPr>
            <p:cNvSpPr/>
            <p:nvPr/>
          </p:nvSpPr>
          <p:spPr>
            <a:xfrm rot="-1835124">
              <a:off x="8961551" y="3307785"/>
              <a:ext cx="109075" cy="12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DA45C25-DC3A-0844-B798-6CD7D823ADA9}"/>
              </a:ext>
            </a:extLst>
          </p:cNvPr>
          <p:cNvGrpSpPr/>
          <p:nvPr/>
        </p:nvGrpSpPr>
        <p:grpSpPr>
          <a:xfrm>
            <a:off x="3707711" y="4874374"/>
            <a:ext cx="1404776" cy="516223"/>
            <a:chOff x="3707711" y="4874374"/>
            <a:chExt cx="1404776" cy="516223"/>
          </a:xfrm>
        </p:grpSpPr>
        <p:cxnSp>
          <p:nvCxnSpPr>
            <p:cNvPr id="91" name="Google Shape;2791;p100">
              <a:extLst>
                <a:ext uri="{FF2B5EF4-FFF2-40B4-BE49-F238E27FC236}">
                  <a16:creationId xmlns:a16="http://schemas.microsoft.com/office/drawing/2014/main" id="{20BBAB23-42CA-C144-8D9A-50149E5EB2BC}"/>
                </a:ext>
              </a:extLst>
            </p:cNvPr>
            <p:cNvCxnSpPr>
              <a:stCxn id="101" idx="7"/>
            </p:cNvCxnSpPr>
            <p:nvPr/>
          </p:nvCxnSpPr>
          <p:spPr>
            <a:xfrm flipH="1">
              <a:off x="4357627" y="5020305"/>
              <a:ext cx="115600" cy="2496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2793;p100">
              <a:extLst>
                <a:ext uri="{FF2B5EF4-FFF2-40B4-BE49-F238E27FC236}">
                  <a16:creationId xmlns:a16="http://schemas.microsoft.com/office/drawing/2014/main" id="{D4E8703A-B962-644F-8A92-39E86D3AEEFB}"/>
                </a:ext>
              </a:extLst>
            </p:cNvPr>
            <p:cNvCxnSpPr/>
            <p:nvPr/>
          </p:nvCxnSpPr>
          <p:spPr>
            <a:xfrm>
              <a:off x="4168300" y="5074585"/>
              <a:ext cx="267600" cy="56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2794;p100">
              <a:extLst>
                <a:ext uri="{FF2B5EF4-FFF2-40B4-BE49-F238E27FC236}">
                  <a16:creationId xmlns:a16="http://schemas.microsoft.com/office/drawing/2014/main" id="{986F4399-AD22-C444-9DDC-0EECBAD4351D}"/>
                </a:ext>
              </a:extLst>
            </p:cNvPr>
            <p:cNvCxnSpPr>
              <a:endCxn id="105" idx="5"/>
            </p:cNvCxnSpPr>
            <p:nvPr/>
          </p:nvCxnSpPr>
          <p:spPr>
            <a:xfrm>
              <a:off x="4177137" y="5073936"/>
              <a:ext cx="214400" cy="208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4" name="Google Shape;2797;p100">
              <a:extLst>
                <a:ext uri="{FF2B5EF4-FFF2-40B4-BE49-F238E27FC236}">
                  <a16:creationId xmlns:a16="http://schemas.microsoft.com/office/drawing/2014/main" id="{144F83B8-FEAC-0749-99D7-E82617E6FC4F}"/>
                </a:ext>
              </a:extLst>
            </p:cNvPr>
            <p:cNvGrpSpPr/>
            <p:nvPr/>
          </p:nvGrpSpPr>
          <p:grpSpPr>
            <a:xfrm>
              <a:off x="3707711" y="4874374"/>
              <a:ext cx="1404776" cy="516223"/>
              <a:chOff x="157051" y="5050334"/>
              <a:chExt cx="1137900" cy="388800"/>
            </a:xfrm>
          </p:grpSpPr>
          <p:sp>
            <p:nvSpPr>
              <p:cNvPr id="106" name="Google Shape;2798;p100">
                <a:extLst>
                  <a:ext uri="{FF2B5EF4-FFF2-40B4-BE49-F238E27FC236}">
                    <a16:creationId xmlns:a16="http://schemas.microsoft.com/office/drawing/2014/main" id="{85795658-CE0D-A447-9BD6-32A9341CF107}"/>
                  </a:ext>
                </a:extLst>
              </p:cNvPr>
              <p:cNvSpPr/>
              <p:nvPr/>
            </p:nvSpPr>
            <p:spPr>
              <a:xfrm>
                <a:off x="157051" y="5050334"/>
                <a:ext cx="1137900" cy="388800"/>
              </a:xfrm>
              <a:prstGeom prst="parallelogram">
                <a:avLst>
                  <a:gd name="adj" fmla="val 63398"/>
                </a:avLst>
              </a:prstGeom>
              <a:noFill/>
              <a:ln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867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2799;p100">
                <a:extLst>
                  <a:ext uri="{FF2B5EF4-FFF2-40B4-BE49-F238E27FC236}">
                    <a16:creationId xmlns:a16="http://schemas.microsoft.com/office/drawing/2014/main" id="{43F573A4-457B-674E-AC2F-50C3A3ACB8A6}"/>
                  </a:ext>
                </a:extLst>
              </p:cNvPr>
              <p:cNvSpPr/>
              <p:nvPr/>
            </p:nvSpPr>
            <p:spPr>
              <a:xfrm>
                <a:off x="505378" y="5158742"/>
                <a:ext cx="78600" cy="86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867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5" name="Google Shape;2800;p100">
              <a:extLst>
                <a:ext uri="{FF2B5EF4-FFF2-40B4-BE49-F238E27FC236}">
                  <a16:creationId xmlns:a16="http://schemas.microsoft.com/office/drawing/2014/main" id="{5AF1FAF3-1219-A74E-8B1F-0110E39B0FA2}"/>
                </a:ext>
              </a:extLst>
            </p:cNvPr>
            <p:cNvCxnSpPr/>
            <p:nvPr/>
          </p:nvCxnSpPr>
          <p:spPr>
            <a:xfrm>
              <a:off x="4095980" y="5239701"/>
              <a:ext cx="267600" cy="56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2801;p100">
              <a:extLst>
                <a:ext uri="{FF2B5EF4-FFF2-40B4-BE49-F238E27FC236}">
                  <a16:creationId xmlns:a16="http://schemas.microsoft.com/office/drawing/2014/main" id="{DF891C6C-2C58-5643-9C6D-5CDD7A1170D9}"/>
                </a:ext>
              </a:extLst>
            </p:cNvPr>
            <p:cNvCxnSpPr>
              <a:endCxn id="104" idx="4"/>
            </p:cNvCxnSpPr>
            <p:nvPr/>
          </p:nvCxnSpPr>
          <p:spPr>
            <a:xfrm flipH="1">
              <a:off x="4667185" y="5052313"/>
              <a:ext cx="68800" cy="2440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2803;p100">
              <a:extLst>
                <a:ext uri="{FF2B5EF4-FFF2-40B4-BE49-F238E27FC236}">
                  <a16:creationId xmlns:a16="http://schemas.microsoft.com/office/drawing/2014/main" id="{C7122970-084D-1F40-9D22-419BC179BCE0}"/>
                </a:ext>
              </a:extLst>
            </p:cNvPr>
            <p:cNvCxnSpPr>
              <a:stCxn id="107" idx="3"/>
            </p:cNvCxnSpPr>
            <p:nvPr/>
          </p:nvCxnSpPr>
          <p:spPr>
            <a:xfrm flipH="1">
              <a:off x="4063943" y="5115887"/>
              <a:ext cx="88000" cy="120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2804;p100">
              <a:extLst>
                <a:ext uri="{FF2B5EF4-FFF2-40B4-BE49-F238E27FC236}">
                  <a16:creationId xmlns:a16="http://schemas.microsoft.com/office/drawing/2014/main" id="{34D39E25-214A-4A40-9FE4-6D4306ECCD13}"/>
                </a:ext>
              </a:extLst>
            </p:cNvPr>
            <p:cNvCxnSpPr/>
            <p:nvPr/>
          </p:nvCxnSpPr>
          <p:spPr>
            <a:xfrm>
              <a:off x="4453136" y="5064024"/>
              <a:ext cx="267600" cy="56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2805;p100">
              <a:extLst>
                <a:ext uri="{FF2B5EF4-FFF2-40B4-BE49-F238E27FC236}">
                  <a16:creationId xmlns:a16="http://schemas.microsoft.com/office/drawing/2014/main" id="{8BF90393-3548-4043-B637-CFCE89638CF7}"/>
                </a:ext>
              </a:extLst>
            </p:cNvPr>
            <p:cNvCxnSpPr/>
            <p:nvPr/>
          </p:nvCxnSpPr>
          <p:spPr>
            <a:xfrm>
              <a:off x="4386747" y="5244225"/>
              <a:ext cx="267600" cy="56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2806;p100">
              <a:extLst>
                <a:ext uri="{FF2B5EF4-FFF2-40B4-BE49-F238E27FC236}">
                  <a16:creationId xmlns:a16="http://schemas.microsoft.com/office/drawing/2014/main" id="{3062032C-3D55-644A-AED7-4B503533C215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4456161" y="5081008"/>
              <a:ext cx="176800" cy="1180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1" name="Google Shape;2792;p100">
              <a:extLst>
                <a:ext uri="{FF2B5EF4-FFF2-40B4-BE49-F238E27FC236}">
                  <a16:creationId xmlns:a16="http://schemas.microsoft.com/office/drawing/2014/main" id="{760FFAE2-09B6-4D4A-A2E1-7E0FF88DD99D}"/>
                </a:ext>
              </a:extLst>
            </p:cNvPr>
            <p:cNvSpPr/>
            <p:nvPr/>
          </p:nvSpPr>
          <p:spPr>
            <a:xfrm>
              <a:off x="4390603" y="5003611"/>
              <a:ext cx="96800" cy="11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815;p100">
              <a:extLst>
                <a:ext uri="{FF2B5EF4-FFF2-40B4-BE49-F238E27FC236}">
                  <a16:creationId xmlns:a16="http://schemas.microsoft.com/office/drawing/2014/main" id="{2F743C67-BA45-2B49-8CFE-7B1882CAE550}"/>
                </a:ext>
              </a:extLst>
            </p:cNvPr>
            <p:cNvSpPr/>
            <p:nvPr/>
          </p:nvSpPr>
          <p:spPr>
            <a:xfrm>
              <a:off x="4028585" y="5182291"/>
              <a:ext cx="96800" cy="11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816;p100">
              <a:extLst>
                <a:ext uri="{FF2B5EF4-FFF2-40B4-BE49-F238E27FC236}">
                  <a16:creationId xmlns:a16="http://schemas.microsoft.com/office/drawing/2014/main" id="{B41DE5D3-57A4-3346-8C8F-4842184FB3FF}"/>
                </a:ext>
              </a:extLst>
            </p:cNvPr>
            <p:cNvSpPr/>
            <p:nvPr/>
          </p:nvSpPr>
          <p:spPr>
            <a:xfrm>
              <a:off x="4701321" y="5000896"/>
              <a:ext cx="96800" cy="11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802;p100">
              <a:extLst>
                <a:ext uri="{FF2B5EF4-FFF2-40B4-BE49-F238E27FC236}">
                  <a16:creationId xmlns:a16="http://schemas.microsoft.com/office/drawing/2014/main" id="{97ACCAB1-1D8C-CC40-A816-3C369677A55C}"/>
                </a:ext>
              </a:extLst>
            </p:cNvPr>
            <p:cNvSpPr/>
            <p:nvPr/>
          </p:nvSpPr>
          <p:spPr>
            <a:xfrm>
              <a:off x="4618785" y="5182313"/>
              <a:ext cx="96800" cy="11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795;p100">
              <a:extLst>
                <a:ext uri="{FF2B5EF4-FFF2-40B4-BE49-F238E27FC236}">
                  <a16:creationId xmlns:a16="http://schemas.microsoft.com/office/drawing/2014/main" id="{4CA0E3B5-A5AD-3D49-BCDC-E675FA8A26AA}"/>
                </a:ext>
              </a:extLst>
            </p:cNvPr>
            <p:cNvSpPr/>
            <p:nvPr/>
          </p:nvSpPr>
          <p:spPr>
            <a:xfrm>
              <a:off x="4308913" y="5185431"/>
              <a:ext cx="96800" cy="11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D69237-A140-A343-A274-54462D03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03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hape 187"/>
          <p:cNvCxnSpPr>
            <a:stCxn id="175" idx="7"/>
          </p:cNvCxnSpPr>
          <p:nvPr/>
        </p:nvCxnSpPr>
        <p:spPr>
          <a:xfrm flipH="1">
            <a:off x="3981359" y="4124784"/>
            <a:ext cx="130116" cy="280865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767979" y="418583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778112" y="418513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Shape 157"/>
          <p:cNvSpPr txBox="1"/>
          <p:nvPr/>
        </p:nvSpPr>
        <p:spPr>
          <a:xfrm>
            <a:off x="2313389" y="3962826"/>
            <a:ext cx="1459742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Sampled 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2D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58" name="Shape 158"/>
          <p:cNvGrpSpPr/>
          <p:nvPr/>
        </p:nvGrpSpPr>
        <p:grpSpPr>
          <a:xfrm>
            <a:off x="3249411" y="396033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686557" y="437160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329767" y="416092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650166" y="423186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4088665" y="417395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4013920" y="437669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4091815" y="419323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7053762" y="2065654"/>
            <a:ext cx="2228853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Generated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3D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202096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06714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406728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06728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04015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210B56-818E-844C-A16A-08383251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>
                <a:solidFill>
                  <a:schemeClr val="tx1"/>
                </a:solidFill>
              </a:rPr>
              <a:t>24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404015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635560" y="3683186"/>
            <a:ext cx="530772" cy="27842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4018261" y="410598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610681" y="430701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368087" y="4102927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275163" y="4307036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926290" y="4310544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020" y="3279276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813" y="3303284"/>
            <a:ext cx="800100" cy="3302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27" y="3287401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97882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sp>
        <p:nvSpPr>
          <p:cNvPr id="2" name="Données stockées 1"/>
          <p:cNvSpPr/>
          <p:nvPr/>
        </p:nvSpPr>
        <p:spPr>
          <a:xfrm rot="11934490">
            <a:off x="8037303" y="3173978"/>
            <a:ext cx="1523557" cy="911762"/>
          </a:xfrm>
          <a:prstGeom prst="flowChartOnlineStorage">
            <a:avLst/>
          </a:prstGeom>
          <a:solidFill>
            <a:schemeClr val="accent6">
              <a:lumMod val="60000"/>
              <a:lumOff val="40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cxnSp>
        <p:nvCxnSpPr>
          <p:cNvPr id="188" name="Shape 188"/>
          <p:cNvCxnSpPr>
            <a:stCxn id="183" idx="5"/>
          </p:cNvCxnSpPr>
          <p:nvPr/>
        </p:nvCxnSpPr>
        <p:spPr>
          <a:xfrm rot="19764131" flipH="1" flipV="1">
            <a:off x="8517769" y="3645156"/>
            <a:ext cx="266878" cy="26439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Shape 189"/>
          <p:cNvCxnSpPr>
            <a:stCxn id="182" idx="1"/>
            <a:endCxn id="180" idx="5"/>
          </p:cNvCxnSpPr>
          <p:nvPr/>
        </p:nvCxnSpPr>
        <p:spPr>
          <a:xfrm rot="19764131" flipH="1" flipV="1">
            <a:off x="8972674" y="3411331"/>
            <a:ext cx="124120" cy="21894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Shape 190"/>
          <p:cNvCxnSpPr>
            <a:endCxn id="184" idx="2"/>
          </p:cNvCxnSpPr>
          <p:nvPr/>
        </p:nvCxnSpPr>
        <p:spPr>
          <a:xfrm rot="19764131" flipV="1">
            <a:off x="8403057" y="3466544"/>
            <a:ext cx="232746" cy="16550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>
            <a:endCxn id="180" idx="5"/>
          </p:cNvCxnSpPr>
          <p:nvPr/>
        </p:nvCxnSpPr>
        <p:spPr>
          <a:xfrm rot="19764131">
            <a:off x="8669853" y="3313033"/>
            <a:ext cx="216038" cy="215087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Shape 198"/>
          <p:cNvCxnSpPr>
            <a:stCxn id="181" idx="7"/>
            <a:endCxn id="182" idx="2"/>
          </p:cNvCxnSpPr>
          <p:nvPr/>
        </p:nvCxnSpPr>
        <p:spPr>
          <a:xfrm flipV="1">
            <a:off x="9059112" y="3630731"/>
            <a:ext cx="94140" cy="19999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Shape 199"/>
          <p:cNvCxnSpPr>
            <a:endCxn id="180" idx="6"/>
          </p:cNvCxnSpPr>
          <p:nvPr/>
        </p:nvCxnSpPr>
        <p:spPr>
          <a:xfrm rot="19764131" flipV="1">
            <a:off x="8453645" y="3537416"/>
            <a:ext cx="499399" cy="809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Shape 201"/>
          <p:cNvCxnSpPr>
            <a:stCxn id="183" idx="5"/>
            <a:endCxn id="181" idx="5"/>
          </p:cNvCxnSpPr>
          <p:nvPr/>
        </p:nvCxnSpPr>
        <p:spPr>
          <a:xfrm>
            <a:off x="8833357" y="3823221"/>
            <a:ext cx="272046" cy="8578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Shape 202"/>
          <p:cNvCxnSpPr>
            <a:endCxn id="182" idx="2"/>
          </p:cNvCxnSpPr>
          <p:nvPr/>
        </p:nvCxnSpPr>
        <p:spPr>
          <a:xfrm rot="19764131">
            <a:off x="8784345" y="3665659"/>
            <a:ext cx="378461" cy="65986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Shape 180"/>
          <p:cNvSpPr/>
          <p:nvPr/>
        </p:nvSpPr>
        <p:spPr>
          <a:xfrm rot="19764131">
            <a:off x="8814580" y="3374376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/>
          <p:nvPr/>
        </p:nvSpPr>
        <p:spPr>
          <a:xfrm rot="19764131">
            <a:off x="8994391" y="3825223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/>
          <p:nvPr/>
        </p:nvSpPr>
        <p:spPr>
          <a:xfrm rot="19764131">
            <a:off x="9145646" y="3538622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 rot="19764131">
            <a:off x="8722345" y="3739434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/>
          <p:nvPr/>
        </p:nvSpPr>
        <p:spPr>
          <a:xfrm rot="19764131">
            <a:off x="8569873" y="3326721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05" name="Shape 190"/>
          <p:cNvCxnSpPr>
            <a:stCxn id="183" idx="7"/>
            <a:endCxn id="180" idx="3"/>
          </p:cNvCxnSpPr>
          <p:nvPr/>
        </p:nvCxnSpPr>
        <p:spPr>
          <a:xfrm flipV="1">
            <a:off x="8787066" y="3497482"/>
            <a:ext cx="72035" cy="24745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Shape 184"/>
          <p:cNvSpPr/>
          <p:nvPr/>
        </p:nvSpPr>
        <p:spPr>
          <a:xfrm rot="19764131">
            <a:off x="8421926" y="3622506"/>
            <a:ext cx="109242" cy="128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1105726"/>
            <a:ext cx="2210445" cy="4805409"/>
          </a:xfrm>
          <a:prstGeom prst="rect">
            <a:avLst/>
          </a:prstGeom>
        </p:spPr>
      </p:pic>
      <p:pic>
        <p:nvPicPr>
          <p:cNvPr id="52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73" y="1016126"/>
            <a:ext cx="2102162" cy="4805409"/>
          </a:xfrm>
          <a:prstGeom prst="rect">
            <a:avLst/>
          </a:prstGeom>
        </p:spPr>
      </p:pic>
      <p:sp>
        <p:nvSpPr>
          <p:cNvPr id="53" name="Google Shape;2597;p94">
            <a:extLst>
              <a:ext uri="{FF2B5EF4-FFF2-40B4-BE49-F238E27FC236}">
                <a16:creationId xmlns:a16="http://schemas.microsoft.com/office/drawing/2014/main" id="{2085EB7C-CA62-7443-8218-AEC2BFE7200B}"/>
              </a:ext>
            </a:extLst>
          </p:cNvPr>
          <p:cNvSpPr/>
          <p:nvPr/>
        </p:nvSpPr>
        <p:spPr>
          <a:xfrm>
            <a:off x="5377589" y="4198597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8C5186DB-C173-BD48-BAF8-1BCF427193EC}"/>
              </a:ext>
            </a:extLst>
          </p:cNvPr>
          <p:cNvSpPr/>
          <p:nvPr/>
        </p:nvSpPr>
        <p:spPr>
          <a:xfrm rot="5400000">
            <a:off x="5183604" y="2578960"/>
            <a:ext cx="2192994" cy="1652484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55" name="Google Shape;2624;p95">
            <a:extLst>
              <a:ext uri="{FF2B5EF4-FFF2-40B4-BE49-F238E27FC236}">
                <a16:creationId xmlns:a16="http://schemas.microsoft.com/office/drawing/2014/main" id="{3A6D6BDF-6C6D-CA4E-B251-6A3B8A17F047}"/>
              </a:ext>
            </a:extLst>
          </p:cNvPr>
          <p:cNvSpPr/>
          <p:nvPr/>
        </p:nvSpPr>
        <p:spPr>
          <a:xfrm>
            <a:off x="5427542" y="3048651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56" name="Trapezoid 55">
            <a:extLst>
              <a:ext uri="{FF2B5EF4-FFF2-40B4-BE49-F238E27FC236}">
                <a16:creationId xmlns:a16="http://schemas.microsoft.com/office/drawing/2014/main" id="{0A325646-6B23-6D45-860A-3154D9E5D362}"/>
              </a:ext>
            </a:extLst>
          </p:cNvPr>
          <p:cNvSpPr/>
          <p:nvPr/>
        </p:nvSpPr>
        <p:spPr>
          <a:xfrm rot="5400000">
            <a:off x="5164082" y="2565240"/>
            <a:ext cx="2230337" cy="1664841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6542-153D-9F43-AA1D-B25E4641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0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7"/>
    </mc:Choice>
    <mc:Fallback xmlns="">
      <p:transition spd="slow" advTm="11500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2313389" y="3962826"/>
            <a:ext cx="1459742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Sampled 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2D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Trapezoid 58">
            <a:extLst>
              <a:ext uri="{FF2B5EF4-FFF2-40B4-BE49-F238E27FC236}">
                <a16:creationId xmlns:a16="http://schemas.microsoft.com/office/drawing/2014/main" id="{0E7DDBB6-04DE-214E-A99B-E92D9F2A4812}"/>
              </a:ext>
            </a:extLst>
          </p:cNvPr>
          <p:cNvSpPr/>
          <p:nvPr/>
        </p:nvSpPr>
        <p:spPr>
          <a:xfrm rot="5400000">
            <a:off x="5254761" y="1004820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cxnSp>
        <p:nvCxnSpPr>
          <p:cNvPr id="93" name="Shape 187"/>
          <p:cNvCxnSpPr>
            <a:cxnSpLocks/>
            <a:stCxn id="175" idx="5"/>
          </p:cNvCxnSpPr>
          <p:nvPr/>
        </p:nvCxnSpPr>
        <p:spPr>
          <a:xfrm flipH="1">
            <a:off x="3756509" y="4560340"/>
            <a:ext cx="130116" cy="19007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543129" y="453060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553262" y="452990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Shape 158"/>
          <p:cNvGrpSpPr/>
          <p:nvPr/>
        </p:nvGrpSpPr>
        <p:grpSpPr>
          <a:xfrm>
            <a:off x="3024561" y="430510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461707" y="471637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104917" y="450569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425316" y="457663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3863815" y="451872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3789070" y="472146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3866965" y="453800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7294671" y="748549"/>
            <a:ext cx="2228853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Generated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3D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179611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84229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84243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4243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1530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2FC162-6E50-9A4E-BBDC-07761907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>
                <a:solidFill>
                  <a:schemeClr val="tx1"/>
                </a:solidFill>
              </a:rPr>
              <a:t>25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381530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264260" y="3852456"/>
            <a:ext cx="846492" cy="25560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3793411" y="445075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85831" y="465178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143237" y="4447697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050313" y="4651806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701440" y="4655314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80" y="1795908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1777648"/>
            <a:ext cx="800100" cy="3302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93" y="3256097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999967" y="1670227"/>
            <a:ext cx="1523557" cy="911762"/>
            <a:chOff x="8567165" y="2831520"/>
            <a:chExt cx="1523557" cy="911762"/>
          </a:xfrm>
        </p:grpSpPr>
        <p:sp>
          <p:nvSpPr>
            <p:cNvPr id="2" name="Données stockées 1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188" name="Shape 188"/>
            <p:cNvCxnSpPr>
              <a:stCxn id="183" idx="5"/>
            </p:cNvCxnSpPr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189"/>
            <p:cNvCxnSpPr>
              <a:stCxn id="182" idx="1"/>
              <a:endCxn id="180" idx="5"/>
            </p:cNvCxnSpPr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Shape 190"/>
            <p:cNvCxnSpPr>
              <a:endCxn id="184" idx="2"/>
            </p:cNvCxnSpPr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Shape 197"/>
            <p:cNvCxnSpPr>
              <a:endCxn id="180" idx="5"/>
            </p:cNvCxnSpPr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198"/>
            <p:cNvCxnSpPr>
              <a:stCxn id="181" idx="7"/>
              <a:endCxn id="182" idx="2"/>
            </p:cNvCxnSpPr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199"/>
            <p:cNvCxnSpPr>
              <a:endCxn id="180" idx="6"/>
            </p:cNvCxnSpPr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>
              <a:stCxn id="183" idx="5"/>
              <a:endCxn id="181" idx="5"/>
            </p:cNvCxnSpPr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>
              <a:endCxn id="182" idx="2"/>
            </p:cNvCxnSpPr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Shape 190"/>
            <p:cNvCxnSpPr>
              <a:stCxn id="183" idx="7"/>
              <a:endCxn id="180" idx="3"/>
            </p:cNvCxnSpPr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" name="Image 2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1105726"/>
            <a:ext cx="2210445" cy="4805409"/>
          </a:xfrm>
          <a:prstGeom prst="rect">
            <a:avLst/>
          </a:prstGeom>
        </p:spPr>
      </p:pic>
      <p:sp>
        <p:nvSpPr>
          <p:cNvPr id="52" name="Google Shape;2597;p94">
            <a:extLst>
              <a:ext uri="{FF2B5EF4-FFF2-40B4-BE49-F238E27FC236}">
                <a16:creationId xmlns:a16="http://schemas.microsoft.com/office/drawing/2014/main" id="{FDE63266-B3F1-A64E-AC44-BA410CB132AD}"/>
              </a:ext>
            </a:extLst>
          </p:cNvPr>
          <p:cNvSpPr/>
          <p:nvPr/>
        </p:nvSpPr>
        <p:spPr>
          <a:xfrm>
            <a:off x="5483213" y="3223210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597;p94">
            <a:extLst>
              <a:ext uri="{FF2B5EF4-FFF2-40B4-BE49-F238E27FC236}">
                <a16:creationId xmlns:a16="http://schemas.microsoft.com/office/drawing/2014/main" id="{B24DEE8A-C401-B644-8C93-ABA5D4DEDE09}"/>
              </a:ext>
            </a:extLst>
          </p:cNvPr>
          <p:cNvSpPr/>
          <p:nvPr/>
        </p:nvSpPr>
        <p:spPr>
          <a:xfrm>
            <a:off x="5058825" y="2834692"/>
            <a:ext cx="208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fr" sz="1467" dirty="0">
                <a:latin typeface="Adobe Clean" panose="020B0503020404020204" pitchFamily="34" charset="0"/>
                <a:ea typeface="Arial"/>
                <a:cs typeface="Arial"/>
                <a:sym typeface="Arial"/>
              </a:rPr>
              <a:t> </a:t>
            </a:r>
            <a:endParaRPr sz="1467" dirty="0"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7" name="Trapezoid 56">
            <a:extLst>
              <a:ext uri="{FF2B5EF4-FFF2-40B4-BE49-F238E27FC236}">
                <a16:creationId xmlns:a16="http://schemas.microsoft.com/office/drawing/2014/main" id="{8D72825C-9353-1A42-B5AA-FE171ECFF7D6}"/>
              </a:ext>
            </a:extLst>
          </p:cNvPr>
          <p:cNvSpPr/>
          <p:nvPr/>
        </p:nvSpPr>
        <p:spPr>
          <a:xfrm rot="5400000">
            <a:off x="5271747" y="1006928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58" name="Google Shape;2624;p95">
            <a:extLst>
              <a:ext uri="{FF2B5EF4-FFF2-40B4-BE49-F238E27FC236}">
                <a16:creationId xmlns:a16="http://schemas.microsoft.com/office/drawing/2014/main" id="{FF78B614-03C0-DF4C-99D0-C3DF5A68644B}"/>
              </a:ext>
            </a:extLst>
          </p:cNvPr>
          <p:cNvSpPr/>
          <p:nvPr/>
        </p:nvSpPr>
        <p:spPr>
          <a:xfrm>
            <a:off x="5069189" y="1535617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1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6D4BC-9E2A-1145-A18E-91C47B3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"/>
    </mc:Choice>
    <mc:Fallback xmlns="">
      <p:transition spd="slow" advTm="10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2313389" y="3962826"/>
            <a:ext cx="1459742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Sampled 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2D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3" name="Shape 187"/>
          <p:cNvCxnSpPr>
            <a:cxnSpLocks/>
            <a:stCxn id="175" idx="6"/>
          </p:cNvCxnSpPr>
          <p:nvPr/>
        </p:nvCxnSpPr>
        <p:spPr>
          <a:xfrm flipH="1">
            <a:off x="3756510" y="4514947"/>
            <a:ext cx="146108" cy="23547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543129" y="453060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553262" y="452990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Shape 158"/>
          <p:cNvGrpSpPr/>
          <p:nvPr/>
        </p:nvGrpSpPr>
        <p:grpSpPr>
          <a:xfrm>
            <a:off x="3024561" y="430510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461707" y="471637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104917" y="450569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425316" y="457663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3863815" y="451872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3789070" y="472146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3866965" y="453800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7294671" y="748549"/>
            <a:ext cx="2228853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Generated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3D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179611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84243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4243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1530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6FA6BE-317B-9348-AFA1-7B25CF75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>
                <a:solidFill>
                  <a:schemeClr val="tx1"/>
                </a:solidFill>
              </a:rPr>
              <a:t>26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381530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264260" y="3852456"/>
            <a:ext cx="846492" cy="25560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3793411" y="445075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85831" y="465178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143237" y="4447697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050313" y="4651806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701440" y="4655314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80" y="1795908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1777648"/>
            <a:ext cx="800100" cy="3302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93" y="3256097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999967" y="1670227"/>
            <a:ext cx="1523557" cy="911762"/>
            <a:chOff x="8567165" y="2831520"/>
            <a:chExt cx="1523557" cy="911762"/>
          </a:xfrm>
        </p:grpSpPr>
        <p:sp>
          <p:nvSpPr>
            <p:cNvPr id="2" name="Données stockées 1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188" name="Shape 188"/>
            <p:cNvCxnSpPr>
              <a:stCxn id="183" idx="5"/>
            </p:cNvCxnSpPr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189"/>
            <p:cNvCxnSpPr>
              <a:stCxn id="182" idx="1"/>
              <a:endCxn id="180" idx="5"/>
            </p:cNvCxnSpPr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Shape 190"/>
            <p:cNvCxnSpPr>
              <a:endCxn id="184" idx="2"/>
            </p:cNvCxnSpPr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Shape 197"/>
            <p:cNvCxnSpPr>
              <a:endCxn id="180" idx="5"/>
            </p:cNvCxnSpPr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198"/>
            <p:cNvCxnSpPr>
              <a:stCxn id="181" idx="7"/>
              <a:endCxn id="182" idx="2"/>
            </p:cNvCxnSpPr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199"/>
            <p:cNvCxnSpPr>
              <a:endCxn id="180" idx="6"/>
            </p:cNvCxnSpPr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>
              <a:stCxn id="183" idx="5"/>
              <a:endCxn id="181" idx="5"/>
            </p:cNvCxnSpPr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>
              <a:endCxn id="182" idx="2"/>
            </p:cNvCxnSpPr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Shape 190"/>
            <p:cNvCxnSpPr>
              <a:stCxn id="183" idx="7"/>
              <a:endCxn id="180" idx="3"/>
            </p:cNvCxnSpPr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Imag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25" y="2744301"/>
            <a:ext cx="800100" cy="3302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2799830"/>
            <a:ext cx="800100" cy="330200"/>
          </a:xfrm>
          <a:prstGeom prst="rect">
            <a:avLst/>
          </a:prstGeom>
        </p:spPr>
      </p:pic>
      <p:grpSp>
        <p:nvGrpSpPr>
          <p:cNvPr id="74" name="Grouper 73"/>
          <p:cNvGrpSpPr/>
          <p:nvPr/>
        </p:nvGrpSpPr>
        <p:grpSpPr>
          <a:xfrm rot="10800000">
            <a:off x="7860116" y="2682216"/>
            <a:ext cx="1523557" cy="911762"/>
            <a:chOff x="8567165" y="2831520"/>
            <a:chExt cx="1523557" cy="911762"/>
          </a:xfrm>
        </p:grpSpPr>
        <p:sp>
          <p:nvSpPr>
            <p:cNvPr id="75" name="Données stockées 74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76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Imag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77" y="3728805"/>
            <a:ext cx="800100" cy="3302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974" y="3719039"/>
            <a:ext cx="800100" cy="330200"/>
          </a:xfrm>
          <a:prstGeom prst="rect">
            <a:avLst/>
          </a:prstGeom>
        </p:spPr>
      </p:pic>
      <p:grpSp>
        <p:nvGrpSpPr>
          <p:cNvPr id="96" name="Grouper 95"/>
          <p:cNvGrpSpPr/>
          <p:nvPr/>
        </p:nvGrpSpPr>
        <p:grpSpPr>
          <a:xfrm rot="18024205">
            <a:off x="7628467" y="3975195"/>
            <a:ext cx="1523557" cy="911762"/>
            <a:chOff x="8567165" y="2831520"/>
            <a:chExt cx="1523557" cy="911762"/>
          </a:xfrm>
        </p:grpSpPr>
        <p:sp>
          <p:nvSpPr>
            <p:cNvPr id="97" name="Données stockées 96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98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6100999" y="4598558"/>
            <a:ext cx="14990" cy="1172655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" name="Image 2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1105726"/>
            <a:ext cx="2210445" cy="4805409"/>
          </a:xfrm>
          <a:prstGeom prst="rect">
            <a:avLst/>
          </a:prstGeom>
        </p:spPr>
      </p:pic>
      <p:sp>
        <p:nvSpPr>
          <p:cNvPr id="106" name="Trapezoid 105">
            <a:extLst>
              <a:ext uri="{FF2B5EF4-FFF2-40B4-BE49-F238E27FC236}">
                <a16:creationId xmlns:a16="http://schemas.microsoft.com/office/drawing/2014/main" id="{DE1BF140-E79E-E744-A2FD-EA3969EE1742}"/>
              </a:ext>
            </a:extLst>
          </p:cNvPr>
          <p:cNvSpPr/>
          <p:nvPr/>
        </p:nvSpPr>
        <p:spPr>
          <a:xfrm rot="5400000">
            <a:off x="5254761" y="1004820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07" name="Trapezoid 106">
            <a:extLst>
              <a:ext uri="{FF2B5EF4-FFF2-40B4-BE49-F238E27FC236}">
                <a16:creationId xmlns:a16="http://schemas.microsoft.com/office/drawing/2014/main" id="{A4EC5925-A671-4346-92D9-CC07972F3094}"/>
              </a:ext>
            </a:extLst>
          </p:cNvPr>
          <p:cNvSpPr/>
          <p:nvPr/>
        </p:nvSpPr>
        <p:spPr>
          <a:xfrm rot="5400000">
            <a:off x="5271747" y="1006928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08" name="Google Shape;2624;p95">
            <a:extLst>
              <a:ext uri="{FF2B5EF4-FFF2-40B4-BE49-F238E27FC236}">
                <a16:creationId xmlns:a16="http://schemas.microsoft.com/office/drawing/2014/main" id="{4032D14D-D53F-EB42-AB1E-E23422BC46DD}"/>
              </a:ext>
            </a:extLst>
          </p:cNvPr>
          <p:cNvSpPr/>
          <p:nvPr/>
        </p:nvSpPr>
        <p:spPr>
          <a:xfrm>
            <a:off x="5069189" y="1535617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1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09" name="Trapezoid 108">
            <a:extLst>
              <a:ext uri="{FF2B5EF4-FFF2-40B4-BE49-F238E27FC236}">
                <a16:creationId xmlns:a16="http://schemas.microsoft.com/office/drawing/2014/main" id="{4A7793F7-2923-4643-A3CE-FB93B1059EF4}"/>
              </a:ext>
            </a:extLst>
          </p:cNvPr>
          <p:cNvSpPr/>
          <p:nvPr/>
        </p:nvSpPr>
        <p:spPr>
          <a:xfrm rot="5400000">
            <a:off x="5260131" y="1965268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0" name="Trapezoid 109">
            <a:extLst>
              <a:ext uri="{FF2B5EF4-FFF2-40B4-BE49-F238E27FC236}">
                <a16:creationId xmlns:a16="http://schemas.microsoft.com/office/drawing/2014/main" id="{733CE14E-5AF5-E141-9F6A-CCEADFA6C622}"/>
              </a:ext>
            </a:extLst>
          </p:cNvPr>
          <p:cNvSpPr/>
          <p:nvPr/>
        </p:nvSpPr>
        <p:spPr>
          <a:xfrm rot="5400000">
            <a:off x="5277117" y="1967376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1" name="Google Shape;2624;p95">
            <a:extLst>
              <a:ext uri="{FF2B5EF4-FFF2-40B4-BE49-F238E27FC236}">
                <a16:creationId xmlns:a16="http://schemas.microsoft.com/office/drawing/2014/main" id="{6AC75131-B70A-5A49-A14E-14C6D491DF17}"/>
              </a:ext>
            </a:extLst>
          </p:cNvPr>
          <p:cNvSpPr/>
          <p:nvPr/>
        </p:nvSpPr>
        <p:spPr>
          <a:xfrm>
            <a:off x="5074559" y="2496065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2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2" name="Trapezoid 111">
            <a:extLst>
              <a:ext uri="{FF2B5EF4-FFF2-40B4-BE49-F238E27FC236}">
                <a16:creationId xmlns:a16="http://schemas.microsoft.com/office/drawing/2014/main" id="{320D39A9-F3C6-6D4C-9FFB-6D0EFF8B43F1}"/>
              </a:ext>
            </a:extLst>
          </p:cNvPr>
          <p:cNvSpPr/>
          <p:nvPr/>
        </p:nvSpPr>
        <p:spPr>
          <a:xfrm rot="5400000">
            <a:off x="5261107" y="2972799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3" name="Trapezoid 112">
            <a:extLst>
              <a:ext uri="{FF2B5EF4-FFF2-40B4-BE49-F238E27FC236}">
                <a16:creationId xmlns:a16="http://schemas.microsoft.com/office/drawing/2014/main" id="{802F97FC-B0F7-FB45-9A81-6B6B40C99EEC}"/>
              </a:ext>
            </a:extLst>
          </p:cNvPr>
          <p:cNvSpPr/>
          <p:nvPr/>
        </p:nvSpPr>
        <p:spPr>
          <a:xfrm rot="5400000">
            <a:off x="5278093" y="2974907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4" name="Google Shape;2624;p95">
            <a:extLst>
              <a:ext uri="{FF2B5EF4-FFF2-40B4-BE49-F238E27FC236}">
                <a16:creationId xmlns:a16="http://schemas.microsoft.com/office/drawing/2014/main" id="{D262B97A-E9B0-0840-A69E-2E176F65FF27}"/>
              </a:ext>
            </a:extLst>
          </p:cNvPr>
          <p:cNvSpPr/>
          <p:nvPr/>
        </p:nvSpPr>
        <p:spPr>
          <a:xfrm>
            <a:off x="5075535" y="3503596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3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6" name="Shape 161">
            <a:extLst>
              <a:ext uri="{FF2B5EF4-FFF2-40B4-BE49-F238E27FC236}">
                <a16:creationId xmlns:a16="http://schemas.microsoft.com/office/drawing/2014/main" id="{9D42B113-5147-034B-9903-8F9B82E91E6A}"/>
              </a:ext>
            </a:extLst>
          </p:cNvPr>
          <p:cNvSpPr/>
          <p:nvPr/>
        </p:nvSpPr>
        <p:spPr>
          <a:xfrm>
            <a:off x="384229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7EB2-F821-0045-AF91-6662D2C0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2313389" y="3962826"/>
            <a:ext cx="1459742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Sampled 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2D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3" name="Shape 187"/>
          <p:cNvCxnSpPr>
            <a:cxnSpLocks/>
            <a:stCxn id="175" idx="6"/>
          </p:cNvCxnSpPr>
          <p:nvPr/>
        </p:nvCxnSpPr>
        <p:spPr>
          <a:xfrm flipH="1">
            <a:off x="3756510" y="4514947"/>
            <a:ext cx="146108" cy="23547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543129" y="453060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553262" y="452990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Shape 158"/>
          <p:cNvGrpSpPr/>
          <p:nvPr/>
        </p:nvGrpSpPr>
        <p:grpSpPr>
          <a:xfrm>
            <a:off x="3024561" y="430510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461707" y="471637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104917" y="450569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425316" y="457663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3863815" y="451872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3789070" y="472146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3866965" y="453800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7294671" y="748549"/>
            <a:ext cx="2228853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Generated</a:t>
            </a:r>
            <a:endParaRPr dirty="0">
              <a:latin typeface="Adobe Clean" panose="020B0503020404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3D point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179611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84243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4243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1530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ea typeface="Calibri"/>
              <a:cs typeface="Calibri"/>
              <a:sym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6FA6BE-317B-9348-AFA1-7B25CF75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4AE-60B8-A04C-BAB5-7045A9C2B360}" type="slidenum">
              <a:rPr lang="fr-FR" smtClean="0">
                <a:solidFill>
                  <a:schemeClr val="tx1"/>
                </a:solidFill>
              </a:rPr>
              <a:t>27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381530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264260" y="3852456"/>
            <a:ext cx="846492" cy="25560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3793411" y="445075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85831" y="465178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143237" y="4447697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050313" y="4651806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701440" y="4655314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80" y="1795908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1777648"/>
            <a:ext cx="800100" cy="3302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93" y="3256097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999967" y="1670227"/>
            <a:ext cx="1523557" cy="911762"/>
            <a:chOff x="8567165" y="2831520"/>
            <a:chExt cx="1523557" cy="911762"/>
          </a:xfrm>
        </p:grpSpPr>
        <p:sp>
          <p:nvSpPr>
            <p:cNvPr id="2" name="Données stockées 1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188" name="Shape 188"/>
            <p:cNvCxnSpPr>
              <a:stCxn id="183" idx="5"/>
            </p:cNvCxnSpPr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189"/>
            <p:cNvCxnSpPr>
              <a:stCxn id="182" idx="1"/>
              <a:endCxn id="180" idx="5"/>
            </p:cNvCxnSpPr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Shape 190"/>
            <p:cNvCxnSpPr>
              <a:endCxn id="184" idx="2"/>
            </p:cNvCxnSpPr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Shape 197"/>
            <p:cNvCxnSpPr>
              <a:endCxn id="180" idx="5"/>
            </p:cNvCxnSpPr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198"/>
            <p:cNvCxnSpPr>
              <a:stCxn id="181" idx="7"/>
              <a:endCxn id="182" idx="2"/>
            </p:cNvCxnSpPr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199"/>
            <p:cNvCxnSpPr>
              <a:endCxn id="180" idx="6"/>
            </p:cNvCxnSpPr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>
              <a:stCxn id="183" idx="5"/>
              <a:endCxn id="181" idx="5"/>
            </p:cNvCxnSpPr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>
              <a:endCxn id="182" idx="2"/>
            </p:cNvCxnSpPr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Shape 190"/>
            <p:cNvCxnSpPr>
              <a:stCxn id="183" idx="7"/>
              <a:endCxn id="180" idx="3"/>
            </p:cNvCxnSpPr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Imag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25" y="2744301"/>
            <a:ext cx="800100" cy="3302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2799830"/>
            <a:ext cx="800100" cy="330200"/>
          </a:xfrm>
          <a:prstGeom prst="rect">
            <a:avLst/>
          </a:prstGeom>
        </p:spPr>
      </p:pic>
      <p:grpSp>
        <p:nvGrpSpPr>
          <p:cNvPr id="74" name="Grouper 73"/>
          <p:cNvGrpSpPr/>
          <p:nvPr/>
        </p:nvGrpSpPr>
        <p:grpSpPr>
          <a:xfrm rot="10800000">
            <a:off x="7860116" y="2682216"/>
            <a:ext cx="1523557" cy="911762"/>
            <a:chOff x="8567165" y="2831520"/>
            <a:chExt cx="1523557" cy="911762"/>
          </a:xfrm>
        </p:grpSpPr>
        <p:sp>
          <p:nvSpPr>
            <p:cNvPr id="75" name="Données stockées 74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76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Imag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77" y="3728805"/>
            <a:ext cx="800100" cy="3302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974" y="3719039"/>
            <a:ext cx="800100" cy="330200"/>
          </a:xfrm>
          <a:prstGeom prst="rect">
            <a:avLst/>
          </a:prstGeom>
        </p:spPr>
      </p:pic>
      <p:grpSp>
        <p:nvGrpSpPr>
          <p:cNvPr id="96" name="Grouper 95"/>
          <p:cNvGrpSpPr/>
          <p:nvPr/>
        </p:nvGrpSpPr>
        <p:grpSpPr>
          <a:xfrm rot="18024205">
            <a:off x="7628467" y="3975195"/>
            <a:ext cx="1523557" cy="911762"/>
            <a:chOff x="8567165" y="2831520"/>
            <a:chExt cx="1523557" cy="911762"/>
          </a:xfrm>
        </p:grpSpPr>
        <p:sp>
          <p:nvSpPr>
            <p:cNvPr id="97" name="Données stockées 96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cxnSp>
          <p:nvCxnSpPr>
            <p:cNvPr id="98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6100999" y="4598558"/>
            <a:ext cx="14990" cy="1172655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" name="Image 2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" y="1105726"/>
            <a:ext cx="2210445" cy="4805409"/>
          </a:xfrm>
          <a:prstGeom prst="rect">
            <a:avLst/>
          </a:prstGeom>
        </p:spPr>
      </p:pic>
      <p:sp>
        <p:nvSpPr>
          <p:cNvPr id="106" name="Trapezoid 105">
            <a:extLst>
              <a:ext uri="{FF2B5EF4-FFF2-40B4-BE49-F238E27FC236}">
                <a16:creationId xmlns:a16="http://schemas.microsoft.com/office/drawing/2014/main" id="{DE1BF140-E79E-E744-A2FD-EA3969EE1742}"/>
              </a:ext>
            </a:extLst>
          </p:cNvPr>
          <p:cNvSpPr/>
          <p:nvPr/>
        </p:nvSpPr>
        <p:spPr>
          <a:xfrm rot="5400000">
            <a:off x="5254761" y="1004820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07" name="Trapezoid 106">
            <a:extLst>
              <a:ext uri="{FF2B5EF4-FFF2-40B4-BE49-F238E27FC236}">
                <a16:creationId xmlns:a16="http://schemas.microsoft.com/office/drawing/2014/main" id="{A4EC5925-A671-4346-92D9-CC07972F3094}"/>
              </a:ext>
            </a:extLst>
          </p:cNvPr>
          <p:cNvSpPr/>
          <p:nvPr/>
        </p:nvSpPr>
        <p:spPr>
          <a:xfrm rot="5400000">
            <a:off x="5271747" y="1006928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08" name="Google Shape;2624;p95">
            <a:extLst>
              <a:ext uri="{FF2B5EF4-FFF2-40B4-BE49-F238E27FC236}">
                <a16:creationId xmlns:a16="http://schemas.microsoft.com/office/drawing/2014/main" id="{4032D14D-D53F-EB42-AB1E-E23422BC46DD}"/>
              </a:ext>
            </a:extLst>
          </p:cNvPr>
          <p:cNvSpPr/>
          <p:nvPr/>
        </p:nvSpPr>
        <p:spPr>
          <a:xfrm>
            <a:off x="5069189" y="1535617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1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09" name="Trapezoid 108">
            <a:extLst>
              <a:ext uri="{FF2B5EF4-FFF2-40B4-BE49-F238E27FC236}">
                <a16:creationId xmlns:a16="http://schemas.microsoft.com/office/drawing/2014/main" id="{4A7793F7-2923-4643-A3CE-FB93B1059EF4}"/>
              </a:ext>
            </a:extLst>
          </p:cNvPr>
          <p:cNvSpPr/>
          <p:nvPr/>
        </p:nvSpPr>
        <p:spPr>
          <a:xfrm rot="5400000">
            <a:off x="5260131" y="1965268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0" name="Trapezoid 109">
            <a:extLst>
              <a:ext uri="{FF2B5EF4-FFF2-40B4-BE49-F238E27FC236}">
                <a16:creationId xmlns:a16="http://schemas.microsoft.com/office/drawing/2014/main" id="{733CE14E-5AF5-E141-9F6A-CCEADFA6C622}"/>
              </a:ext>
            </a:extLst>
          </p:cNvPr>
          <p:cNvSpPr/>
          <p:nvPr/>
        </p:nvSpPr>
        <p:spPr>
          <a:xfrm rot="5400000">
            <a:off x="5277117" y="1967376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1" name="Google Shape;2624;p95">
            <a:extLst>
              <a:ext uri="{FF2B5EF4-FFF2-40B4-BE49-F238E27FC236}">
                <a16:creationId xmlns:a16="http://schemas.microsoft.com/office/drawing/2014/main" id="{6AC75131-B70A-5A49-A14E-14C6D491DF17}"/>
              </a:ext>
            </a:extLst>
          </p:cNvPr>
          <p:cNvSpPr/>
          <p:nvPr/>
        </p:nvSpPr>
        <p:spPr>
          <a:xfrm>
            <a:off x="5074559" y="2496065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2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2" name="Trapezoid 111">
            <a:extLst>
              <a:ext uri="{FF2B5EF4-FFF2-40B4-BE49-F238E27FC236}">
                <a16:creationId xmlns:a16="http://schemas.microsoft.com/office/drawing/2014/main" id="{320D39A9-F3C6-6D4C-9FFB-6D0EFF8B43F1}"/>
              </a:ext>
            </a:extLst>
          </p:cNvPr>
          <p:cNvSpPr/>
          <p:nvPr/>
        </p:nvSpPr>
        <p:spPr>
          <a:xfrm rot="5400000">
            <a:off x="5261107" y="2972799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3" name="Trapezoid 112">
            <a:extLst>
              <a:ext uri="{FF2B5EF4-FFF2-40B4-BE49-F238E27FC236}">
                <a16:creationId xmlns:a16="http://schemas.microsoft.com/office/drawing/2014/main" id="{802F97FC-B0F7-FB45-9A81-6B6B40C99EEC}"/>
              </a:ext>
            </a:extLst>
          </p:cNvPr>
          <p:cNvSpPr/>
          <p:nvPr/>
        </p:nvSpPr>
        <p:spPr>
          <a:xfrm rot="5400000">
            <a:off x="5278093" y="2974907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114" name="Google Shape;2624;p95">
            <a:extLst>
              <a:ext uri="{FF2B5EF4-FFF2-40B4-BE49-F238E27FC236}">
                <a16:creationId xmlns:a16="http://schemas.microsoft.com/office/drawing/2014/main" id="{D262B97A-E9B0-0840-A69E-2E176F65FF27}"/>
              </a:ext>
            </a:extLst>
          </p:cNvPr>
          <p:cNvSpPr/>
          <p:nvPr/>
        </p:nvSpPr>
        <p:spPr>
          <a:xfrm>
            <a:off x="5075535" y="3503596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3</a:t>
            </a:r>
            <a:endParaRPr lang="en-US" sz="2400" dirty="0"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6" name="Shape 161">
            <a:extLst>
              <a:ext uri="{FF2B5EF4-FFF2-40B4-BE49-F238E27FC236}">
                <a16:creationId xmlns:a16="http://schemas.microsoft.com/office/drawing/2014/main" id="{9D42B113-5147-034B-9903-8F9B82E91E6A}"/>
              </a:ext>
            </a:extLst>
          </p:cNvPr>
          <p:cNvSpPr/>
          <p:nvPr/>
        </p:nvSpPr>
        <p:spPr>
          <a:xfrm>
            <a:off x="384229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5" name="Image 6">
            <a:extLst>
              <a:ext uri="{FF2B5EF4-FFF2-40B4-BE49-F238E27FC236}">
                <a16:creationId xmlns:a16="http://schemas.microsoft.com/office/drawing/2014/main" id="{ACC1284D-966F-2446-973B-BDB8A1938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94" y="1016997"/>
            <a:ext cx="2445346" cy="4735528"/>
          </a:xfrm>
          <a:prstGeom prst="rect">
            <a:avLst/>
          </a:prstGeom>
        </p:spPr>
      </p:pic>
      <p:sp>
        <p:nvSpPr>
          <p:cNvPr id="117" name="Shape 182">
            <a:extLst>
              <a:ext uri="{FF2B5EF4-FFF2-40B4-BE49-F238E27FC236}">
                <a16:creationId xmlns:a16="http://schemas.microsoft.com/office/drawing/2014/main" id="{9CCB9DF1-9329-A846-8910-CC4B62E0C011}"/>
              </a:ext>
            </a:extLst>
          </p:cNvPr>
          <p:cNvSpPr txBox="1">
            <a:spLocks/>
          </p:cNvSpPr>
          <p:nvPr/>
        </p:nvSpPr>
        <p:spPr>
          <a:xfrm>
            <a:off x="527115" y="5979106"/>
            <a:ext cx="113204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Learnt simply by sampling many points and minimizing Chamfer distance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83F9-C2F0-7F42-BE18-218D25CF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1876F-C9E0-EB46-A52D-44C6C5358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22" r="58157" b="11708"/>
          <a:stretch/>
        </p:blipFill>
        <p:spPr>
          <a:xfrm>
            <a:off x="1677435" y="-7198"/>
            <a:ext cx="4666214" cy="5902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7E452-543C-1B4A-B660-496D07EBB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04" t="16522" b="11708"/>
          <a:stretch/>
        </p:blipFill>
        <p:spPr>
          <a:xfrm>
            <a:off x="6343649" y="-7198"/>
            <a:ext cx="4337601" cy="590237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E50D731-12CD-364E-A718-D903B40F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BFE6D-6D55-EA4E-9768-7439FBA650CB}"/>
              </a:ext>
            </a:extLst>
          </p:cNvPr>
          <p:cNvSpPr txBox="1"/>
          <p:nvPr/>
        </p:nvSpPr>
        <p:spPr>
          <a:xfrm>
            <a:off x="3714750" y="5903893"/>
            <a:ext cx="2214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Voxels</a:t>
            </a:r>
          </a:p>
          <a:p>
            <a:pPr algn="ctr"/>
            <a:r>
              <a:rPr lang="en-US" sz="2800" dirty="0"/>
              <a:t>3D-R2N2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4CDD1-5A5B-A14D-A6CC-26A54FE23D07}"/>
              </a:ext>
            </a:extLst>
          </p:cNvPr>
          <p:cNvSpPr txBox="1"/>
          <p:nvPr/>
        </p:nvSpPr>
        <p:spPr>
          <a:xfrm>
            <a:off x="5840689" y="5912614"/>
            <a:ext cx="2578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PointClouds</a:t>
            </a:r>
            <a:endParaRPr lang="en-US" sz="2800" dirty="0"/>
          </a:p>
          <a:p>
            <a:pPr algn="ctr"/>
            <a:r>
              <a:rPr lang="en-US" sz="2800" dirty="0"/>
              <a:t>PSG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8C337-79EC-7A4B-94BF-9C1062ECC1E9}"/>
              </a:ext>
            </a:extLst>
          </p:cNvPr>
          <p:cNvSpPr txBox="1"/>
          <p:nvPr/>
        </p:nvSpPr>
        <p:spPr>
          <a:xfrm>
            <a:off x="8380964" y="5912614"/>
            <a:ext cx="2628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Meshes</a:t>
            </a:r>
          </a:p>
          <a:p>
            <a:pPr algn="ctr"/>
            <a:r>
              <a:rPr lang="en-US" sz="2800" dirty="0"/>
              <a:t>Ours : </a:t>
            </a:r>
            <a:r>
              <a:rPr lang="en-US" sz="2800" dirty="0" err="1"/>
              <a:t>AtlasNet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33A10-3A04-D042-8994-AF8842EBE9FB}"/>
              </a:ext>
            </a:extLst>
          </p:cNvPr>
          <p:cNvSpPr txBox="1"/>
          <p:nvPr/>
        </p:nvSpPr>
        <p:spPr>
          <a:xfrm>
            <a:off x="1588811" y="5912614"/>
            <a:ext cx="2214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</a:t>
            </a:r>
          </a:p>
          <a:p>
            <a:pPr algn="ctr"/>
            <a:r>
              <a:rPr lang="en-US" sz="2800" dirty="0"/>
              <a:t>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179B61-C50E-3F48-9D36-21A493C4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83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657"/>
            <a:ext cx="10515600" cy="1325563"/>
          </a:xfrm>
        </p:spPr>
        <p:txBody>
          <a:bodyPr/>
          <a:lstStyle/>
          <a:p>
            <a:r>
              <a:rPr lang="en-US" dirty="0"/>
              <a:t>Shape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5" name="chair.mp4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F37D9E15-916D-964D-B570-948E50215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901" r="11472"/>
          <a:stretch/>
        </p:blipFill>
        <p:spPr>
          <a:xfrm>
            <a:off x="4020059" y="1327082"/>
            <a:ext cx="3932281" cy="3338006"/>
          </a:xfrm>
          <a:prstGeom prst="rect">
            <a:avLst/>
          </a:prstGeom>
        </p:spPr>
      </p:pic>
      <p:pic>
        <p:nvPicPr>
          <p:cNvPr id="6" name="watercraft.mp4">
            <a:hlinkClick r:id="" action="ppaction://media"/>
            <a:extLst>
              <a:ext uri="{FF2B5EF4-FFF2-40B4-BE49-F238E27FC236}">
                <a16:creationId xmlns:a16="http://schemas.microsoft.com/office/drawing/2014/main" id="{B6FC6971-8F5E-9041-9515-28ECE06B0A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5510" t="23280" r="26712" b="23572"/>
          <a:stretch/>
        </p:blipFill>
        <p:spPr>
          <a:xfrm>
            <a:off x="0" y="1327082"/>
            <a:ext cx="4801187" cy="3338006"/>
          </a:xfrm>
          <a:prstGeom prst="rect">
            <a:avLst/>
          </a:prstGeom>
        </p:spPr>
      </p:pic>
      <p:pic>
        <p:nvPicPr>
          <p:cNvPr id="7" name="plane.m4v">
            <a:hlinkClick r:id="" action="ppaction://media"/>
            <a:extLst>
              <a:ext uri="{FF2B5EF4-FFF2-40B4-BE49-F238E27FC236}">
                <a16:creationId xmlns:a16="http://schemas.microsoft.com/office/drawing/2014/main" id="{476830DD-DE13-3745-8129-27CDB393CFA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6501" t="28039" r="24972" b="21372"/>
          <a:stretch/>
        </p:blipFill>
        <p:spPr>
          <a:xfrm>
            <a:off x="7112617" y="1327082"/>
            <a:ext cx="5110347" cy="333800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344ED2-9146-5A42-8901-C61427A3A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456" y="4768918"/>
            <a:ext cx="10009485" cy="15600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i="1" dirty="0" err="1">
                <a:solidFill>
                  <a:schemeClr val="accent1"/>
                </a:solidFill>
              </a:rPr>
              <a:t>Deformations</a:t>
            </a:r>
            <a:r>
              <a:rPr lang="fr-FR" dirty="0"/>
              <a:t> are a </a:t>
            </a:r>
            <a:r>
              <a:rPr lang="fr-FR" b="1" i="1" dirty="0"/>
              <a:t>flexible</a:t>
            </a:r>
            <a:r>
              <a:rPr lang="fr-FR" dirty="0"/>
              <a:t> and </a:t>
            </a:r>
            <a:r>
              <a:rPr lang="fr-FR" b="1" i="1" dirty="0"/>
              <a:t>intuitive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shapes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correspondences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connectivity</a:t>
            </a:r>
            <a:r>
              <a:rPr lang="fr-FR" dirty="0"/>
              <a:t> - </a:t>
            </a:r>
            <a:r>
              <a:rPr lang="fr-FR" dirty="0" err="1"/>
              <a:t>Generate</a:t>
            </a:r>
            <a:r>
              <a:rPr lang="fr-FR" dirty="0"/>
              <a:t> </a:t>
            </a:r>
            <a:r>
              <a:rPr lang="fr-FR" dirty="0" err="1"/>
              <a:t>Meshes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05A0A-43C5-E04E-AF53-D7A40440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95"/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Points. </a:t>
            </a:r>
            <a:r>
              <a:rPr lang="en-US" sz="4000" dirty="0" err="1">
                <a:latin typeface="Adobe Clean" panose="020B0503020404020204" pitchFamily="34" charset="0"/>
              </a:rPr>
              <a:t>PointSetGen</a:t>
            </a:r>
            <a:r>
              <a:rPr lang="en-US" sz="4000" dirty="0">
                <a:latin typeface="Adobe Clean" panose="020B0503020404020204" pitchFamily="34" charset="0"/>
              </a:rPr>
              <a:t> 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C009B-50ED-AC4B-8894-D8559F6B8EAC}"/>
              </a:ext>
            </a:extLst>
          </p:cNvPr>
          <p:cNvSpPr txBox="1"/>
          <p:nvPr/>
        </p:nvSpPr>
        <p:spPr>
          <a:xfrm>
            <a:off x="216170" y="6200456"/>
            <a:ext cx="115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dobe Clean" panose="020B0503020404020204" pitchFamily="34" charset="0"/>
              </a:rPr>
              <a:t>Fan, H., Su, H., &amp; </a:t>
            </a:r>
            <a:r>
              <a:rPr lang="fr-FR" dirty="0" err="1">
                <a:latin typeface="Adobe Clean" panose="020B0503020404020204" pitchFamily="34" charset="0"/>
              </a:rPr>
              <a:t>Guibas</a:t>
            </a:r>
            <a:r>
              <a:rPr lang="fr-FR" dirty="0">
                <a:latin typeface="Adobe Clean" panose="020B0503020404020204" pitchFamily="34" charset="0"/>
              </a:rPr>
              <a:t>, L. J. A point set </a:t>
            </a:r>
            <a:r>
              <a:rPr lang="fr-FR" dirty="0" err="1">
                <a:latin typeface="Adobe Clean" panose="020B0503020404020204" pitchFamily="34" charset="0"/>
              </a:rPr>
              <a:t>generation</a:t>
            </a:r>
            <a:r>
              <a:rPr lang="fr-FR" dirty="0">
                <a:latin typeface="Adobe Clean" panose="020B0503020404020204" pitchFamily="34" charset="0"/>
              </a:rPr>
              <a:t> network for 3d </a:t>
            </a:r>
            <a:r>
              <a:rPr lang="fr-FR" dirty="0" err="1">
                <a:latin typeface="Adobe Clean" panose="020B0503020404020204" pitchFamily="34" charset="0"/>
              </a:rPr>
              <a:t>object</a:t>
            </a:r>
            <a:r>
              <a:rPr lang="fr-FR" dirty="0">
                <a:latin typeface="Adobe Clean" panose="020B0503020404020204" pitchFamily="34" charset="0"/>
              </a:rPr>
              <a:t> reconstruction </a:t>
            </a:r>
            <a:r>
              <a:rPr lang="fr-FR" dirty="0" err="1">
                <a:latin typeface="Adobe Clean" panose="020B0503020404020204" pitchFamily="34" charset="0"/>
              </a:rPr>
              <a:t>from</a:t>
            </a:r>
            <a:r>
              <a:rPr lang="fr-FR" dirty="0">
                <a:latin typeface="Adobe Clean" panose="020B0503020404020204" pitchFamily="34" charset="0"/>
              </a:rPr>
              <a:t> a single image, CVPR 2017</a:t>
            </a:r>
          </a:p>
        </p:txBody>
      </p:sp>
      <p:sp>
        <p:nvSpPr>
          <p:cNvPr id="16" name="Google Shape;2615;p95">
            <a:extLst>
              <a:ext uri="{FF2B5EF4-FFF2-40B4-BE49-F238E27FC236}">
                <a16:creationId xmlns:a16="http://schemas.microsoft.com/office/drawing/2014/main" id="{AA380CCB-6DE3-6341-995E-4A4AD06995D7}"/>
              </a:ext>
            </a:extLst>
          </p:cNvPr>
          <p:cNvSpPr txBox="1"/>
          <p:nvPr/>
        </p:nvSpPr>
        <p:spPr>
          <a:xfrm>
            <a:off x="7887549" y="1714440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oint cloud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1" name="Image 208">
            <a:extLst>
              <a:ext uri="{FF2B5EF4-FFF2-40B4-BE49-F238E27FC236}">
                <a16:creationId xmlns:a16="http://schemas.microsoft.com/office/drawing/2014/main" id="{307D0E09-8917-3043-8239-48DA3C07C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0" y="2501304"/>
            <a:ext cx="806057" cy="1752331"/>
          </a:xfrm>
          <a:prstGeom prst="rect">
            <a:avLst/>
          </a:prstGeom>
        </p:spPr>
      </p:pic>
      <p:sp>
        <p:nvSpPr>
          <p:cNvPr id="23" name="Google Shape;2624;p95">
            <a:extLst>
              <a:ext uri="{FF2B5EF4-FFF2-40B4-BE49-F238E27FC236}">
                <a16:creationId xmlns:a16="http://schemas.microsoft.com/office/drawing/2014/main" id="{C7DE49B6-C866-784B-A779-44AADB16DF69}"/>
              </a:ext>
            </a:extLst>
          </p:cNvPr>
          <p:cNvSpPr/>
          <p:nvPr/>
        </p:nvSpPr>
        <p:spPr>
          <a:xfrm>
            <a:off x="2404595" y="2617669"/>
            <a:ext cx="4113191" cy="1595951"/>
          </a:xfrm>
          <a:prstGeom prst="rect">
            <a:avLst/>
          </a:prstGeom>
          <a:noFill/>
          <a:ln w="222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D</a:t>
            </a:r>
            <a:r>
              <a:rPr lang="en-GB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e</a:t>
            </a:r>
            <a:r>
              <a:rPr lang="fr" sz="24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ep</a:t>
            </a: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Learning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627D5D-D79A-4B4D-A7B0-4683BCD7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256" y="2256846"/>
            <a:ext cx="2365934" cy="2365934"/>
          </a:xfrm>
          <a:prstGeom prst="rect">
            <a:avLst/>
          </a:prstGeom>
        </p:spPr>
      </p:pic>
      <p:sp>
        <p:nvSpPr>
          <p:cNvPr id="28" name="Google Shape;2615;p95">
            <a:extLst>
              <a:ext uri="{FF2B5EF4-FFF2-40B4-BE49-F238E27FC236}">
                <a16:creationId xmlns:a16="http://schemas.microsoft.com/office/drawing/2014/main" id="{C16E08F8-411B-8043-B199-0A3C71DB8FB0}"/>
              </a:ext>
            </a:extLst>
          </p:cNvPr>
          <p:cNvSpPr txBox="1"/>
          <p:nvPr/>
        </p:nvSpPr>
        <p:spPr>
          <a:xfrm>
            <a:off x="142193" y="173135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Input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Image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9" name="Google Shape;2625;p95">
            <a:extLst>
              <a:ext uri="{FF2B5EF4-FFF2-40B4-BE49-F238E27FC236}">
                <a16:creationId xmlns:a16="http://schemas.microsoft.com/office/drawing/2014/main" id="{02632462-4050-FD4A-8805-38F08B95C2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3175" y="3377470"/>
            <a:ext cx="275732" cy="27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25;p95">
            <a:extLst>
              <a:ext uri="{FF2B5EF4-FFF2-40B4-BE49-F238E27FC236}">
                <a16:creationId xmlns:a16="http://schemas.microsoft.com/office/drawing/2014/main" id="{C62B7A6F-536A-8145-8467-45251FEC20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3176" y="3316331"/>
            <a:ext cx="275732" cy="2711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80256-936C-AF43-8A96-1B1D9242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E288-C9FD-E244-A525-14E8FB21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40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629;p95">
            <a:extLst>
              <a:ext uri="{FF2B5EF4-FFF2-40B4-BE49-F238E27FC236}">
                <a16:creationId xmlns:a16="http://schemas.microsoft.com/office/drawing/2014/main" id="{2A21E844-AF8A-4646-9022-309DCAFAE9D4}"/>
              </a:ext>
            </a:extLst>
          </p:cNvPr>
          <p:cNvSpPr txBox="1"/>
          <p:nvPr/>
        </p:nvSpPr>
        <p:spPr>
          <a:xfrm>
            <a:off x="1263672" y="417673"/>
            <a:ext cx="3449729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800" dirty="0">
                <a:latin typeface="Adobe Clean" panose="020B0503020404020204" pitchFamily="34" charset="0"/>
              </a:rPr>
              <a:t>Template Available</a:t>
            </a:r>
            <a:endParaRPr sz="16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2FEDF34-094A-BF4C-96F1-AC6DC954C50B}"/>
              </a:ext>
            </a:extLst>
          </p:cNvPr>
          <p:cNvGrpSpPr/>
          <p:nvPr/>
        </p:nvGrpSpPr>
        <p:grpSpPr>
          <a:xfrm>
            <a:off x="94974" y="1455299"/>
            <a:ext cx="5434289" cy="4278708"/>
            <a:chOff x="2470106" y="2213923"/>
            <a:chExt cx="7368649" cy="4278708"/>
          </a:xfrm>
        </p:grpSpPr>
        <p:pic>
          <p:nvPicPr>
            <p:cNvPr id="97" name="Shape 77">
              <a:extLst>
                <a:ext uri="{FF2B5EF4-FFF2-40B4-BE49-F238E27FC236}">
                  <a16:creationId xmlns:a16="http://schemas.microsoft.com/office/drawing/2014/main" id="{66C84C23-0000-8D49-95FE-5B6343739BC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05292" y="2725057"/>
              <a:ext cx="1168696" cy="1950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Image 60">
              <a:extLst>
                <a:ext uri="{FF2B5EF4-FFF2-40B4-BE49-F238E27FC236}">
                  <a16:creationId xmlns:a16="http://schemas.microsoft.com/office/drawing/2014/main" id="{3BA81CC1-4FF0-3843-9CC0-309FE72C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3178" y="4453601"/>
              <a:ext cx="982618" cy="2039030"/>
            </a:xfrm>
            <a:prstGeom prst="rect">
              <a:avLst/>
            </a:prstGeom>
          </p:spPr>
        </p:pic>
        <p:sp>
          <p:nvSpPr>
            <p:cNvPr id="99" name="Google Shape;2587;p94">
              <a:extLst>
                <a:ext uri="{FF2B5EF4-FFF2-40B4-BE49-F238E27FC236}">
                  <a16:creationId xmlns:a16="http://schemas.microsoft.com/office/drawing/2014/main" id="{7468996E-8048-0C42-AF1E-FE9249C3C57F}"/>
                </a:ext>
              </a:extLst>
            </p:cNvPr>
            <p:cNvSpPr txBox="1"/>
            <p:nvPr/>
          </p:nvSpPr>
          <p:spPr>
            <a:xfrm>
              <a:off x="2470106" y="3780292"/>
              <a:ext cx="1296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Sampled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3D point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2615;p95">
              <a:extLst>
                <a:ext uri="{FF2B5EF4-FFF2-40B4-BE49-F238E27FC236}">
                  <a16:creationId xmlns:a16="http://schemas.microsoft.com/office/drawing/2014/main" id="{286CCBC7-575D-804D-9B69-AA10E9500B4B}"/>
                </a:ext>
              </a:extLst>
            </p:cNvPr>
            <p:cNvSpPr txBox="1"/>
            <p:nvPr/>
          </p:nvSpPr>
          <p:spPr>
            <a:xfrm>
              <a:off x="7859155" y="2213923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2616;p95">
              <a:extLst>
                <a:ext uri="{FF2B5EF4-FFF2-40B4-BE49-F238E27FC236}">
                  <a16:creationId xmlns:a16="http://schemas.microsoft.com/office/drawing/2014/main" id="{EBE457D3-E886-3A49-9A1A-2DD9367C387E}"/>
                </a:ext>
              </a:extLst>
            </p:cNvPr>
            <p:cNvSpPr txBox="1"/>
            <p:nvPr/>
          </p:nvSpPr>
          <p:spPr>
            <a:xfrm>
              <a:off x="2819382" y="2445197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2" name="Google Shape;2625;p95">
              <a:extLst>
                <a:ext uri="{FF2B5EF4-FFF2-40B4-BE49-F238E27FC236}">
                  <a16:creationId xmlns:a16="http://schemas.microsoft.com/office/drawing/2014/main" id="{0FD78A54-0039-C440-AA83-339A8D1860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61140" y="3664440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rapezoid 102">
              <a:extLst>
                <a:ext uri="{FF2B5EF4-FFF2-40B4-BE49-F238E27FC236}">
                  <a16:creationId xmlns:a16="http://schemas.microsoft.com/office/drawing/2014/main" id="{004D8875-1034-8A49-9972-0BC84CBC21E8}"/>
                </a:ext>
              </a:extLst>
            </p:cNvPr>
            <p:cNvSpPr/>
            <p:nvPr/>
          </p:nvSpPr>
          <p:spPr>
            <a:xfrm rot="5400000">
              <a:off x="6024501" y="2738758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04" name="Google Shape;2624;p95">
              <a:extLst>
                <a:ext uri="{FF2B5EF4-FFF2-40B4-BE49-F238E27FC236}">
                  <a16:creationId xmlns:a16="http://schemas.microsoft.com/office/drawing/2014/main" id="{E20996EB-0690-8644-9540-A73448D63635}"/>
                </a:ext>
              </a:extLst>
            </p:cNvPr>
            <p:cNvSpPr/>
            <p:nvPr/>
          </p:nvSpPr>
          <p:spPr>
            <a:xfrm>
              <a:off x="6268439" y="3208449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05" name="Google Shape;2617;p95">
              <a:extLst>
                <a:ext uri="{FF2B5EF4-FFF2-40B4-BE49-F238E27FC236}">
                  <a16:creationId xmlns:a16="http://schemas.microsoft.com/office/drawing/2014/main" id="{EE593089-A44D-814E-BD11-730A89842C08}"/>
                </a:ext>
              </a:extLst>
            </p:cNvPr>
            <p:cNvSpPr/>
            <p:nvPr/>
          </p:nvSpPr>
          <p:spPr>
            <a:xfrm>
              <a:off x="4917225" y="2496716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2CB255F-E2D3-294E-B033-B5E5EF51B39B}"/>
                </a:ext>
              </a:extLst>
            </p:cNvPr>
            <p:cNvGrpSpPr/>
            <p:nvPr/>
          </p:nvGrpSpPr>
          <p:grpSpPr>
            <a:xfrm>
              <a:off x="4843118" y="3873847"/>
              <a:ext cx="330757" cy="774532"/>
              <a:chOff x="4361711" y="3985650"/>
              <a:chExt cx="330757" cy="774532"/>
            </a:xfrm>
          </p:grpSpPr>
          <p:sp>
            <p:nvSpPr>
              <p:cNvPr id="114" name="Shape 163">
                <a:extLst>
                  <a:ext uri="{FF2B5EF4-FFF2-40B4-BE49-F238E27FC236}">
                    <a16:creationId xmlns:a16="http://schemas.microsoft.com/office/drawing/2014/main" id="{97FB1D6B-41BE-2D45-ACE7-C590E12FFA94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Shape 163">
                <a:extLst>
                  <a:ext uri="{FF2B5EF4-FFF2-40B4-BE49-F238E27FC236}">
                    <a16:creationId xmlns:a16="http://schemas.microsoft.com/office/drawing/2014/main" id="{CAD431B2-163A-3C44-ACE6-D382170E5C79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Shape 162">
                <a:extLst>
                  <a:ext uri="{FF2B5EF4-FFF2-40B4-BE49-F238E27FC236}">
                    <a16:creationId xmlns:a16="http://schemas.microsoft.com/office/drawing/2014/main" id="{09B95C18-33F8-CB4A-A835-4212D6193D81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Shape 165">
                <a:extLst>
                  <a:ext uri="{FF2B5EF4-FFF2-40B4-BE49-F238E27FC236}">
                    <a16:creationId xmlns:a16="http://schemas.microsoft.com/office/drawing/2014/main" id="{67ACC981-7D5F-6D45-85D6-98424E01B7FC}"/>
                  </a:ext>
                </a:extLst>
              </p:cNvPr>
              <p:cNvSpPr txBox="1"/>
              <p:nvPr/>
            </p:nvSpPr>
            <p:spPr>
              <a:xfrm>
                <a:off x="4368698" y="4188295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Shape 165">
                <a:extLst>
                  <a:ext uri="{FF2B5EF4-FFF2-40B4-BE49-F238E27FC236}">
                    <a16:creationId xmlns:a16="http://schemas.microsoft.com/office/drawing/2014/main" id="{4481612E-B061-3B40-B101-4AB1CFB93FF4}"/>
                  </a:ext>
                </a:extLst>
              </p:cNvPr>
              <p:cNvSpPr txBox="1"/>
              <p:nvPr/>
            </p:nvSpPr>
            <p:spPr>
              <a:xfrm>
                <a:off x="4361711" y="4457939"/>
                <a:ext cx="323770" cy="3022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2" name="Google Shape;2596;p94">
              <a:extLst>
                <a:ext uri="{FF2B5EF4-FFF2-40B4-BE49-F238E27FC236}">
                  <a16:creationId xmlns:a16="http://schemas.microsoft.com/office/drawing/2014/main" id="{891FE1D8-172B-EF48-9E1A-76E81DA4114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22445" y="4330845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1A30B901-2197-0A4B-B5E4-AF6D4BDB6C2E}"/>
                </a:ext>
              </a:extLst>
            </p:cNvPr>
            <p:cNvSpPr/>
            <p:nvPr/>
          </p:nvSpPr>
          <p:spPr>
            <a:xfrm rot="5400000">
              <a:off x="6004979" y="2712681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916837A-DDCF-6648-B1A7-EA5C095CDEC5}"/>
              </a:ext>
            </a:extLst>
          </p:cNvPr>
          <p:cNvGrpSpPr/>
          <p:nvPr/>
        </p:nvGrpSpPr>
        <p:grpSpPr>
          <a:xfrm>
            <a:off x="6230974" y="1518349"/>
            <a:ext cx="4131117" cy="4400303"/>
            <a:chOff x="1627235" y="907575"/>
            <a:chExt cx="6677089" cy="5159021"/>
          </a:xfrm>
        </p:grpSpPr>
        <p:cxnSp>
          <p:nvCxnSpPr>
            <p:cNvPr id="146" name="Shape 187">
              <a:extLst>
                <a:ext uri="{FF2B5EF4-FFF2-40B4-BE49-F238E27FC236}">
                  <a16:creationId xmlns:a16="http://schemas.microsoft.com/office/drawing/2014/main" id="{38C110DC-23CA-424F-ACCE-A03CA6852DF5}"/>
                </a:ext>
              </a:extLst>
            </p:cNvPr>
            <p:cNvCxnSpPr>
              <a:stCxn id="163" idx="7"/>
            </p:cNvCxnSpPr>
            <p:nvPr/>
          </p:nvCxnSpPr>
          <p:spPr>
            <a:xfrm flipH="1">
              <a:off x="2537309" y="4628580"/>
              <a:ext cx="130116" cy="28086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Shape 192">
              <a:extLst>
                <a:ext uri="{FF2B5EF4-FFF2-40B4-BE49-F238E27FC236}">
                  <a16:creationId xmlns:a16="http://schemas.microsoft.com/office/drawing/2014/main" id="{38B6AECF-DC84-4E45-A3F2-9450FA708D58}"/>
                </a:ext>
              </a:extLst>
            </p:cNvPr>
            <p:cNvCxnSpPr>
              <a:cxnSpLocks/>
            </p:cNvCxnSpPr>
            <p:nvPr/>
          </p:nvCxnSpPr>
          <p:spPr>
            <a:xfrm>
              <a:off x="2323929" y="4689630"/>
              <a:ext cx="301041" cy="627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Shape 195">
              <a:extLst>
                <a:ext uri="{FF2B5EF4-FFF2-40B4-BE49-F238E27FC236}">
                  <a16:creationId xmlns:a16="http://schemas.microsoft.com/office/drawing/2014/main" id="{7315B968-E489-994B-8EC7-570F40644C3D}"/>
                </a:ext>
              </a:extLst>
            </p:cNvPr>
            <p:cNvCxnSpPr>
              <a:endCxn id="167" idx="5"/>
            </p:cNvCxnSpPr>
            <p:nvPr/>
          </p:nvCxnSpPr>
          <p:spPr>
            <a:xfrm>
              <a:off x="2334062" y="4688935"/>
              <a:ext cx="241392" cy="2349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9" name="Shape 157">
              <a:extLst>
                <a:ext uri="{FF2B5EF4-FFF2-40B4-BE49-F238E27FC236}">
                  <a16:creationId xmlns:a16="http://schemas.microsoft.com/office/drawing/2014/main" id="{AD340C6C-4587-3E4C-BD6F-2B5AACA32953}"/>
                </a:ext>
              </a:extLst>
            </p:cNvPr>
            <p:cNvSpPr txBox="1"/>
            <p:nvPr/>
          </p:nvSpPr>
          <p:spPr>
            <a:xfrm>
              <a:off x="1627235" y="5101134"/>
              <a:ext cx="1759621" cy="965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Sampled </a:t>
              </a:r>
              <a:endParaRPr dirty="0">
                <a:latin typeface="Adobe Clean" panose="020B0503020404020204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2D point</a:t>
              </a: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0" name="Shape 158">
              <a:extLst>
                <a:ext uri="{FF2B5EF4-FFF2-40B4-BE49-F238E27FC236}">
                  <a16:creationId xmlns:a16="http://schemas.microsoft.com/office/drawing/2014/main" id="{5303B5AF-46BF-4B48-8ABF-56EA8E3A7F83}"/>
                </a:ext>
              </a:extLst>
            </p:cNvPr>
            <p:cNvGrpSpPr/>
            <p:nvPr/>
          </p:nvGrpSpPr>
          <p:grpSpPr>
            <a:xfrm>
              <a:off x="1805361" y="4464134"/>
              <a:ext cx="1581496" cy="580654"/>
              <a:chOff x="157051" y="5050334"/>
              <a:chExt cx="1137890" cy="388720"/>
            </a:xfrm>
          </p:grpSpPr>
          <p:sp>
            <p:nvSpPr>
              <p:cNvPr id="238" name="Shape 159">
                <a:extLst>
                  <a:ext uri="{FF2B5EF4-FFF2-40B4-BE49-F238E27FC236}">
                    <a16:creationId xmlns:a16="http://schemas.microsoft.com/office/drawing/2014/main" id="{1201F73C-5DB3-5246-872D-94CE2AB62DF1}"/>
                  </a:ext>
                </a:extLst>
              </p:cNvPr>
              <p:cNvSpPr/>
              <p:nvPr/>
            </p:nvSpPr>
            <p:spPr>
              <a:xfrm>
                <a:off x="157051" y="5050334"/>
                <a:ext cx="1137890" cy="388720"/>
              </a:xfrm>
              <a:prstGeom prst="parallelogram">
                <a:avLst>
                  <a:gd name="adj" fmla="val 63398"/>
                </a:avLst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Shape 160">
                <a:extLst>
                  <a:ext uri="{FF2B5EF4-FFF2-40B4-BE49-F238E27FC236}">
                    <a16:creationId xmlns:a16="http://schemas.microsoft.com/office/drawing/2014/main" id="{72D58BC7-6B88-594D-824F-9C70206535DD}"/>
                  </a:ext>
                </a:extLst>
              </p:cNvPr>
              <p:cNvSpPr/>
              <p:nvPr/>
            </p:nvSpPr>
            <p:spPr>
              <a:xfrm>
                <a:off x="505378" y="5158742"/>
                <a:ext cx="78575" cy="8595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51" name="Shape 186">
              <a:extLst>
                <a:ext uri="{FF2B5EF4-FFF2-40B4-BE49-F238E27FC236}">
                  <a16:creationId xmlns:a16="http://schemas.microsoft.com/office/drawing/2014/main" id="{A33BF914-157B-7247-B646-1394F039443C}"/>
                </a:ext>
              </a:extLst>
            </p:cNvPr>
            <p:cNvCxnSpPr>
              <a:cxnSpLocks/>
            </p:cNvCxnSpPr>
            <p:nvPr/>
          </p:nvCxnSpPr>
          <p:spPr>
            <a:xfrm>
              <a:off x="2242507" y="4875399"/>
              <a:ext cx="301041" cy="627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Shape 187">
              <a:extLst>
                <a:ext uri="{FF2B5EF4-FFF2-40B4-BE49-F238E27FC236}">
                  <a16:creationId xmlns:a16="http://schemas.microsoft.com/office/drawing/2014/main" id="{804E2190-9F95-0C47-BA84-1AE121CFF18A}"/>
                </a:ext>
              </a:extLst>
            </p:cNvPr>
            <p:cNvCxnSpPr>
              <a:endCxn id="166" idx="4"/>
            </p:cNvCxnSpPr>
            <p:nvPr/>
          </p:nvCxnSpPr>
          <p:spPr>
            <a:xfrm flipH="1">
              <a:off x="2885717" y="4664723"/>
              <a:ext cx="77448" cy="274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Shape 191">
              <a:extLst>
                <a:ext uri="{FF2B5EF4-FFF2-40B4-BE49-F238E27FC236}">
                  <a16:creationId xmlns:a16="http://schemas.microsoft.com/office/drawing/2014/main" id="{F84A2138-FA7A-6643-B38C-3DFC411E70DD}"/>
                </a:ext>
              </a:extLst>
            </p:cNvPr>
            <p:cNvCxnSpPr>
              <a:stCxn id="239" idx="3"/>
            </p:cNvCxnSpPr>
            <p:nvPr/>
          </p:nvCxnSpPr>
          <p:spPr>
            <a:xfrm flipH="1">
              <a:off x="2206116" y="4735658"/>
              <a:ext cx="99360" cy="135843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Shape 193">
              <a:extLst>
                <a:ext uri="{FF2B5EF4-FFF2-40B4-BE49-F238E27FC236}">
                  <a16:creationId xmlns:a16="http://schemas.microsoft.com/office/drawing/2014/main" id="{2F3A8D0C-B1C4-2447-9DFC-6A1BCFDEB913}"/>
                </a:ext>
              </a:extLst>
            </p:cNvPr>
            <p:cNvCxnSpPr>
              <a:cxnSpLocks/>
            </p:cNvCxnSpPr>
            <p:nvPr/>
          </p:nvCxnSpPr>
          <p:spPr>
            <a:xfrm>
              <a:off x="2644615" y="4677748"/>
              <a:ext cx="301041" cy="627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Shape 194">
              <a:extLst>
                <a:ext uri="{FF2B5EF4-FFF2-40B4-BE49-F238E27FC236}">
                  <a16:creationId xmlns:a16="http://schemas.microsoft.com/office/drawing/2014/main" id="{A8B878B7-FE5D-0047-854B-00DB370C3EED}"/>
                </a:ext>
              </a:extLst>
            </p:cNvPr>
            <p:cNvCxnSpPr>
              <a:cxnSpLocks/>
            </p:cNvCxnSpPr>
            <p:nvPr/>
          </p:nvCxnSpPr>
          <p:spPr>
            <a:xfrm>
              <a:off x="2569870" y="4880488"/>
              <a:ext cx="301041" cy="627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Shape 196">
              <a:extLst>
                <a:ext uri="{FF2B5EF4-FFF2-40B4-BE49-F238E27FC236}">
                  <a16:creationId xmlns:a16="http://schemas.microsoft.com/office/drawing/2014/main" id="{A265D12B-6A9C-184A-BE17-C5948AC4CC5A}"/>
                </a:ext>
              </a:extLst>
            </p:cNvPr>
            <p:cNvCxnSpPr>
              <a:endCxn id="166" idx="1"/>
            </p:cNvCxnSpPr>
            <p:nvPr/>
          </p:nvCxnSpPr>
          <p:spPr>
            <a:xfrm>
              <a:off x="2647765" y="4697027"/>
              <a:ext cx="199341" cy="13260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7" name="Shape 155">
              <a:extLst>
                <a:ext uri="{FF2B5EF4-FFF2-40B4-BE49-F238E27FC236}">
                  <a16:creationId xmlns:a16="http://schemas.microsoft.com/office/drawing/2014/main" id="{4386ACB7-17B7-774F-A0B0-3E9C95BC6621}"/>
                </a:ext>
              </a:extLst>
            </p:cNvPr>
            <p:cNvSpPr txBox="1"/>
            <p:nvPr/>
          </p:nvSpPr>
          <p:spPr>
            <a:xfrm>
              <a:off x="6075471" y="907575"/>
              <a:ext cx="2228853" cy="965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Generated</a:t>
              </a:r>
              <a:endParaRPr dirty="0">
                <a:latin typeface="Adobe Clean" panose="020B050302040402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3D point</a:t>
              </a: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62">
              <a:extLst>
                <a:ext uri="{FF2B5EF4-FFF2-40B4-BE49-F238E27FC236}">
                  <a16:creationId xmlns:a16="http://schemas.microsoft.com/office/drawing/2014/main" id="{9789F199-29D1-A542-86B9-0C54F6EF07E2}"/>
                </a:ext>
              </a:extLst>
            </p:cNvPr>
            <p:cNvSpPr/>
            <p:nvPr/>
          </p:nvSpPr>
          <p:spPr>
            <a:xfrm>
              <a:off x="2623233" y="3442574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63">
              <a:extLst>
                <a:ext uri="{FF2B5EF4-FFF2-40B4-BE49-F238E27FC236}">
                  <a16:creationId xmlns:a16="http://schemas.microsoft.com/office/drawing/2014/main" id="{EA60DCC5-C27F-8A47-A6E6-F74C83396BD6}"/>
                </a:ext>
              </a:extLst>
            </p:cNvPr>
            <p:cNvSpPr/>
            <p:nvPr/>
          </p:nvSpPr>
          <p:spPr>
            <a:xfrm>
              <a:off x="2623233" y="3606657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4">
              <a:extLst>
                <a:ext uri="{FF2B5EF4-FFF2-40B4-BE49-F238E27FC236}">
                  <a16:creationId xmlns:a16="http://schemas.microsoft.com/office/drawing/2014/main" id="{01B45C30-B0A8-AE45-B87E-1270AF217B2B}"/>
                </a:ext>
              </a:extLst>
            </p:cNvPr>
            <p:cNvSpPr txBox="1">
              <a:spLocks/>
            </p:cNvSpPr>
            <p:nvPr/>
          </p:nvSpPr>
          <p:spPr>
            <a:xfrm>
              <a:off x="2527623" y="3356343"/>
              <a:ext cx="323771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Adobe Clean" panose="020B0503020404020204" pitchFamily="34" charset="0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x</a:t>
              </a:r>
            </a:p>
          </p:txBody>
        </p:sp>
        <p:sp>
          <p:nvSpPr>
            <p:cNvPr id="161" name="Shape 165">
              <a:extLst>
                <a:ext uri="{FF2B5EF4-FFF2-40B4-BE49-F238E27FC236}">
                  <a16:creationId xmlns:a16="http://schemas.microsoft.com/office/drawing/2014/main" id="{D8DFE117-B3E9-E449-BD16-2AE2D914CD8F}"/>
                </a:ext>
              </a:extLst>
            </p:cNvPr>
            <p:cNvSpPr txBox="1"/>
            <p:nvPr/>
          </p:nvSpPr>
          <p:spPr>
            <a:xfrm>
              <a:off x="2539962" y="3536108"/>
              <a:ext cx="323771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y</a:t>
              </a:r>
              <a:endParaRPr sz="16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2" name="Shape 166">
              <a:extLst>
                <a:ext uri="{FF2B5EF4-FFF2-40B4-BE49-F238E27FC236}">
                  <a16:creationId xmlns:a16="http://schemas.microsoft.com/office/drawing/2014/main" id="{B98E006E-5D6D-EB48-B796-8FC56DEF11E7}"/>
                </a:ext>
              </a:extLst>
            </p:cNvPr>
            <p:cNvCxnSpPr>
              <a:endCxn id="161" idx="1"/>
            </p:cNvCxnSpPr>
            <p:nvPr/>
          </p:nvCxnSpPr>
          <p:spPr>
            <a:xfrm rot="5400000" flipH="1" flipV="1">
              <a:off x="1988914" y="4002289"/>
              <a:ext cx="846492" cy="255605"/>
            </a:xfrm>
            <a:prstGeom prst="bentConnector2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63" name="Shape 175">
              <a:extLst>
                <a:ext uri="{FF2B5EF4-FFF2-40B4-BE49-F238E27FC236}">
                  <a16:creationId xmlns:a16="http://schemas.microsoft.com/office/drawing/2014/main" id="{1E6D504F-FB93-E944-B854-36A5449CC30F}"/>
                </a:ext>
              </a:extLst>
            </p:cNvPr>
            <p:cNvSpPr/>
            <p:nvPr/>
          </p:nvSpPr>
          <p:spPr>
            <a:xfrm>
              <a:off x="2574211" y="4609777"/>
              <a:ext cx="109207" cy="128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176">
              <a:extLst>
                <a:ext uri="{FF2B5EF4-FFF2-40B4-BE49-F238E27FC236}">
                  <a16:creationId xmlns:a16="http://schemas.microsoft.com/office/drawing/2014/main" id="{44C173F6-5D99-B040-9C3C-8AC7AC70CEA6}"/>
                </a:ext>
              </a:extLst>
            </p:cNvPr>
            <p:cNvSpPr/>
            <p:nvPr/>
          </p:nvSpPr>
          <p:spPr>
            <a:xfrm>
              <a:off x="2166631" y="4810807"/>
              <a:ext cx="109207" cy="128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177">
              <a:extLst>
                <a:ext uri="{FF2B5EF4-FFF2-40B4-BE49-F238E27FC236}">
                  <a16:creationId xmlns:a16="http://schemas.microsoft.com/office/drawing/2014/main" id="{9BB81785-56FA-894C-A688-7A0329210287}"/>
                </a:ext>
              </a:extLst>
            </p:cNvPr>
            <p:cNvSpPr/>
            <p:nvPr/>
          </p:nvSpPr>
          <p:spPr>
            <a:xfrm>
              <a:off x="2924037" y="4606723"/>
              <a:ext cx="109207" cy="128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78">
              <a:extLst>
                <a:ext uri="{FF2B5EF4-FFF2-40B4-BE49-F238E27FC236}">
                  <a16:creationId xmlns:a16="http://schemas.microsoft.com/office/drawing/2014/main" id="{4C52FDA6-667D-9547-8EF1-DAF9729B1C35}"/>
                </a:ext>
              </a:extLst>
            </p:cNvPr>
            <p:cNvSpPr/>
            <p:nvPr/>
          </p:nvSpPr>
          <p:spPr>
            <a:xfrm>
              <a:off x="2831113" y="4810832"/>
              <a:ext cx="109207" cy="128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79">
              <a:extLst>
                <a:ext uri="{FF2B5EF4-FFF2-40B4-BE49-F238E27FC236}">
                  <a16:creationId xmlns:a16="http://schemas.microsoft.com/office/drawing/2014/main" id="{25351333-3186-B845-A780-724A8979E86D}"/>
                </a:ext>
              </a:extLst>
            </p:cNvPr>
            <p:cNvSpPr/>
            <p:nvPr/>
          </p:nvSpPr>
          <p:spPr>
            <a:xfrm>
              <a:off x="2482240" y="4814340"/>
              <a:ext cx="109207" cy="128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Image 101">
              <a:extLst>
                <a:ext uri="{FF2B5EF4-FFF2-40B4-BE49-F238E27FC236}">
                  <a16:creationId xmlns:a16="http://schemas.microsoft.com/office/drawing/2014/main" id="{80A0915D-43F3-1C42-9308-25986A7E5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7880" y="1954934"/>
              <a:ext cx="800100" cy="330200"/>
            </a:xfrm>
            <a:prstGeom prst="rect">
              <a:avLst/>
            </a:prstGeom>
          </p:spPr>
        </p:pic>
        <p:pic>
          <p:nvPicPr>
            <p:cNvPr id="169" name="Image 102">
              <a:extLst>
                <a:ext uri="{FF2B5EF4-FFF2-40B4-BE49-F238E27FC236}">
                  <a16:creationId xmlns:a16="http://schemas.microsoft.com/office/drawing/2014/main" id="{07573F48-F125-4A4E-8CDB-85A3128D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808" y="1936674"/>
              <a:ext cx="800100" cy="330200"/>
            </a:xfrm>
            <a:prstGeom prst="rect">
              <a:avLst/>
            </a:prstGeom>
          </p:spPr>
        </p:pic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B363FEE-1AE8-964B-B462-576D21422753}"/>
                </a:ext>
              </a:extLst>
            </p:cNvPr>
            <p:cNvSpPr/>
            <p:nvPr/>
          </p:nvSpPr>
          <p:spPr>
            <a:xfrm>
              <a:off x="4534770" y="3434138"/>
              <a:ext cx="2375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dirty="0">
                  <a:latin typeface="Adobe Clean" panose="020B0503020404020204" pitchFamily="34" charset="0"/>
                </a:rPr>
                <a:t> </a:t>
              </a:r>
              <a:endParaRPr lang="fr-FR" dirty="0">
                <a:latin typeface="Adobe Clean" panose="020B0503020404020204" pitchFamily="34" charset="0"/>
              </a:endParaRPr>
            </a:p>
          </p:txBody>
        </p:sp>
        <p:grpSp>
          <p:nvGrpSpPr>
            <p:cNvPr id="171" name="Grouper 2">
              <a:extLst>
                <a:ext uri="{FF2B5EF4-FFF2-40B4-BE49-F238E27FC236}">
                  <a16:creationId xmlns:a16="http://schemas.microsoft.com/office/drawing/2014/main" id="{941FB9EB-8692-BB43-AAF9-BDF6239638E8}"/>
                </a:ext>
              </a:extLst>
            </p:cNvPr>
            <p:cNvGrpSpPr/>
            <p:nvPr/>
          </p:nvGrpSpPr>
          <p:grpSpPr>
            <a:xfrm>
              <a:off x="6780767" y="1829253"/>
              <a:ext cx="1523557" cy="911762"/>
              <a:chOff x="8567165" y="2831520"/>
              <a:chExt cx="1523557" cy="911762"/>
            </a:xfrm>
          </p:grpSpPr>
          <p:sp>
            <p:nvSpPr>
              <p:cNvPr id="222" name="Données stockées 1">
                <a:extLst>
                  <a:ext uri="{FF2B5EF4-FFF2-40B4-BE49-F238E27FC236}">
                    <a16:creationId xmlns:a16="http://schemas.microsoft.com/office/drawing/2014/main" id="{04A1EC76-9B28-8144-A0AB-697B152064D0}"/>
                  </a:ext>
                </a:extLst>
              </p:cNvPr>
              <p:cNvSpPr/>
              <p:nvPr/>
            </p:nvSpPr>
            <p:spPr>
              <a:xfrm rot="11934490">
                <a:off x="8567165" y="2831520"/>
                <a:ext cx="1523557" cy="911762"/>
              </a:xfrm>
              <a:prstGeom prst="flowChartOnlineStorag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dobe Clean" panose="020B0503020404020204" pitchFamily="34" charset="0"/>
                </a:endParaRPr>
              </a:p>
            </p:txBody>
          </p:sp>
          <p:cxnSp>
            <p:nvCxnSpPr>
              <p:cNvPr id="223" name="Shape 188">
                <a:extLst>
                  <a:ext uri="{FF2B5EF4-FFF2-40B4-BE49-F238E27FC236}">
                    <a16:creationId xmlns:a16="http://schemas.microsoft.com/office/drawing/2014/main" id="{80A30B5C-E898-AC4B-A530-C3F73D89A418}"/>
                  </a:ext>
                </a:extLst>
              </p:cNvPr>
              <p:cNvCxnSpPr>
                <a:stCxn id="234" idx="5"/>
              </p:cNvCxnSpPr>
              <p:nvPr/>
            </p:nvCxnSpPr>
            <p:spPr>
              <a:xfrm rot="19764131" flipH="1" flipV="1">
                <a:off x="9057409" y="3330366"/>
                <a:ext cx="266878" cy="2643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Shape 189">
                <a:extLst>
                  <a:ext uri="{FF2B5EF4-FFF2-40B4-BE49-F238E27FC236}">
                    <a16:creationId xmlns:a16="http://schemas.microsoft.com/office/drawing/2014/main" id="{3964DD4C-D20D-FB4C-A4AF-3D2A2F5A8E1B}"/>
                  </a:ext>
                </a:extLst>
              </p:cNvPr>
              <p:cNvCxnSpPr>
                <a:stCxn id="233" idx="1"/>
                <a:endCxn id="231" idx="5"/>
              </p:cNvCxnSpPr>
              <p:nvPr/>
            </p:nvCxnSpPr>
            <p:spPr>
              <a:xfrm rot="19764131" flipH="1" flipV="1">
                <a:off x="9512314" y="3096541"/>
                <a:ext cx="124120" cy="21894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Shape 190">
                <a:extLst>
                  <a:ext uri="{FF2B5EF4-FFF2-40B4-BE49-F238E27FC236}">
                    <a16:creationId xmlns:a16="http://schemas.microsoft.com/office/drawing/2014/main" id="{0C8C37E0-590B-BD41-8AE5-7F5498B166FD}"/>
                  </a:ext>
                </a:extLst>
              </p:cNvPr>
              <p:cNvCxnSpPr>
                <a:endCxn id="235" idx="2"/>
              </p:cNvCxnSpPr>
              <p:nvPr/>
            </p:nvCxnSpPr>
            <p:spPr>
              <a:xfrm rot="19764131" flipV="1">
                <a:off x="8942697" y="3151754"/>
                <a:ext cx="232746" cy="16550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Shape 197">
                <a:extLst>
                  <a:ext uri="{FF2B5EF4-FFF2-40B4-BE49-F238E27FC236}">
                    <a16:creationId xmlns:a16="http://schemas.microsoft.com/office/drawing/2014/main" id="{2DCFFA2C-DDF2-D446-A513-E9076544879B}"/>
                  </a:ext>
                </a:extLst>
              </p:cNvPr>
              <p:cNvCxnSpPr>
                <a:endCxn id="231" idx="5"/>
              </p:cNvCxnSpPr>
              <p:nvPr/>
            </p:nvCxnSpPr>
            <p:spPr>
              <a:xfrm rot="19764131">
                <a:off x="9209493" y="2998243"/>
                <a:ext cx="216038" cy="21508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Shape 198">
                <a:extLst>
                  <a:ext uri="{FF2B5EF4-FFF2-40B4-BE49-F238E27FC236}">
                    <a16:creationId xmlns:a16="http://schemas.microsoft.com/office/drawing/2014/main" id="{76B9EF69-DC1E-2440-A5A6-8DE0F513AF82}"/>
                  </a:ext>
                </a:extLst>
              </p:cNvPr>
              <p:cNvCxnSpPr>
                <a:stCxn id="232" idx="7"/>
                <a:endCxn id="233" idx="2"/>
              </p:cNvCxnSpPr>
              <p:nvPr/>
            </p:nvCxnSpPr>
            <p:spPr>
              <a:xfrm flipV="1">
                <a:off x="9598752" y="3315941"/>
                <a:ext cx="94140" cy="19999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Shape 199">
                <a:extLst>
                  <a:ext uri="{FF2B5EF4-FFF2-40B4-BE49-F238E27FC236}">
                    <a16:creationId xmlns:a16="http://schemas.microsoft.com/office/drawing/2014/main" id="{D2409E3F-CFAC-B748-B7C5-2714BCAD51C6}"/>
                  </a:ext>
                </a:extLst>
              </p:cNvPr>
              <p:cNvCxnSpPr>
                <a:endCxn id="231" idx="6"/>
              </p:cNvCxnSpPr>
              <p:nvPr/>
            </p:nvCxnSpPr>
            <p:spPr>
              <a:xfrm rot="19764131" flipV="1">
                <a:off x="8993285" y="3222626"/>
                <a:ext cx="499399" cy="809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Shape 201">
                <a:extLst>
                  <a:ext uri="{FF2B5EF4-FFF2-40B4-BE49-F238E27FC236}">
                    <a16:creationId xmlns:a16="http://schemas.microsoft.com/office/drawing/2014/main" id="{0D31187E-AB67-FA43-8A59-09E8CA969C86}"/>
                  </a:ext>
                </a:extLst>
              </p:cNvPr>
              <p:cNvCxnSpPr>
                <a:stCxn id="234" idx="5"/>
                <a:endCxn id="232" idx="5"/>
              </p:cNvCxnSpPr>
              <p:nvPr/>
            </p:nvCxnSpPr>
            <p:spPr>
              <a:xfrm>
                <a:off x="9372997" y="3508431"/>
                <a:ext cx="272046" cy="857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Shape 202">
                <a:extLst>
                  <a:ext uri="{FF2B5EF4-FFF2-40B4-BE49-F238E27FC236}">
                    <a16:creationId xmlns:a16="http://schemas.microsoft.com/office/drawing/2014/main" id="{7DDE1331-0394-F843-A56D-37788352EE2A}"/>
                  </a:ext>
                </a:extLst>
              </p:cNvPr>
              <p:cNvCxnSpPr>
                <a:endCxn id="233" idx="2"/>
              </p:cNvCxnSpPr>
              <p:nvPr/>
            </p:nvCxnSpPr>
            <p:spPr>
              <a:xfrm rot="19764131">
                <a:off x="9323985" y="3350869"/>
                <a:ext cx="378461" cy="6598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1" name="Shape 180">
                <a:extLst>
                  <a:ext uri="{FF2B5EF4-FFF2-40B4-BE49-F238E27FC236}">
                    <a16:creationId xmlns:a16="http://schemas.microsoft.com/office/drawing/2014/main" id="{58CDFB96-7804-384A-9DAA-7C0739B7606B}"/>
                  </a:ext>
                </a:extLst>
              </p:cNvPr>
              <p:cNvSpPr/>
              <p:nvPr/>
            </p:nvSpPr>
            <p:spPr>
              <a:xfrm rot="19764131">
                <a:off x="9354220" y="305958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Shape 181">
                <a:extLst>
                  <a:ext uri="{FF2B5EF4-FFF2-40B4-BE49-F238E27FC236}">
                    <a16:creationId xmlns:a16="http://schemas.microsoft.com/office/drawing/2014/main" id="{EC33449D-04CB-9C4F-8733-EDC5CD3DF1BF}"/>
                  </a:ext>
                </a:extLst>
              </p:cNvPr>
              <p:cNvSpPr/>
              <p:nvPr/>
            </p:nvSpPr>
            <p:spPr>
              <a:xfrm rot="19764131">
                <a:off x="9534031" y="3510433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Shape 182">
                <a:extLst>
                  <a:ext uri="{FF2B5EF4-FFF2-40B4-BE49-F238E27FC236}">
                    <a16:creationId xmlns:a16="http://schemas.microsoft.com/office/drawing/2014/main" id="{205F48E8-3E76-714C-BA6D-5EC90C6EF553}"/>
                  </a:ext>
                </a:extLst>
              </p:cNvPr>
              <p:cNvSpPr/>
              <p:nvPr/>
            </p:nvSpPr>
            <p:spPr>
              <a:xfrm rot="19764131">
                <a:off x="9685286" y="3223832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Shape 183">
                <a:extLst>
                  <a:ext uri="{FF2B5EF4-FFF2-40B4-BE49-F238E27FC236}">
                    <a16:creationId xmlns:a16="http://schemas.microsoft.com/office/drawing/2014/main" id="{74B09212-F199-8F4D-A108-CDAE74B35F19}"/>
                  </a:ext>
                </a:extLst>
              </p:cNvPr>
              <p:cNvSpPr/>
              <p:nvPr/>
            </p:nvSpPr>
            <p:spPr>
              <a:xfrm rot="19764131">
                <a:off x="9261985" y="3424644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Shape 184">
                <a:extLst>
                  <a:ext uri="{FF2B5EF4-FFF2-40B4-BE49-F238E27FC236}">
                    <a16:creationId xmlns:a16="http://schemas.microsoft.com/office/drawing/2014/main" id="{31DE652C-2B05-4349-9C2A-F00608F5769E}"/>
                  </a:ext>
                </a:extLst>
              </p:cNvPr>
              <p:cNvSpPr/>
              <p:nvPr/>
            </p:nvSpPr>
            <p:spPr>
              <a:xfrm rot="19764131">
                <a:off x="9109513" y="3011931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6" name="Shape 190">
                <a:extLst>
                  <a:ext uri="{FF2B5EF4-FFF2-40B4-BE49-F238E27FC236}">
                    <a16:creationId xmlns:a16="http://schemas.microsoft.com/office/drawing/2014/main" id="{D3DBC9A8-AB9B-2447-A539-2D62688771B4}"/>
                  </a:ext>
                </a:extLst>
              </p:cNvPr>
              <p:cNvCxnSpPr>
                <a:stCxn id="234" idx="7"/>
                <a:endCxn id="231" idx="3"/>
              </p:cNvCxnSpPr>
              <p:nvPr/>
            </p:nvCxnSpPr>
            <p:spPr>
              <a:xfrm flipV="1">
                <a:off x="9326706" y="3182692"/>
                <a:ext cx="72035" cy="24745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7" name="Shape 184">
                <a:extLst>
                  <a:ext uri="{FF2B5EF4-FFF2-40B4-BE49-F238E27FC236}">
                    <a16:creationId xmlns:a16="http://schemas.microsoft.com/office/drawing/2014/main" id="{04CA305D-0A0E-E74F-9A18-771EA784708F}"/>
                  </a:ext>
                </a:extLst>
              </p:cNvPr>
              <p:cNvSpPr/>
              <p:nvPr/>
            </p:nvSpPr>
            <p:spPr>
              <a:xfrm rot="19764131">
                <a:off x="8961566" y="330771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2" name="Image 69">
              <a:extLst>
                <a:ext uri="{FF2B5EF4-FFF2-40B4-BE49-F238E27FC236}">
                  <a16:creationId xmlns:a16="http://schemas.microsoft.com/office/drawing/2014/main" id="{56D0A241-F9B6-B44E-A9B4-FD2F64FC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3225" y="2903327"/>
              <a:ext cx="800100" cy="330200"/>
            </a:xfrm>
            <a:prstGeom prst="rect">
              <a:avLst/>
            </a:prstGeom>
          </p:spPr>
        </p:pic>
        <p:pic>
          <p:nvPicPr>
            <p:cNvPr id="173" name="Image 72">
              <a:extLst>
                <a:ext uri="{FF2B5EF4-FFF2-40B4-BE49-F238E27FC236}">
                  <a16:creationId xmlns:a16="http://schemas.microsoft.com/office/drawing/2014/main" id="{1E6ECCB3-E503-7D42-A046-D66510EF0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2808" y="2958856"/>
              <a:ext cx="800100" cy="330200"/>
            </a:xfrm>
            <a:prstGeom prst="rect">
              <a:avLst/>
            </a:prstGeom>
          </p:spPr>
        </p:pic>
        <p:grpSp>
          <p:nvGrpSpPr>
            <p:cNvPr id="174" name="Grouper 73">
              <a:extLst>
                <a:ext uri="{FF2B5EF4-FFF2-40B4-BE49-F238E27FC236}">
                  <a16:creationId xmlns:a16="http://schemas.microsoft.com/office/drawing/2014/main" id="{11092244-1587-4F4D-8CE6-BA01B6858F06}"/>
                </a:ext>
              </a:extLst>
            </p:cNvPr>
            <p:cNvGrpSpPr/>
            <p:nvPr/>
          </p:nvGrpSpPr>
          <p:grpSpPr>
            <a:xfrm rot="10800000">
              <a:off x="6640916" y="2841242"/>
              <a:ext cx="1523557" cy="911762"/>
              <a:chOff x="8567165" y="2831520"/>
              <a:chExt cx="1523557" cy="911762"/>
            </a:xfrm>
          </p:grpSpPr>
          <p:sp>
            <p:nvSpPr>
              <p:cNvPr id="206" name="Données stockées 74">
                <a:extLst>
                  <a:ext uri="{FF2B5EF4-FFF2-40B4-BE49-F238E27FC236}">
                    <a16:creationId xmlns:a16="http://schemas.microsoft.com/office/drawing/2014/main" id="{548398FE-0C8F-E542-8531-379217443B34}"/>
                  </a:ext>
                </a:extLst>
              </p:cNvPr>
              <p:cNvSpPr/>
              <p:nvPr/>
            </p:nvSpPr>
            <p:spPr>
              <a:xfrm rot="11934490">
                <a:off x="8567165" y="2831520"/>
                <a:ext cx="1523557" cy="911762"/>
              </a:xfrm>
              <a:prstGeom prst="flowChartOnlineStorag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dobe Clean" panose="020B0503020404020204" pitchFamily="34" charset="0"/>
                </a:endParaRPr>
              </a:p>
            </p:txBody>
          </p:sp>
          <p:cxnSp>
            <p:nvCxnSpPr>
              <p:cNvPr id="207" name="Shape 188">
                <a:extLst>
                  <a:ext uri="{FF2B5EF4-FFF2-40B4-BE49-F238E27FC236}">
                    <a16:creationId xmlns:a16="http://schemas.microsoft.com/office/drawing/2014/main" id="{E65A971B-6825-4B4A-B5E5-A9F0ECCCF5F1}"/>
                  </a:ext>
                </a:extLst>
              </p:cNvPr>
              <p:cNvCxnSpPr/>
              <p:nvPr/>
            </p:nvCxnSpPr>
            <p:spPr>
              <a:xfrm rot="19764131" flipH="1" flipV="1">
                <a:off x="9057409" y="3330366"/>
                <a:ext cx="266878" cy="2643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Shape 189">
                <a:extLst>
                  <a:ext uri="{FF2B5EF4-FFF2-40B4-BE49-F238E27FC236}">
                    <a16:creationId xmlns:a16="http://schemas.microsoft.com/office/drawing/2014/main" id="{2988DB68-B247-9F4F-98A9-2C089B8578F2}"/>
                  </a:ext>
                </a:extLst>
              </p:cNvPr>
              <p:cNvCxnSpPr/>
              <p:nvPr/>
            </p:nvCxnSpPr>
            <p:spPr>
              <a:xfrm rot="19764131" flipH="1" flipV="1">
                <a:off x="9512314" y="3096541"/>
                <a:ext cx="124120" cy="21894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Shape 190">
                <a:extLst>
                  <a:ext uri="{FF2B5EF4-FFF2-40B4-BE49-F238E27FC236}">
                    <a16:creationId xmlns:a16="http://schemas.microsoft.com/office/drawing/2014/main" id="{B6FE317D-1883-2A4B-B24F-F96CFB44A6D7}"/>
                  </a:ext>
                </a:extLst>
              </p:cNvPr>
              <p:cNvCxnSpPr/>
              <p:nvPr/>
            </p:nvCxnSpPr>
            <p:spPr>
              <a:xfrm rot="19764131" flipV="1">
                <a:off x="8942697" y="3151754"/>
                <a:ext cx="232746" cy="16550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Shape 197">
                <a:extLst>
                  <a:ext uri="{FF2B5EF4-FFF2-40B4-BE49-F238E27FC236}">
                    <a16:creationId xmlns:a16="http://schemas.microsoft.com/office/drawing/2014/main" id="{2D1D1AB1-8AE9-C442-AF6E-4DC1A8EC301E}"/>
                  </a:ext>
                </a:extLst>
              </p:cNvPr>
              <p:cNvCxnSpPr/>
              <p:nvPr/>
            </p:nvCxnSpPr>
            <p:spPr>
              <a:xfrm rot="19764131">
                <a:off x="9209493" y="2998243"/>
                <a:ext cx="216038" cy="21508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Shape 198">
                <a:extLst>
                  <a:ext uri="{FF2B5EF4-FFF2-40B4-BE49-F238E27FC236}">
                    <a16:creationId xmlns:a16="http://schemas.microsoft.com/office/drawing/2014/main" id="{7D8445FA-F89C-654F-8827-402ABBFC4F93}"/>
                  </a:ext>
                </a:extLst>
              </p:cNvPr>
              <p:cNvCxnSpPr/>
              <p:nvPr/>
            </p:nvCxnSpPr>
            <p:spPr>
              <a:xfrm flipV="1">
                <a:off x="9598752" y="3315941"/>
                <a:ext cx="94140" cy="19999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Shape 199">
                <a:extLst>
                  <a:ext uri="{FF2B5EF4-FFF2-40B4-BE49-F238E27FC236}">
                    <a16:creationId xmlns:a16="http://schemas.microsoft.com/office/drawing/2014/main" id="{FB0E9C46-1F1F-CB47-A568-B65F17552375}"/>
                  </a:ext>
                </a:extLst>
              </p:cNvPr>
              <p:cNvCxnSpPr/>
              <p:nvPr/>
            </p:nvCxnSpPr>
            <p:spPr>
              <a:xfrm rot="19764131" flipV="1">
                <a:off x="8993285" y="3222626"/>
                <a:ext cx="499399" cy="809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Shape 201">
                <a:extLst>
                  <a:ext uri="{FF2B5EF4-FFF2-40B4-BE49-F238E27FC236}">
                    <a16:creationId xmlns:a16="http://schemas.microsoft.com/office/drawing/2014/main" id="{0D5C14FC-C57B-F940-A0E1-AC92ACE94750}"/>
                  </a:ext>
                </a:extLst>
              </p:cNvPr>
              <p:cNvCxnSpPr/>
              <p:nvPr/>
            </p:nvCxnSpPr>
            <p:spPr>
              <a:xfrm>
                <a:off x="9372997" y="3508431"/>
                <a:ext cx="272046" cy="857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Shape 202">
                <a:extLst>
                  <a:ext uri="{FF2B5EF4-FFF2-40B4-BE49-F238E27FC236}">
                    <a16:creationId xmlns:a16="http://schemas.microsoft.com/office/drawing/2014/main" id="{59F5B805-DC90-0C46-961F-328F3137E49A}"/>
                  </a:ext>
                </a:extLst>
              </p:cNvPr>
              <p:cNvCxnSpPr/>
              <p:nvPr/>
            </p:nvCxnSpPr>
            <p:spPr>
              <a:xfrm rot="19764131">
                <a:off x="9323985" y="3350869"/>
                <a:ext cx="378461" cy="6598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5" name="Shape 180">
                <a:extLst>
                  <a:ext uri="{FF2B5EF4-FFF2-40B4-BE49-F238E27FC236}">
                    <a16:creationId xmlns:a16="http://schemas.microsoft.com/office/drawing/2014/main" id="{0F2BCB41-4675-BA4F-8A70-46425CC5D4A3}"/>
                  </a:ext>
                </a:extLst>
              </p:cNvPr>
              <p:cNvSpPr/>
              <p:nvPr/>
            </p:nvSpPr>
            <p:spPr>
              <a:xfrm rot="19764131">
                <a:off x="9354220" y="305958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Shape 181">
                <a:extLst>
                  <a:ext uri="{FF2B5EF4-FFF2-40B4-BE49-F238E27FC236}">
                    <a16:creationId xmlns:a16="http://schemas.microsoft.com/office/drawing/2014/main" id="{2C37D7F4-452B-7B4C-9D93-E7B234E7736E}"/>
                  </a:ext>
                </a:extLst>
              </p:cNvPr>
              <p:cNvSpPr/>
              <p:nvPr/>
            </p:nvSpPr>
            <p:spPr>
              <a:xfrm rot="19764131">
                <a:off x="9534031" y="3510433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Shape 182">
                <a:extLst>
                  <a:ext uri="{FF2B5EF4-FFF2-40B4-BE49-F238E27FC236}">
                    <a16:creationId xmlns:a16="http://schemas.microsoft.com/office/drawing/2014/main" id="{E6D715B3-EF40-454A-81A5-B34DD6AC4586}"/>
                  </a:ext>
                </a:extLst>
              </p:cNvPr>
              <p:cNvSpPr/>
              <p:nvPr/>
            </p:nvSpPr>
            <p:spPr>
              <a:xfrm rot="19764131">
                <a:off x="9685286" y="3223832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Shape 183">
                <a:extLst>
                  <a:ext uri="{FF2B5EF4-FFF2-40B4-BE49-F238E27FC236}">
                    <a16:creationId xmlns:a16="http://schemas.microsoft.com/office/drawing/2014/main" id="{847A7B29-88AA-794E-AF62-C2F7DD97A8F4}"/>
                  </a:ext>
                </a:extLst>
              </p:cNvPr>
              <p:cNvSpPr/>
              <p:nvPr/>
            </p:nvSpPr>
            <p:spPr>
              <a:xfrm rot="19764131">
                <a:off x="9261985" y="3424644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Shape 184">
                <a:extLst>
                  <a:ext uri="{FF2B5EF4-FFF2-40B4-BE49-F238E27FC236}">
                    <a16:creationId xmlns:a16="http://schemas.microsoft.com/office/drawing/2014/main" id="{A6C9CB32-0D4F-914D-B039-7B7B02BF1FF9}"/>
                  </a:ext>
                </a:extLst>
              </p:cNvPr>
              <p:cNvSpPr/>
              <p:nvPr/>
            </p:nvSpPr>
            <p:spPr>
              <a:xfrm rot="19764131">
                <a:off x="9109513" y="3011931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0" name="Shape 190">
                <a:extLst>
                  <a:ext uri="{FF2B5EF4-FFF2-40B4-BE49-F238E27FC236}">
                    <a16:creationId xmlns:a16="http://schemas.microsoft.com/office/drawing/2014/main" id="{F46FE0EE-A981-E447-8C9D-46F1034E99F0}"/>
                  </a:ext>
                </a:extLst>
              </p:cNvPr>
              <p:cNvCxnSpPr/>
              <p:nvPr/>
            </p:nvCxnSpPr>
            <p:spPr>
              <a:xfrm flipV="1">
                <a:off x="9326706" y="3182692"/>
                <a:ext cx="72035" cy="24745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1" name="Shape 184">
                <a:extLst>
                  <a:ext uri="{FF2B5EF4-FFF2-40B4-BE49-F238E27FC236}">
                    <a16:creationId xmlns:a16="http://schemas.microsoft.com/office/drawing/2014/main" id="{98ACCF8A-92AE-BB41-B622-460E4C40D639}"/>
                  </a:ext>
                </a:extLst>
              </p:cNvPr>
              <p:cNvSpPr/>
              <p:nvPr/>
            </p:nvSpPr>
            <p:spPr>
              <a:xfrm rot="19764131">
                <a:off x="8961566" y="330771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5" name="Image 93">
              <a:extLst>
                <a:ext uri="{FF2B5EF4-FFF2-40B4-BE49-F238E27FC236}">
                  <a16:creationId xmlns:a16="http://schemas.microsoft.com/office/drawing/2014/main" id="{76BE29BC-858B-E440-A90C-7990B844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0177" y="3887831"/>
              <a:ext cx="800100" cy="330200"/>
            </a:xfrm>
            <a:prstGeom prst="rect">
              <a:avLst/>
            </a:prstGeom>
          </p:spPr>
        </p:pic>
        <p:pic>
          <p:nvPicPr>
            <p:cNvPr id="176" name="Image 94">
              <a:extLst>
                <a:ext uri="{FF2B5EF4-FFF2-40B4-BE49-F238E27FC236}">
                  <a16:creationId xmlns:a16="http://schemas.microsoft.com/office/drawing/2014/main" id="{61432B14-DFAB-A942-89FF-85ACF315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3774" y="3878065"/>
              <a:ext cx="800100" cy="330200"/>
            </a:xfrm>
            <a:prstGeom prst="rect">
              <a:avLst/>
            </a:prstGeom>
          </p:spPr>
        </p:pic>
        <p:grpSp>
          <p:nvGrpSpPr>
            <p:cNvPr id="177" name="Grouper 95">
              <a:extLst>
                <a:ext uri="{FF2B5EF4-FFF2-40B4-BE49-F238E27FC236}">
                  <a16:creationId xmlns:a16="http://schemas.microsoft.com/office/drawing/2014/main" id="{1E9016D5-C2A3-EA4D-B274-33DA61CF1E2A}"/>
                </a:ext>
              </a:extLst>
            </p:cNvPr>
            <p:cNvGrpSpPr/>
            <p:nvPr/>
          </p:nvGrpSpPr>
          <p:grpSpPr>
            <a:xfrm rot="18024205">
              <a:off x="6409267" y="4134221"/>
              <a:ext cx="1523557" cy="911762"/>
              <a:chOff x="8567165" y="2831520"/>
              <a:chExt cx="1523557" cy="911762"/>
            </a:xfrm>
          </p:grpSpPr>
          <p:sp>
            <p:nvSpPr>
              <p:cNvPr id="190" name="Données stockées 96">
                <a:extLst>
                  <a:ext uri="{FF2B5EF4-FFF2-40B4-BE49-F238E27FC236}">
                    <a16:creationId xmlns:a16="http://schemas.microsoft.com/office/drawing/2014/main" id="{A3F388F3-0C5E-BA46-BE6D-F1C1E3A62661}"/>
                  </a:ext>
                </a:extLst>
              </p:cNvPr>
              <p:cNvSpPr/>
              <p:nvPr/>
            </p:nvSpPr>
            <p:spPr>
              <a:xfrm rot="11934490">
                <a:off x="8567165" y="2831520"/>
                <a:ext cx="1523557" cy="911762"/>
              </a:xfrm>
              <a:prstGeom prst="flowChartOnlineStorag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dobe Clean" panose="020B0503020404020204" pitchFamily="34" charset="0"/>
                </a:endParaRPr>
              </a:p>
            </p:txBody>
          </p:sp>
          <p:cxnSp>
            <p:nvCxnSpPr>
              <p:cNvPr id="191" name="Shape 188">
                <a:extLst>
                  <a:ext uri="{FF2B5EF4-FFF2-40B4-BE49-F238E27FC236}">
                    <a16:creationId xmlns:a16="http://schemas.microsoft.com/office/drawing/2014/main" id="{2C1F1B62-8521-1B4E-80EF-AEBF67FD24D9}"/>
                  </a:ext>
                </a:extLst>
              </p:cNvPr>
              <p:cNvCxnSpPr/>
              <p:nvPr/>
            </p:nvCxnSpPr>
            <p:spPr>
              <a:xfrm rot="19764131" flipH="1" flipV="1">
                <a:off x="9057409" y="3330366"/>
                <a:ext cx="266878" cy="2643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Shape 189">
                <a:extLst>
                  <a:ext uri="{FF2B5EF4-FFF2-40B4-BE49-F238E27FC236}">
                    <a16:creationId xmlns:a16="http://schemas.microsoft.com/office/drawing/2014/main" id="{DFCCA7C7-9244-144D-8F08-AA8EC20112EC}"/>
                  </a:ext>
                </a:extLst>
              </p:cNvPr>
              <p:cNvCxnSpPr/>
              <p:nvPr/>
            </p:nvCxnSpPr>
            <p:spPr>
              <a:xfrm rot="19764131" flipH="1" flipV="1">
                <a:off x="9512314" y="3096541"/>
                <a:ext cx="124120" cy="21894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Shape 190">
                <a:extLst>
                  <a:ext uri="{FF2B5EF4-FFF2-40B4-BE49-F238E27FC236}">
                    <a16:creationId xmlns:a16="http://schemas.microsoft.com/office/drawing/2014/main" id="{B714621F-4149-8447-A00C-F03C8E5BA136}"/>
                  </a:ext>
                </a:extLst>
              </p:cNvPr>
              <p:cNvCxnSpPr/>
              <p:nvPr/>
            </p:nvCxnSpPr>
            <p:spPr>
              <a:xfrm rot="19764131" flipV="1">
                <a:off x="8942697" y="3151754"/>
                <a:ext cx="232746" cy="16550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Shape 197">
                <a:extLst>
                  <a:ext uri="{FF2B5EF4-FFF2-40B4-BE49-F238E27FC236}">
                    <a16:creationId xmlns:a16="http://schemas.microsoft.com/office/drawing/2014/main" id="{73DA4073-7F3E-8544-AF89-18425BFA88D0}"/>
                  </a:ext>
                </a:extLst>
              </p:cNvPr>
              <p:cNvCxnSpPr/>
              <p:nvPr/>
            </p:nvCxnSpPr>
            <p:spPr>
              <a:xfrm rot="19764131">
                <a:off x="9209493" y="2998243"/>
                <a:ext cx="216038" cy="21508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Shape 198">
                <a:extLst>
                  <a:ext uri="{FF2B5EF4-FFF2-40B4-BE49-F238E27FC236}">
                    <a16:creationId xmlns:a16="http://schemas.microsoft.com/office/drawing/2014/main" id="{CE67D5A3-FEAA-6542-A054-45B071A9F6BD}"/>
                  </a:ext>
                </a:extLst>
              </p:cNvPr>
              <p:cNvCxnSpPr/>
              <p:nvPr/>
            </p:nvCxnSpPr>
            <p:spPr>
              <a:xfrm flipV="1">
                <a:off x="9598752" y="3315941"/>
                <a:ext cx="94140" cy="19999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Shape 199">
                <a:extLst>
                  <a:ext uri="{FF2B5EF4-FFF2-40B4-BE49-F238E27FC236}">
                    <a16:creationId xmlns:a16="http://schemas.microsoft.com/office/drawing/2014/main" id="{30109FDD-9F2C-024F-BA57-37AD8789E5B9}"/>
                  </a:ext>
                </a:extLst>
              </p:cNvPr>
              <p:cNvCxnSpPr/>
              <p:nvPr/>
            </p:nvCxnSpPr>
            <p:spPr>
              <a:xfrm rot="19764131" flipV="1">
                <a:off x="8993285" y="3222626"/>
                <a:ext cx="499399" cy="809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Shape 201">
                <a:extLst>
                  <a:ext uri="{FF2B5EF4-FFF2-40B4-BE49-F238E27FC236}">
                    <a16:creationId xmlns:a16="http://schemas.microsoft.com/office/drawing/2014/main" id="{C2E4C16F-57AF-0543-AC61-E6B2ADC186B1}"/>
                  </a:ext>
                </a:extLst>
              </p:cNvPr>
              <p:cNvCxnSpPr/>
              <p:nvPr/>
            </p:nvCxnSpPr>
            <p:spPr>
              <a:xfrm>
                <a:off x="9372997" y="3508431"/>
                <a:ext cx="272046" cy="857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Shape 202">
                <a:extLst>
                  <a:ext uri="{FF2B5EF4-FFF2-40B4-BE49-F238E27FC236}">
                    <a16:creationId xmlns:a16="http://schemas.microsoft.com/office/drawing/2014/main" id="{A82648A9-0F64-5F47-8B8F-370629CEE28D}"/>
                  </a:ext>
                </a:extLst>
              </p:cNvPr>
              <p:cNvCxnSpPr/>
              <p:nvPr/>
            </p:nvCxnSpPr>
            <p:spPr>
              <a:xfrm rot="19764131">
                <a:off x="9323985" y="3350869"/>
                <a:ext cx="378461" cy="6598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9" name="Shape 180">
                <a:extLst>
                  <a:ext uri="{FF2B5EF4-FFF2-40B4-BE49-F238E27FC236}">
                    <a16:creationId xmlns:a16="http://schemas.microsoft.com/office/drawing/2014/main" id="{C679F71C-86B5-E544-895A-8EF4F0925A50}"/>
                  </a:ext>
                </a:extLst>
              </p:cNvPr>
              <p:cNvSpPr/>
              <p:nvPr/>
            </p:nvSpPr>
            <p:spPr>
              <a:xfrm rot="19764131">
                <a:off x="9354220" y="305958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Shape 181">
                <a:extLst>
                  <a:ext uri="{FF2B5EF4-FFF2-40B4-BE49-F238E27FC236}">
                    <a16:creationId xmlns:a16="http://schemas.microsoft.com/office/drawing/2014/main" id="{4794CFA9-CD7F-7543-86FA-DCA9E226A1DA}"/>
                  </a:ext>
                </a:extLst>
              </p:cNvPr>
              <p:cNvSpPr/>
              <p:nvPr/>
            </p:nvSpPr>
            <p:spPr>
              <a:xfrm rot="19764131">
                <a:off x="9534031" y="3510433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Shape 182">
                <a:extLst>
                  <a:ext uri="{FF2B5EF4-FFF2-40B4-BE49-F238E27FC236}">
                    <a16:creationId xmlns:a16="http://schemas.microsoft.com/office/drawing/2014/main" id="{2F97F977-4ED3-784D-860B-58BD1FBF1F4E}"/>
                  </a:ext>
                </a:extLst>
              </p:cNvPr>
              <p:cNvSpPr/>
              <p:nvPr/>
            </p:nvSpPr>
            <p:spPr>
              <a:xfrm rot="19764131">
                <a:off x="9685286" y="3223832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Shape 183">
                <a:extLst>
                  <a:ext uri="{FF2B5EF4-FFF2-40B4-BE49-F238E27FC236}">
                    <a16:creationId xmlns:a16="http://schemas.microsoft.com/office/drawing/2014/main" id="{54745092-9CBC-A44C-8B48-833884D8114D}"/>
                  </a:ext>
                </a:extLst>
              </p:cNvPr>
              <p:cNvSpPr/>
              <p:nvPr/>
            </p:nvSpPr>
            <p:spPr>
              <a:xfrm rot="19764131">
                <a:off x="9261985" y="3424644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Shape 184">
                <a:extLst>
                  <a:ext uri="{FF2B5EF4-FFF2-40B4-BE49-F238E27FC236}">
                    <a16:creationId xmlns:a16="http://schemas.microsoft.com/office/drawing/2014/main" id="{79DBB8CA-B678-3443-A1A1-B403C2BDB141}"/>
                  </a:ext>
                </a:extLst>
              </p:cNvPr>
              <p:cNvSpPr/>
              <p:nvPr/>
            </p:nvSpPr>
            <p:spPr>
              <a:xfrm rot="19764131">
                <a:off x="9109513" y="3011931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4" name="Shape 190">
                <a:extLst>
                  <a:ext uri="{FF2B5EF4-FFF2-40B4-BE49-F238E27FC236}">
                    <a16:creationId xmlns:a16="http://schemas.microsoft.com/office/drawing/2014/main" id="{74603BFE-9420-A541-A6AE-EB14179EA407}"/>
                  </a:ext>
                </a:extLst>
              </p:cNvPr>
              <p:cNvCxnSpPr/>
              <p:nvPr/>
            </p:nvCxnSpPr>
            <p:spPr>
              <a:xfrm flipV="1">
                <a:off x="9326706" y="3182692"/>
                <a:ext cx="72035" cy="24745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5" name="Shape 184">
                <a:extLst>
                  <a:ext uri="{FF2B5EF4-FFF2-40B4-BE49-F238E27FC236}">
                    <a16:creationId xmlns:a16="http://schemas.microsoft.com/office/drawing/2014/main" id="{C7DBFAA1-FBE5-604B-B165-4F75BE2E4AC2}"/>
                  </a:ext>
                </a:extLst>
              </p:cNvPr>
              <p:cNvSpPr/>
              <p:nvPr/>
            </p:nvSpPr>
            <p:spPr>
              <a:xfrm rot="19764131">
                <a:off x="8961566" y="3307716"/>
                <a:ext cx="109242" cy="1286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78" name="Connecteur droit 5">
              <a:extLst>
                <a:ext uri="{FF2B5EF4-FFF2-40B4-BE49-F238E27FC236}">
                  <a16:creationId xmlns:a16="http://schemas.microsoft.com/office/drawing/2014/main" id="{843EE1EC-A3E6-864D-8EE4-3EE23F9D861D}"/>
                </a:ext>
              </a:extLst>
            </p:cNvPr>
            <p:cNvCxnSpPr>
              <a:cxnSpLocks/>
            </p:cNvCxnSpPr>
            <p:nvPr/>
          </p:nvCxnSpPr>
          <p:spPr>
            <a:xfrm>
              <a:off x="4881799" y="4757584"/>
              <a:ext cx="14990" cy="1172655"/>
            </a:xfrm>
            <a:prstGeom prst="line">
              <a:avLst/>
            </a:prstGeom>
            <a:ln w="476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rapezoid 105">
              <a:extLst>
                <a:ext uri="{FF2B5EF4-FFF2-40B4-BE49-F238E27FC236}">
                  <a16:creationId xmlns:a16="http://schemas.microsoft.com/office/drawing/2014/main" id="{93951CB1-1B78-5045-B95F-F3641A30C889}"/>
                </a:ext>
              </a:extLst>
            </p:cNvPr>
            <p:cNvSpPr/>
            <p:nvPr/>
          </p:nvSpPr>
          <p:spPr>
            <a:xfrm rot="5400000">
              <a:off x="4035561" y="1163846"/>
              <a:ext cx="1589316" cy="1842707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0" name="Trapezoid 106">
              <a:extLst>
                <a:ext uri="{FF2B5EF4-FFF2-40B4-BE49-F238E27FC236}">
                  <a16:creationId xmlns:a16="http://schemas.microsoft.com/office/drawing/2014/main" id="{134D09FD-EAF6-E940-8D30-57AF2D75DF66}"/>
                </a:ext>
              </a:extLst>
            </p:cNvPr>
            <p:cNvSpPr/>
            <p:nvPr/>
          </p:nvSpPr>
          <p:spPr>
            <a:xfrm rot="5400000">
              <a:off x="4052547" y="1165954"/>
              <a:ext cx="1550746" cy="1824051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1" name="Google Shape;2624;p95">
              <a:extLst>
                <a:ext uri="{FF2B5EF4-FFF2-40B4-BE49-F238E27FC236}">
                  <a16:creationId xmlns:a16="http://schemas.microsoft.com/office/drawing/2014/main" id="{47BA5A7D-CB7A-9344-96F4-2572785618AF}"/>
                </a:ext>
              </a:extLst>
            </p:cNvPr>
            <p:cNvSpPr/>
            <p:nvPr/>
          </p:nvSpPr>
          <p:spPr>
            <a:xfrm>
              <a:off x="3849989" y="1694643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 1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82" name="Trapezoid 108">
              <a:extLst>
                <a:ext uri="{FF2B5EF4-FFF2-40B4-BE49-F238E27FC236}">
                  <a16:creationId xmlns:a16="http://schemas.microsoft.com/office/drawing/2014/main" id="{9A4E3F29-D634-0D4D-A8F2-518F944583A3}"/>
                </a:ext>
              </a:extLst>
            </p:cNvPr>
            <p:cNvSpPr/>
            <p:nvPr/>
          </p:nvSpPr>
          <p:spPr>
            <a:xfrm rot="5400000">
              <a:off x="4040931" y="2124294"/>
              <a:ext cx="1589316" cy="1842707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3" name="Trapezoid 109">
              <a:extLst>
                <a:ext uri="{FF2B5EF4-FFF2-40B4-BE49-F238E27FC236}">
                  <a16:creationId xmlns:a16="http://schemas.microsoft.com/office/drawing/2014/main" id="{C0C89CB8-125D-EC42-A173-7967DD7BB4A2}"/>
                </a:ext>
              </a:extLst>
            </p:cNvPr>
            <p:cNvSpPr/>
            <p:nvPr/>
          </p:nvSpPr>
          <p:spPr>
            <a:xfrm rot="5400000">
              <a:off x="4057917" y="2126402"/>
              <a:ext cx="1550746" cy="1824051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4" name="Google Shape;2624;p95">
              <a:extLst>
                <a:ext uri="{FF2B5EF4-FFF2-40B4-BE49-F238E27FC236}">
                  <a16:creationId xmlns:a16="http://schemas.microsoft.com/office/drawing/2014/main" id="{03002649-9B53-AE49-8C0D-EE65AE8ED274}"/>
                </a:ext>
              </a:extLst>
            </p:cNvPr>
            <p:cNvSpPr/>
            <p:nvPr/>
          </p:nvSpPr>
          <p:spPr>
            <a:xfrm>
              <a:off x="3855359" y="2655091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 2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85" name="Trapezoid 111">
              <a:extLst>
                <a:ext uri="{FF2B5EF4-FFF2-40B4-BE49-F238E27FC236}">
                  <a16:creationId xmlns:a16="http://schemas.microsoft.com/office/drawing/2014/main" id="{6E268BF9-317B-F64A-B5CF-2FE255A804EC}"/>
                </a:ext>
              </a:extLst>
            </p:cNvPr>
            <p:cNvSpPr/>
            <p:nvPr/>
          </p:nvSpPr>
          <p:spPr>
            <a:xfrm rot="5400000">
              <a:off x="4041907" y="3131825"/>
              <a:ext cx="1589316" cy="1842707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6" name="Trapezoid 112">
              <a:extLst>
                <a:ext uri="{FF2B5EF4-FFF2-40B4-BE49-F238E27FC236}">
                  <a16:creationId xmlns:a16="http://schemas.microsoft.com/office/drawing/2014/main" id="{3E133ED5-A655-8F40-90E6-73DB1DE34256}"/>
                </a:ext>
              </a:extLst>
            </p:cNvPr>
            <p:cNvSpPr/>
            <p:nvPr/>
          </p:nvSpPr>
          <p:spPr>
            <a:xfrm rot="5400000">
              <a:off x="4058893" y="3133933"/>
              <a:ext cx="1550746" cy="1824051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87" name="Google Shape;2624;p95">
              <a:extLst>
                <a:ext uri="{FF2B5EF4-FFF2-40B4-BE49-F238E27FC236}">
                  <a16:creationId xmlns:a16="http://schemas.microsoft.com/office/drawing/2014/main" id="{97ED209B-4250-974B-8E5C-1A836801F9D5}"/>
                </a:ext>
              </a:extLst>
            </p:cNvPr>
            <p:cNvSpPr/>
            <p:nvPr/>
          </p:nvSpPr>
          <p:spPr>
            <a:xfrm>
              <a:off x="3856335" y="3662622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 3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89" name="Shape 161">
              <a:extLst>
                <a:ext uri="{FF2B5EF4-FFF2-40B4-BE49-F238E27FC236}">
                  <a16:creationId xmlns:a16="http://schemas.microsoft.com/office/drawing/2014/main" id="{EAB49A3C-9505-EE49-855D-5F969C61B513}"/>
                </a:ext>
              </a:extLst>
            </p:cNvPr>
            <p:cNvSpPr/>
            <p:nvPr/>
          </p:nvSpPr>
          <p:spPr>
            <a:xfrm>
              <a:off x="2623092" y="1927485"/>
              <a:ext cx="210932" cy="1469912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361EF-2B74-304E-A6A9-28BF0E3D8CBD}"/>
              </a:ext>
            </a:extLst>
          </p:cNvPr>
          <p:cNvCxnSpPr>
            <a:cxnSpLocks/>
          </p:cNvCxnSpPr>
          <p:nvPr/>
        </p:nvCxnSpPr>
        <p:spPr>
          <a:xfrm>
            <a:off x="5529263" y="1060174"/>
            <a:ext cx="30344" cy="4742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" name="Image 32">
            <a:extLst>
              <a:ext uri="{FF2B5EF4-FFF2-40B4-BE49-F238E27FC236}">
                <a16:creationId xmlns:a16="http://schemas.microsoft.com/office/drawing/2014/main" id="{832A99E5-2F6C-F944-BE26-C6746A2D3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0" y="2685531"/>
            <a:ext cx="1374577" cy="1374577"/>
          </a:xfrm>
          <a:prstGeom prst="rect">
            <a:avLst/>
          </a:prstGeom>
        </p:spPr>
      </p:pic>
      <p:sp>
        <p:nvSpPr>
          <p:cNvPr id="11" name="Doughnut 10">
            <a:extLst>
              <a:ext uri="{FF2B5EF4-FFF2-40B4-BE49-F238E27FC236}">
                <a16:creationId xmlns:a16="http://schemas.microsoft.com/office/drawing/2014/main" id="{1C6C11C7-BC52-9547-9E75-46834CE54DEC}"/>
              </a:ext>
            </a:extLst>
          </p:cNvPr>
          <p:cNvSpPr/>
          <p:nvPr/>
        </p:nvSpPr>
        <p:spPr>
          <a:xfrm>
            <a:off x="260552" y="3480032"/>
            <a:ext cx="2122184" cy="2465274"/>
          </a:xfrm>
          <a:prstGeom prst="donut">
            <a:avLst>
              <a:gd name="adj" fmla="val 5928"/>
            </a:avLst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" name="Doughnut 241">
            <a:extLst>
              <a:ext uri="{FF2B5EF4-FFF2-40B4-BE49-F238E27FC236}">
                <a16:creationId xmlns:a16="http://schemas.microsoft.com/office/drawing/2014/main" id="{DFDA5D3D-1986-AD49-AE82-9E00771A6828}"/>
              </a:ext>
            </a:extLst>
          </p:cNvPr>
          <p:cNvSpPr/>
          <p:nvPr/>
        </p:nvSpPr>
        <p:spPr>
          <a:xfrm>
            <a:off x="5644735" y="4138083"/>
            <a:ext cx="2122184" cy="2184227"/>
          </a:xfrm>
          <a:prstGeom prst="donut">
            <a:avLst>
              <a:gd name="adj" fmla="val 5928"/>
            </a:avLst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3" name="Doughnut 242">
            <a:extLst>
              <a:ext uri="{FF2B5EF4-FFF2-40B4-BE49-F238E27FC236}">
                <a16:creationId xmlns:a16="http://schemas.microsoft.com/office/drawing/2014/main" id="{ED13E6F4-E3F1-224E-B14E-29E3779CC596}"/>
              </a:ext>
            </a:extLst>
          </p:cNvPr>
          <p:cNvSpPr/>
          <p:nvPr/>
        </p:nvSpPr>
        <p:spPr>
          <a:xfrm>
            <a:off x="8089686" y="3828062"/>
            <a:ext cx="709758" cy="756634"/>
          </a:xfrm>
          <a:prstGeom prst="donut">
            <a:avLst>
              <a:gd name="adj" fmla="val 18942"/>
            </a:avLst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FE1C6-25D0-724C-BB3C-2CABC7DC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30</a:t>
            </a:fld>
            <a:endParaRPr lang="en-US"/>
          </a:p>
        </p:txBody>
      </p:sp>
      <p:sp>
        <p:nvSpPr>
          <p:cNvPr id="121" name="Google Shape;2629;p95">
            <a:extLst>
              <a:ext uri="{FF2B5EF4-FFF2-40B4-BE49-F238E27FC236}">
                <a16:creationId xmlns:a16="http://schemas.microsoft.com/office/drawing/2014/main" id="{49993463-68F6-4A4E-82DC-ABAFF6CFEE2F}"/>
              </a:ext>
            </a:extLst>
          </p:cNvPr>
          <p:cNvSpPr txBox="1"/>
          <p:nvPr/>
        </p:nvSpPr>
        <p:spPr>
          <a:xfrm>
            <a:off x="7004939" y="373284"/>
            <a:ext cx="3449729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800" dirty="0">
                <a:latin typeface="Adobe Clean" panose="020B0503020404020204" pitchFamily="34" charset="0"/>
              </a:rPr>
              <a:t>No Template</a:t>
            </a:r>
            <a:endParaRPr sz="16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5007F-2627-4143-A2A1-2E128AA0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8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2" grpId="0" animBg="1"/>
      <p:bldP spid="2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6CC5F8-42AB-7E4D-BF88-81B36848D3E8}"/>
              </a:ext>
            </a:extLst>
          </p:cNvPr>
          <p:cNvSpPr/>
          <p:nvPr/>
        </p:nvSpPr>
        <p:spPr>
          <a:xfrm>
            <a:off x="631294" y="5136458"/>
            <a:ext cx="5185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Learning Shape Abstractions by Assembling Volumetric Primitives, </a:t>
            </a:r>
            <a:r>
              <a:rPr lang="en-GB" i="1" dirty="0"/>
              <a:t>Shubham </a:t>
            </a:r>
            <a:r>
              <a:rPr lang="en-GB" i="1" dirty="0" err="1"/>
              <a:t>Tulsiani</a:t>
            </a:r>
            <a:r>
              <a:rPr lang="en-GB" i="1" dirty="0"/>
              <a:t> , Hao </a:t>
            </a:r>
            <a:r>
              <a:rPr lang="en-GB" i="1" dirty="0" err="1"/>
              <a:t>Su</a:t>
            </a:r>
            <a:r>
              <a:rPr lang="en-GB" i="1" dirty="0"/>
              <a:t>, Leonidas J. </a:t>
            </a:r>
            <a:r>
              <a:rPr lang="en-GB" i="1" dirty="0" err="1"/>
              <a:t>Guibas</a:t>
            </a:r>
            <a:r>
              <a:rPr lang="en-GB" i="1" dirty="0"/>
              <a:t>, Alexei A. </a:t>
            </a:r>
            <a:r>
              <a:rPr lang="en-GB" i="1" dirty="0" err="1"/>
              <a:t>Efros</a:t>
            </a:r>
            <a:r>
              <a:rPr lang="en-GB" i="1" dirty="0"/>
              <a:t>, Jitendra Malik</a:t>
            </a:r>
            <a:endParaRPr lang="en-US" i="1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6875F642-550F-0549-BE46-748ADF9EE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929"/>
          <a:stretch/>
        </p:blipFill>
        <p:spPr>
          <a:xfrm>
            <a:off x="768069" y="1721542"/>
            <a:ext cx="4714764" cy="2592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505F15-856C-1241-9487-9EC7AE2F514B}"/>
              </a:ext>
            </a:extLst>
          </p:cNvPr>
          <p:cNvSpPr/>
          <p:nvPr/>
        </p:nvSpPr>
        <p:spPr>
          <a:xfrm>
            <a:off x="4786583" y="1721542"/>
            <a:ext cx="696250" cy="148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toy, table, different, small&#10;&#10;Description automatically generated">
            <a:extLst>
              <a:ext uri="{FF2B5EF4-FFF2-40B4-BE49-F238E27FC236}">
                <a16:creationId xmlns:a16="http://schemas.microsoft.com/office/drawing/2014/main" id="{0D75280E-E386-6F43-9829-16332F07D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721542"/>
            <a:ext cx="5433392" cy="2592258"/>
          </a:xfrm>
          <a:prstGeom prst="rect">
            <a:avLst/>
          </a:prstGeom>
        </p:spPr>
      </p:pic>
      <p:sp>
        <p:nvSpPr>
          <p:cNvPr id="10" name="Google Shape;2578;p93">
            <a:extLst>
              <a:ext uri="{FF2B5EF4-FFF2-40B4-BE49-F238E27FC236}">
                <a16:creationId xmlns:a16="http://schemas.microsoft.com/office/drawing/2014/main" id="{595B0317-F1E1-4C45-8559-4ECD1EAA7A4C}"/>
              </a:ext>
            </a:extLst>
          </p:cNvPr>
          <p:cNvSpPr txBox="1"/>
          <p:nvPr/>
        </p:nvSpPr>
        <p:spPr>
          <a:xfrm>
            <a:off x="623999" y="144000"/>
            <a:ext cx="10874894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Learning the </a:t>
            </a:r>
            <a:r>
              <a:rPr lang="fr" sz="4000" dirty="0" err="1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number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 of primitives. </a:t>
            </a:r>
            <a:endParaRPr sz="40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962B2-777F-4040-B90D-83E9050B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31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6D432-D3CB-8E42-A310-6F2315A2DB46}"/>
              </a:ext>
            </a:extLst>
          </p:cNvPr>
          <p:cNvSpPr/>
          <p:nvPr/>
        </p:nvSpPr>
        <p:spPr>
          <a:xfrm>
            <a:off x="6375664" y="5161172"/>
            <a:ext cx="5106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Superquadrics</a:t>
            </a:r>
            <a:r>
              <a:rPr lang="en-GB" b="1" dirty="0"/>
              <a:t> Revisited: Learning 3D Shape Parsing beyond Cuboids, </a:t>
            </a:r>
            <a:r>
              <a:rPr lang="en-GB" i="1" dirty="0" err="1"/>
              <a:t>Despoina</a:t>
            </a:r>
            <a:r>
              <a:rPr lang="en-GB" i="1" dirty="0"/>
              <a:t> </a:t>
            </a:r>
            <a:r>
              <a:rPr lang="en-GB" i="1" dirty="0" err="1"/>
              <a:t>Paschalidou</a:t>
            </a:r>
            <a:r>
              <a:rPr lang="en-GB" i="1" dirty="0"/>
              <a:t>, Ali Osman </a:t>
            </a:r>
            <a:r>
              <a:rPr lang="en-GB" i="1" dirty="0" err="1"/>
              <a:t>Ulusoy</a:t>
            </a:r>
            <a:r>
              <a:rPr lang="en-GB" i="1" dirty="0"/>
              <a:t>, Andreas Geiger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14AD3-B457-624A-B3D7-7DB693BA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32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629;p95">
            <a:extLst>
              <a:ext uri="{FF2B5EF4-FFF2-40B4-BE49-F238E27FC236}">
                <a16:creationId xmlns:a16="http://schemas.microsoft.com/office/drawing/2014/main" id="{450B7EBF-0813-8F4D-AA0F-F680E96C6434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57" name="Image 24">
            <a:extLst>
              <a:ext uri="{FF2B5EF4-FFF2-40B4-BE49-F238E27FC236}">
                <a16:creationId xmlns:a16="http://schemas.microsoft.com/office/drawing/2014/main" id="{811C1BEE-C3A4-C442-ACC8-215F41CD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06" y="5043715"/>
            <a:ext cx="638847" cy="954798"/>
          </a:xfrm>
          <a:prstGeom prst="rect">
            <a:avLst/>
          </a:prstGeom>
        </p:spPr>
      </p:pic>
      <p:pic>
        <p:nvPicPr>
          <p:cNvPr id="47" name="Image 32">
            <a:extLst>
              <a:ext uri="{FF2B5EF4-FFF2-40B4-BE49-F238E27FC236}">
                <a16:creationId xmlns:a16="http://schemas.microsoft.com/office/drawing/2014/main" id="{2BB8AF2C-92C2-4C45-AA84-F8FA336F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398ED31-E845-7944-882E-CF6E07877337}"/>
              </a:ext>
            </a:extLst>
          </p:cNvPr>
          <p:cNvGrpSpPr/>
          <p:nvPr/>
        </p:nvGrpSpPr>
        <p:grpSpPr>
          <a:xfrm>
            <a:off x="2720587" y="2397375"/>
            <a:ext cx="7376500" cy="2476998"/>
            <a:chOff x="2279775" y="2198000"/>
            <a:chExt cx="7376500" cy="2476998"/>
          </a:xfrm>
        </p:grpSpPr>
        <p:sp>
          <p:nvSpPr>
            <p:cNvPr id="78" name="Google Shape;2615;p95">
              <a:extLst>
                <a:ext uri="{FF2B5EF4-FFF2-40B4-BE49-F238E27FC236}">
                  <a16:creationId xmlns:a16="http://schemas.microsoft.com/office/drawing/2014/main" id="{84ACACC9-9364-294D-8C77-3F41FDB07531}"/>
                </a:ext>
              </a:extLst>
            </p:cNvPr>
            <p:cNvSpPr txBox="1"/>
            <p:nvPr/>
          </p:nvSpPr>
          <p:spPr>
            <a:xfrm>
              <a:off x="7676675" y="2198000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2616;p95">
              <a:extLst>
                <a:ext uri="{FF2B5EF4-FFF2-40B4-BE49-F238E27FC236}">
                  <a16:creationId xmlns:a16="http://schemas.microsoft.com/office/drawing/2014/main" id="{40BE2793-C26C-794D-8AFC-1EB1059F6360}"/>
                </a:ext>
              </a:extLst>
            </p:cNvPr>
            <p:cNvSpPr txBox="1"/>
            <p:nvPr/>
          </p:nvSpPr>
          <p:spPr>
            <a:xfrm>
              <a:off x="2279775" y="2368066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" name="Google Shape;2625;p95">
              <a:extLst>
                <a:ext uri="{FF2B5EF4-FFF2-40B4-BE49-F238E27FC236}">
                  <a16:creationId xmlns:a16="http://schemas.microsoft.com/office/drawing/2014/main" id="{AFEDC96D-0012-924A-889E-1EA501791D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Trapezoid 80">
              <a:extLst>
                <a:ext uri="{FF2B5EF4-FFF2-40B4-BE49-F238E27FC236}">
                  <a16:creationId xmlns:a16="http://schemas.microsoft.com/office/drawing/2014/main" id="{3DD6B5E6-E78E-7A4D-916F-A95158CFDA27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82" name="Google Shape;2624;p95">
              <a:extLst>
                <a:ext uri="{FF2B5EF4-FFF2-40B4-BE49-F238E27FC236}">
                  <a16:creationId xmlns:a16="http://schemas.microsoft.com/office/drawing/2014/main" id="{14A93910-C590-B349-9BED-14346057A28D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83" name="Google Shape;2617;p95">
              <a:extLst>
                <a:ext uri="{FF2B5EF4-FFF2-40B4-BE49-F238E27FC236}">
                  <a16:creationId xmlns:a16="http://schemas.microsoft.com/office/drawing/2014/main" id="{A193B155-2B18-D948-A688-35F1D7454D16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B6C0F9-CA45-0649-BB3C-26A42161C3A7}"/>
                </a:ext>
              </a:extLst>
            </p:cNvPr>
            <p:cNvGrpSpPr/>
            <p:nvPr/>
          </p:nvGrpSpPr>
          <p:grpSpPr>
            <a:xfrm>
              <a:off x="4337411" y="3796716"/>
              <a:ext cx="325434" cy="785427"/>
              <a:chOff x="4395611" y="3985650"/>
              <a:chExt cx="325434" cy="785427"/>
            </a:xfrm>
          </p:grpSpPr>
          <p:sp>
            <p:nvSpPr>
              <p:cNvPr id="87" name="Shape 163">
                <a:extLst>
                  <a:ext uri="{FF2B5EF4-FFF2-40B4-BE49-F238E27FC236}">
                    <a16:creationId xmlns:a16="http://schemas.microsoft.com/office/drawing/2014/main" id="{D9737847-5042-F440-BEA2-A8366D916D25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Shape 163">
                <a:extLst>
                  <a:ext uri="{FF2B5EF4-FFF2-40B4-BE49-F238E27FC236}">
                    <a16:creationId xmlns:a16="http://schemas.microsoft.com/office/drawing/2014/main" id="{038B123C-24E1-DD4E-8DF3-F7B6D46C049E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Shape 162">
                <a:extLst>
                  <a:ext uri="{FF2B5EF4-FFF2-40B4-BE49-F238E27FC236}">
                    <a16:creationId xmlns:a16="http://schemas.microsoft.com/office/drawing/2014/main" id="{58FC02B4-1F53-CD4B-85AF-97A148B5A30A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165">
                <a:extLst>
                  <a:ext uri="{FF2B5EF4-FFF2-40B4-BE49-F238E27FC236}">
                    <a16:creationId xmlns:a16="http://schemas.microsoft.com/office/drawing/2014/main" id="{6EC34867-468C-8944-B439-2CBA7051BB12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Shape 165">
                <a:extLst>
                  <a:ext uri="{FF2B5EF4-FFF2-40B4-BE49-F238E27FC236}">
                    <a16:creationId xmlns:a16="http://schemas.microsoft.com/office/drawing/2014/main" id="{9864853C-9C90-A44E-B9E6-7E6011F89F9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5" name="Google Shape;2596;p94">
              <a:extLst>
                <a:ext uri="{FF2B5EF4-FFF2-40B4-BE49-F238E27FC236}">
                  <a16:creationId xmlns:a16="http://schemas.microsoft.com/office/drawing/2014/main" id="{A9467120-30A3-F24F-972B-F94CFB4ECD7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1F284092-EA2F-9843-89C2-CB86CA70AFA9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pic>
        <p:nvPicPr>
          <p:cNvPr id="26" name="Image 60">
            <a:extLst>
              <a:ext uri="{FF2B5EF4-FFF2-40B4-BE49-F238E27FC236}">
                <a16:creationId xmlns:a16="http://schemas.microsoft.com/office/drawing/2014/main" id="{2ECE18AA-5C4B-2C48-9B00-9CDB84CA86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675" y="4440045"/>
            <a:ext cx="982618" cy="2039030"/>
          </a:xfrm>
          <a:prstGeom prst="rect">
            <a:avLst/>
          </a:prstGeom>
        </p:spPr>
      </p:pic>
      <p:sp>
        <p:nvSpPr>
          <p:cNvPr id="27" name="Shape 159">
            <a:extLst>
              <a:ext uri="{FF2B5EF4-FFF2-40B4-BE49-F238E27FC236}">
                <a16:creationId xmlns:a16="http://schemas.microsoft.com/office/drawing/2014/main" id="{68CF7422-D7D1-F44F-9AD3-469FDEF79D88}"/>
              </a:ext>
            </a:extLst>
          </p:cNvPr>
          <p:cNvSpPr/>
          <p:nvPr/>
        </p:nvSpPr>
        <p:spPr>
          <a:xfrm>
            <a:off x="2130852" y="4642471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Shape 159">
            <a:extLst>
              <a:ext uri="{FF2B5EF4-FFF2-40B4-BE49-F238E27FC236}">
                <a16:creationId xmlns:a16="http://schemas.microsoft.com/office/drawing/2014/main" id="{E3F7DCC3-6908-A047-AA61-1851A7601574}"/>
              </a:ext>
            </a:extLst>
          </p:cNvPr>
          <p:cNvSpPr/>
          <p:nvPr/>
        </p:nvSpPr>
        <p:spPr>
          <a:xfrm>
            <a:off x="2130852" y="5051015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Shape 159">
            <a:extLst>
              <a:ext uri="{FF2B5EF4-FFF2-40B4-BE49-F238E27FC236}">
                <a16:creationId xmlns:a16="http://schemas.microsoft.com/office/drawing/2014/main" id="{2C558A31-4A3D-CB4A-8FDD-469B2504D489}"/>
              </a:ext>
            </a:extLst>
          </p:cNvPr>
          <p:cNvSpPr/>
          <p:nvPr/>
        </p:nvSpPr>
        <p:spPr>
          <a:xfrm>
            <a:off x="2130852" y="5459560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Shape 159">
            <a:extLst>
              <a:ext uri="{FF2B5EF4-FFF2-40B4-BE49-F238E27FC236}">
                <a16:creationId xmlns:a16="http://schemas.microsoft.com/office/drawing/2014/main" id="{2878EDF0-E0D7-844B-ACD8-7F0AF69B3475}"/>
              </a:ext>
            </a:extLst>
          </p:cNvPr>
          <p:cNvSpPr/>
          <p:nvPr/>
        </p:nvSpPr>
        <p:spPr>
          <a:xfrm>
            <a:off x="2130852" y="5868105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Shape 77">
            <a:extLst>
              <a:ext uri="{FF2B5EF4-FFF2-40B4-BE49-F238E27FC236}">
                <a16:creationId xmlns:a16="http://schemas.microsoft.com/office/drawing/2014/main" id="{5D53C377-646A-4D43-87BA-2E94A76874F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6075" y="2572539"/>
            <a:ext cx="1168696" cy="19504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6CD106-C24C-6D4F-A9B7-363B6CB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55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CD59C7-6188-5249-8EC0-5A6AE15D4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57" r="39384" b="71740"/>
          <a:stretch/>
        </p:blipFill>
        <p:spPr>
          <a:xfrm>
            <a:off x="3060907" y="1853806"/>
            <a:ext cx="5442675" cy="3398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68D7BC-96AF-1C4C-8381-FF6541DC0E60}"/>
              </a:ext>
            </a:extLst>
          </p:cNvPr>
          <p:cNvSpPr txBox="1"/>
          <p:nvPr/>
        </p:nvSpPr>
        <p:spPr>
          <a:xfrm>
            <a:off x="282405" y="219206"/>
            <a:ext cx="3490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Quantitative Results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B33710-82DA-554C-A67A-00CD0657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41" r="42693"/>
          <a:stretch/>
        </p:blipFill>
        <p:spPr>
          <a:xfrm>
            <a:off x="3060907" y="2193692"/>
            <a:ext cx="5442672" cy="1054328"/>
          </a:xfrm>
          <a:prstGeom prst="rect">
            <a:avLst/>
          </a:prstGeom>
        </p:spPr>
      </p:pic>
      <p:sp>
        <p:nvSpPr>
          <p:cNvPr id="16" name="ZoneTexte 21">
            <a:extLst>
              <a:ext uri="{FF2B5EF4-FFF2-40B4-BE49-F238E27FC236}">
                <a16:creationId xmlns:a16="http://schemas.microsoft.com/office/drawing/2014/main" id="{6C7E54AB-BFE6-1246-87A8-C34D0BB4B24B}"/>
              </a:ext>
            </a:extLst>
          </p:cNvPr>
          <p:cNvSpPr txBox="1"/>
          <p:nvPr/>
        </p:nvSpPr>
        <p:spPr>
          <a:xfrm>
            <a:off x="8746951" y="2437464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dobe Clean" panose="020B0503020404020204" pitchFamily="34" charset="0"/>
              </a:rPr>
              <a:t>Lower</a:t>
            </a:r>
            <a:r>
              <a:rPr lang="fr-FR" dirty="0">
                <a:latin typeface="Adobe Clean" panose="020B0503020404020204" pitchFamily="34" charset="0"/>
              </a:rPr>
              <a:t> </a:t>
            </a:r>
            <a:r>
              <a:rPr lang="fr-FR" dirty="0" err="1">
                <a:latin typeface="Adobe Clean" panose="020B0503020404020204" pitchFamily="34" charset="0"/>
              </a:rPr>
              <a:t>is</a:t>
            </a:r>
            <a:r>
              <a:rPr lang="fr-FR" dirty="0">
                <a:latin typeface="Adobe Clean" panose="020B0503020404020204" pitchFamily="34" charset="0"/>
              </a:rPr>
              <a:t> </a:t>
            </a:r>
            <a:r>
              <a:rPr lang="fr-FR" dirty="0" err="1">
                <a:latin typeface="Adobe Clean" panose="020B0503020404020204" pitchFamily="34" charset="0"/>
              </a:rPr>
              <a:t>Better</a:t>
            </a:r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A775DA45-839A-4C43-AA27-0227326020A2}"/>
              </a:ext>
            </a:extLst>
          </p:cNvPr>
          <p:cNvSpPr txBox="1"/>
          <p:nvPr/>
        </p:nvSpPr>
        <p:spPr>
          <a:xfrm>
            <a:off x="2453730" y="1422514"/>
            <a:ext cx="604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Adobe Clean" panose="020B0503020404020204" pitchFamily="34" charset="0"/>
              </a:rPr>
              <a:t>3D Surface Reconstruction on </a:t>
            </a:r>
            <a:r>
              <a:rPr lang="fr-FR" sz="2400" i="1" dirty="0" err="1">
                <a:latin typeface="Adobe Clean" panose="020B0503020404020204" pitchFamily="34" charset="0"/>
              </a:rPr>
              <a:t>Shapenet</a:t>
            </a:r>
            <a:endParaRPr lang="fr-FR" sz="2400" i="1" dirty="0">
              <a:latin typeface="Adobe Clean" panose="020B05030204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F3347-A1EA-0E44-A157-7A2C33584365}"/>
              </a:ext>
            </a:extLst>
          </p:cNvPr>
          <p:cNvSpPr/>
          <p:nvPr/>
        </p:nvSpPr>
        <p:spPr>
          <a:xfrm>
            <a:off x="3123537" y="2530361"/>
            <a:ext cx="5317412" cy="66478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Adobe Clean" panose="020B0503020404020204" pitchFamily="34" charset="0"/>
            </a:endParaRPr>
          </a:p>
        </p:txBody>
      </p:sp>
      <p:cxnSp>
        <p:nvCxnSpPr>
          <p:cNvPr id="15" name="Connecteur droit avec flèche 19">
            <a:extLst>
              <a:ext uri="{FF2B5EF4-FFF2-40B4-BE49-F238E27FC236}">
                <a16:creationId xmlns:a16="http://schemas.microsoft.com/office/drawing/2014/main" id="{B507D658-175D-C24A-AABD-5287E09BEBC7}"/>
              </a:ext>
            </a:extLst>
          </p:cNvPr>
          <p:cNvCxnSpPr>
            <a:cxnSpLocks/>
          </p:cNvCxnSpPr>
          <p:nvPr/>
        </p:nvCxnSpPr>
        <p:spPr>
          <a:xfrm>
            <a:off x="8722122" y="1855337"/>
            <a:ext cx="0" cy="14680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6F83D-1384-7A42-8FA8-EDBF2F457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smtClean="0"/>
              <a:pPr/>
              <a:t>33</a:t>
            </a:fld>
            <a:endParaRPr lang="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2956F7-14D9-E84E-B0CD-F943A3589A85}"/>
              </a:ext>
            </a:extLst>
          </p:cNvPr>
          <p:cNvCxnSpPr>
            <a:cxnSpLocks/>
          </p:cNvCxnSpPr>
          <p:nvPr/>
        </p:nvCxnSpPr>
        <p:spPr>
          <a:xfrm>
            <a:off x="7222500" y="4943133"/>
            <a:ext cx="0" cy="1186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F7BD51-C360-1644-98D9-F1829E7E8E03}"/>
              </a:ext>
            </a:extLst>
          </p:cNvPr>
          <p:cNvGrpSpPr/>
          <p:nvPr/>
        </p:nvGrpSpPr>
        <p:grpSpPr>
          <a:xfrm>
            <a:off x="3186170" y="4261531"/>
            <a:ext cx="3915492" cy="2071117"/>
            <a:chOff x="1221547" y="4067947"/>
            <a:chExt cx="4637946" cy="2551835"/>
          </a:xfrm>
        </p:grpSpPr>
        <p:pic>
          <p:nvPicPr>
            <p:cNvPr id="19" name="Picture 1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7B137C6-98A8-E64E-8DA0-D9C36DF1D7D1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71028"/>
            <a:stretch/>
          </p:blipFill>
          <p:spPr>
            <a:xfrm>
              <a:off x="3592977" y="4100372"/>
              <a:ext cx="2266515" cy="2519410"/>
            </a:xfrm>
            <a:prstGeom prst="rect">
              <a:avLst/>
            </a:prstGeom>
          </p:spPr>
        </p:pic>
        <p:pic>
          <p:nvPicPr>
            <p:cNvPr id="21" name="Picture 2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07AB856-29FD-4E4C-8167-C484847B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60" t="-835" r="67674" b="835"/>
            <a:stretch/>
          </p:blipFill>
          <p:spPr>
            <a:xfrm>
              <a:off x="1221547" y="4067947"/>
              <a:ext cx="2475510" cy="254832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568A63-7EF8-BD47-8AD8-27A71A477F04}"/>
                </a:ext>
              </a:extLst>
            </p:cNvPr>
            <p:cNvSpPr/>
            <p:nvPr/>
          </p:nvSpPr>
          <p:spPr>
            <a:xfrm>
              <a:off x="1388036" y="5540223"/>
              <a:ext cx="4266747" cy="829059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latin typeface="Adobe Clean" panose="020B0503020404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0144A5-C409-A14C-8AE7-C3F445F6E29B}"/>
                </a:ext>
              </a:extLst>
            </p:cNvPr>
            <p:cNvSpPr/>
            <p:nvPr/>
          </p:nvSpPr>
          <p:spPr>
            <a:xfrm>
              <a:off x="5010877" y="4290069"/>
              <a:ext cx="848616" cy="5978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</p:grpSp>
      <p:sp>
        <p:nvSpPr>
          <p:cNvPr id="26" name="ZoneTexte 2">
            <a:extLst>
              <a:ext uri="{FF2B5EF4-FFF2-40B4-BE49-F238E27FC236}">
                <a16:creationId xmlns:a16="http://schemas.microsoft.com/office/drawing/2014/main" id="{DBD7564B-0334-BC48-B58F-3CF6DFA45248}"/>
              </a:ext>
            </a:extLst>
          </p:cNvPr>
          <p:cNvSpPr txBox="1"/>
          <p:nvPr/>
        </p:nvSpPr>
        <p:spPr>
          <a:xfrm>
            <a:off x="2588838" y="3795721"/>
            <a:ext cx="571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Adobe Clean" panose="020B0503020404020204" pitchFamily="34" charset="0"/>
              </a:rPr>
              <a:t>3D Dense </a:t>
            </a:r>
            <a:r>
              <a:rPr lang="fr-FR" sz="2400" i="1" dirty="0" err="1">
                <a:latin typeface="Adobe Clean" panose="020B0503020404020204" pitchFamily="34" charset="0"/>
              </a:rPr>
              <a:t>correspondences</a:t>
            </a:r>
            <a:r>
              <a:rPr lang="fr-FR" sz="2400" i="1" dirty="0">
                <a:latin typeface="Adobe Clean" panose="020B0503020404020204" pitchFamily="34" charset="0"/>
              </a:rPr>
              <a:t> on FAUST</a:t>
            </a:r>
          </a:p>
        </p:txBody>
      </p:sp>
      <p:sp>
        <p:nvSpPr>
          <p:cNvPr id="27" name="ZoneTexte 21">
            <a:extLst>
              <a:ext uri="{FF2B5EF4-FFF2-40B4-BE49-F238E27FC236}">
                <a16:creationId xmlns:a16="http://schemas.microsoft.com/office/drawing/2014/main" id="{3E63692D-C556-D347-ADDA-C01CA3D2652D}"/>
              </a:ext>
            </a:extLst>
          </p:cNvPr>
          <p:cNvSpPr txBox="1"/>
          <p:nvPr/>
        </p:nvSpPr>
        <p:spPr>
          <a:xfrm>
            <a:off x="7222500" y="5413088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dobe Clean" panose="020B0503020404020204" pitchFamily="34" charset="0"/>
              </a:rPr>
              <a:t>Lower</a:t>
            </a:r>
            <a:r>
              <a:rPr lang="fr-FR" dirty="0">
                <a:latin typeface="Adobe Clean" panose="020B0503020404020204" pitchFamily="34" charset="0"/>
              </a:rPr>
              <a:t> </a:t>
            </a:r>
            <a:r>
              <a:rPr lang="fr-FR" dirty="0" err="1">
                <a:latin typeface="Adobe Clean" panose="020B0503020404020204" pitchFamily="34" charset="0"/>
              </a:rPr>
              <a:t>is</a:t>
            </a:r>
            <a:r>
              <a:rPr lang="fr-FR" dirty="0">
                <a:latin typeface="Adobe Clean" panose="020B0503020404020204" pitchFamily="34" charset="0"/>
              </a:rPr>
              <a:t> </a:t>
            </a:r>
            <a:r>
              <a:rPr lang="fr-FR" dirty="0" err="1">
                <a:latin typeface="Adobe Clean" panose="020B0503020404020204" pitchFamily="34" charset="0"/>
              </a:rPr>
              <a:t>Better</a:t>
            </a:r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AE9359-F0B9-9F4B-A52D-731547213B54}"/>
              </a:ext>
            </a:extLst>
          </p:cNvPr>
          <p:cNvSpPr/>
          <p:nvPr/>
        </p:nvSpPr>
        <p:spPr>
          <a:xfrm>
            <a:off x="1759768" y="2530361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sym typeface="Roboto"/>
              </a:rPr>
              <a:t>Method 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1A5A25-2411-CD4D-92C3-14B241FFD7ED}"/>
              </a:ext>
            </a:extLst>
          </p:cNvPr>
          <p:cNvSpPr/>
          <p:nvPr/>
        </p:nvSpPr>
        <p:spPr>
          <a:xfrm>
            <a:off x="1732472" y="5487913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sym typeface="Roboto"/>
              </a:rPr>
              <a:t>Method 1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89E550-EDF6-D046-BE5C-F3EEC821048E}"/>
              </a:ext>
            </a:extLst>
          </p:cNvPr>
          <p:cNvSpPr/>
          <p:nvPr/>
        </p:nvSpPr>
        <p:spPr>
          <a:xfrm>
            <a:off x="1736841" y="2883874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sym typeface="Roboto"/>
              </a:rPr>
              <a:t>Method 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F2129F-9AE3-2F4C-B846-540BFA5F5580}"/>
              </a:ext>
            </a:extLst>
          </p:cNvPr>
          <p:cNvSpPr/>
          <p:nvPr/>
        </p:nvSpPr>
        <p:spPr>
          <a:xfrm>
            <a:off x="1734003" y="5790488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sym typeface="Roboto"/>
              </a:rPr>
              <a:t>Method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5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34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629;p95">
            <a:extLst>
              <a:ext uri="{FF2B5EF4-FFF2-40B4-BE49-F238E27FC236}">
                <a16:creationId xmlns:a16="http://schemas.microsoft.com/office/drawing/2014/main" id="{450B7EBF-0813-8F4D-AA0F-F680E96C6434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57" name="Image 24">
            <a:extLst>
              <a:ext uri="{FF2B5EF4-FFF2-40B4-BE49-F238E27FC236}">
                <a16:creationId xmlns:a16="http://schemas.microsoft.com/office/drawing/2014/main" id="{811C1BEE-C3A4-C442-ACC8-215F41CD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06" y="5043715"/>
            <a:ext cx="638847" cy="954798"/>
          </a:xfrm>
          <a:prstGeom prst="rect">
            <a:avLst/>
          </a:prstGeom>
        </p:spPr>
      </p:pic>
      <p:pic>
        <p:nvPicPr>
          <p:cNvPr id="47" name="Image 32">
            <a:extLst>
              <a:ext uri="{FF2B5EF4-FFF2-40B4-BE49-F238E27FC236}">
                <a16:creationId xmlns:a16="http://schemas.microsoft.com/office/drawing/2014/main" id="{2BB8AF2C-92C2-4C45-AA84-F8FA336F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398ED31-E845-7944-882E-CF6E07877337}"/>
              </a:ext>
            </a:extLst>
          </p:cNvPr>
          <p:cNvGrpSpPr/>
          <p:nvPr/>
        </p:nvGrpSpPr>
        <p:grpSpPr>
          <a:xfrm>
            <a:off x="4208225" y="2397375"/>
            <a:ext cx="5888862" cy="2476998"/>
            <a:chOff x="3767413" y="2198000"/>
            <a:chExt cx="5888862" cy="2476998"/>
          </a:xfrm>
        </p:grpSpPr>
        <p:sp>
          <p:nvSpPr>
            <p:cNvPr id="78" name="Google Shape;2615;p95">
              <a:extLst>
                <a:ext uri="{FF2B5EF4-FFF2-40B4-BE49-F238E27FC236}">
                  <a16:creationId xmlns:a16="http://schemas.microsoft.com/office/drawing/2014/main" id="{84ACACC9-9364-294D-8C77-3F41FDB07531}"/>
                </a:ext>
              </a:extLst>
            </p:cNvPr>
            <p:cNvSpPr txBox="1"/>
            <p:nvPr/>
          </p:nvSpPr>
          <p:spPr>
            <a:xfrm>
              <a:off x="7676675" y="2198000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" name="Google Shape;2625;p95">
              <a:extLst>
                <a:ext uri="{FF2B5EF4-FFF2-40B4-BE49-F238E27FC236}">
                  <a16:creationId xmlns:a16="http://schemas.microsoft.com/office/drawing/2014/main" id="{AFEDC96D-0012-924A-889E-1EA501791D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Trapezoid 80">
              <a:extLst>
                <a:ext uri="{FF2B5EF4-FFF2-40B4-BE49-F238E27FC236}">
                  <a16:creationId xmlns:a16="http://schemas.microsoft.com/office/drawing/2014/main" id="{3DD6B5E6-E78E-7A4D-916F-A95158CFDA27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82" name="Google Shape;2624;p95">
              <a:extLst>
                <a:ext uri="{FF2B5EF4-FFF2-40B4-BE49-F238E27FC236}">
                  <a16:creationId xmlns:a16="http://schemas.microsoft.com/office/drawing/2014/main" id="{14A93910-C590-B349-9BED-14346057A28D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83" name="Google Shape;2617;p95">
              <a:extLst>
                <a:ext uri="{FF2B5EF4-FFF2-40B4-BE49-F238E27FC236}">
                  <a16:creationId xmlns:a16="http://schemas.microsoft.com/office/drawing/2014/main" id="{A193B155-2B18-D948-A688-35F1D7454D16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B6C0F9-CA45-0649-BB3C-26A42161C3A7}"/>
                </a:ext>
              </a:extLst>
            </p:cNvPr>
            <p:cNvGrpSpPr/>
            <p:nvPr/>
          </p:nvGrpSpPr>
          <p:grpSpPr>
            <a:xfrm>
              <a:off x="4337411" y="3796716"/>
              <a:ext cx="325434" cy="785427"/>
              <a:chOff x="4395611" y="3985650"/>
              <a:chExt cx="325434" cy="785427"/>
            </a:xfrm>
          </p:grpSpPr>
          <p:sp>
            <p:nvSpPr>
              <p:cNvPr id="87" name="Shape 163">
                <a:extLst>
                  <a:ext uri="{FF2B5EF4-FFF2-40B4-BE49-F238E27FC236}">
                    <a16:creationId xmlns:a16="http://schemas.microsoft.com/office/drawing/2014/main" id="{D9737847-5042-F440-BEA2-A8366D916D25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Shape 163">
                <a:extLst>
                  <a:ext uri="{FF2B5EF4-FFF2-40B4-BE49-F238E27FC236}">
                    <a16:creationId xmlns:a16="http://schemas.microsoft.com/office/drawing/2014/main" id="{038B123C-24E1-DD4E-8DF3-F7B6D46C049E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Shape 162">
                <a:extLst>
                  <a:ext uri="{FF2B5EF4-FFF2-40B4-BE49-F238E27FC236}">
                    <a16:creationId xmlns:a16="http://schemas.microsoft.com/office/drawing/2014/main" id="{58FC02B4-1F53-CD4B-85AF-97A148B5A30A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165">
                <a:extLst>
                  <a:ext uri="{FF2B5EF4-FFF2-40B4-BE49-F238E27FC236}">
                    <a16:creationId xmlns:a16="http://schemas.microsoft.com/office/drawing/2014/main" id="{6EC34867-468C-8944-B439-2CBA7051BB12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Shape 165">
                <a:extLst>
                  <a:ext uri="{FF2B5EF4-FFF2-40B4-BE49-F238E27FC236}">
                    <a16:creationId xmlns:a16="http://schemas.microsoft.com/office/drawing/2014/main" id="{9864853C-9C90-A44E-B9E6-7E6011F89F9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5" name="Google Shape;2596;p94">
              <a:extLst>
                <a:ext uri="{FF2B5EF4-FFF2-40B4-BE49-F238E27FC236}">
                  <a16:creationId xmlns:a16="http://schemas.microsoft.com/office/drawing/2014/main" id="{A9467120-30A3-F24F-972B-F94CFB4ECD7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1F284092-EA2F-9843-89C2-CB86CA70AFA9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pic>
        <p:nvPicPr>
          <p:cNvPr id="26" name="Image 60">
            <a:extLst>
              <a:ext uri="{FF2B5EF4-FFF2-40B4-BE49-F238E27FC236}">
                <a16:creationId xmlns:a16="http://schemas.microsoft.com/office/drawing/2014/main" id="{2ECE18AA-5C4B-2C48-9B00-9CDB84CA86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660" y="4440045"/>
            <a:ext cx="982618" cy="2039030"/>
          </a:xfrm>
          <a:prstGeom prst="rect">
            <a:avLst/>
          </a:prstGeom>
        </p:spPr>
      </p:pic>
      <p:sp>
        <p:nvSpPr>
          <p:cNvPr id="27" name="Shape 159">
            <a:extLst>
              <a:ext uri="{FF2B5EF4-FFF2-40B4-BE49-F238E27FC236}">
                <a16:creationId xmlns:a16="http://schemas.microsoft.com/office/drawing/2014/main" id="{68CF7422-D7D1-F44F-9AD3-469FDEF79D88}"/>
              </a:ext>
            </a:extLst>
          </p:cNvPr>
          <p:cNvSpPr/>
          <p:nvPr/>
        </p:nvSpPr>
        <p:spPr>
          <a:xfrm>
            <a:off x="1674150" y="4642471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Shape 159">
            <a:extLst>
              <a:ext uri="{FF2B5EF4-FFF2-40B4-BE49-F238E27FC236}">
                <a16:creationId xmlns:a16="http://schemas.microsoft.com/office/drawing/2014/main" id="{E3F7DCC3-6908-A047-AA61-1851A7601574}"/>
              </a:ext>
            </a:extLst>
          </p:cNvPr>
          <p:cNvSpPr/>
          <p:nvPr/>
        </p:nvSpPr>
        <p:spPr>
          <a:xfrm>
            <a:off x="1674150" y="5051015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Shape 159">
            <a:extLst>
              <a:ext uri="{FF2B5EF4-FFF2-40B4-BE49-F238E27FC236}">
                <a16:creationId xmlns:a16="http://schemas.microsoft.com/office/drawing/2014/main" id="{2C558A31-4A3D-CB4A-8FDD-469B2504D489}"/>
              </a:ext>
            </a:extLst>
          </p:cNvPr>
          <p:cNvSpPr/>
          <p:nvPr/>
        </p:nvSpPr>
        <p:spPr>
          <a:xfrm>
            <a:off x="1674150" y="5459560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Shape 159">
            <a:extLst>
              <a:ext uri="{FF2B5EF4-FFF2-40B4-BE49-F238E27FC236}">
                <a16:creationId xmlns:a16="http://schemas.microsoft.com/office/drawing/2014/main" id="{2878EDF0-E0D7-844B-ACD8-7F0AF69B3475}"/>
              </a:ext>
            </a:extLst>
          </p:cNvPr>
          <p:cNvSpPr/>
          <p:nvPr/>
        </p:nvSpPr>
        <p:spPr>
          <a:xfrm>
            <a:off x="1674150" y="5868105"/>
            <a:ext cx="1292798" cy="352367"/>
          </a:xfrm>
          <a:prstGeom prst="parallelogram">
            <a:avLst>
              <a:gd name="adj" fmla="val 63398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Shape 77">
            <a:extLst>
              <a:ext uri="{FF2B5EF4-FFF2-40B4-BE49-F238E27FC236}">
                <a16:creationId xmlns:a16="http://schemas.microsoft.com/office/drawing/2014/main" id="{5D53C377-646A-4D43-87BA-2E94A76874F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6075" y="2572539"/>
            <a:ext cx="1168696" cy="195045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616;p95">
            <a:extLst>
              <a:ext uri="{FF2B5EF4-FFF2-40B4-BE49-F238E27FC236}">
                <a16:creationId xmlns:a16="http://schemas.microsoft.com/office/drawing/2014/main" id="{76BED752-59F5-7F48-AEF2-71DF7BD21E9A}"/>
              </a:ext>
            </a:extLst>
          </p:cNvPr>
          <p:cNvSpPr txBox="1"/>
          <p:nvPr/>
        </p:nvSpPr>
        <p:spPr>
          <a:xfrm>
            <a:off x="2720587" y="256744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8D375A-DB1F-E242-8483-94741025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44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sz="1333">
                <a:solidFill>
                  <a:schemeClr val="tx1"/>
                </a:solidFill>
                <a:latin typeface="Adobe Clean" panose="020B0503020404020204" pitchFamily="34" charset="0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35</a:t>
            </a:fld>
            <a:endParaRPr sz="1333" dirty="0">
              <a:solidFill>
                <a:schemeClr val="tx1"/>
              </a:solidFill>
              <a:latin typeface="Adobe Clean" panose="020B05030204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8" name="Google Shape;2629;p95">
            <a:extLst>
              <a:ext uri="{FF2B5EF4-FFF2-40B4-BE49-F238E27FC236}">
                <a16:creationId xmlns:a16="http://schemas.microsoft.com/office/drawing/2014/main" id="{450B7EBF-0813-8F4D-AA0F-F680E96C6434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47" name="Image 32">
            <a:extLst>
              <a:ext uri="{FF2B5EF4-FFF2-40B4-BE49-F238E27FC236}">
                <a16:creationId xmlns:a16="http://schemas.microsoft.com/office/drawing/2014/main" id="{2BB8AF2C-92C2-4C45-AA84-F8FA336FB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398ED31-E845-7944-882E-CF6E07877337}"/>
              </a:ext>
            </a:extLst>
          </p:cNvPr>
          <p:cNvGrpSpPr/>
          <p:nvPr/>
        </p:nvGrpSpPr>
        <p:grpSpPr>
          <a:xfrm>
            <a:off x="4208225" y="2397375"/>
            <a:ext cx="5888862" cy="2476998"/>
            <a:chOff x="3767413" y="2198000"/>
            <a:chExt cx="5888862" cy="2476998"/>
          </a:xfrm>
        </p:grpSpPr>
        <p:sp>
          <p:nvSpPr>
            <p:cNvPr id="78" name="Google Shape;2615;p95">
              <a:extLst>
                <a:ext uri="{FF2B5EF4-FFF2-40B4-BE49-F238E27FC236}">
                  <a16:creationId xmlns:a16="http://schemas.microsoft.com/office/drawing/2014/main" id="{84ACACC9-9364-294D-8C77-3F41FDB07531}"/>
                </a:ext>
              </a:extLst>
            </p:cNvPr>
            <p:cNvSpPr txBox="1"/>
            <p:nvPr/>
          </p:nvSpPr>
          <p:spPr>
            <a:xfrm>
              <a:off x="7676675" y="2198000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" name="Google Shape;2625;p95">
              <a:extLst>
                <a:ext uri="{FF2B5EF4-FFF2-40B4-BE49-F238E27FC236}">
                  <a16:creationId xmlns:a16="http://schemas.microsoft.com/office/drawing/2014/main" id="{AFEDC96D-0012-924A-889E-1EA501791D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21533" y="3587309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Trapezoid 80">
              <a:extLst>
                <a:ext uri="{FF2B5EF4-FFF2-40B4-BE49-F238E27FC236}">
                  <a16:creationId xmlns:a16="http://schemas.microsoft.com/office/drawing/2014/main" id="{3DD6B5E6-E78E-7A4D-916F-A95158CFDA27}"/>
                </a:ext>
              </a:extLst>
            </p:cNvPr>
            <p:cNvSpPr/>
            <p:nvPr/>
          </p:nvSpPr>
          <p:spPr>
            <a:xfrm rot="5400000">
              <a:off x="5484894" y="2661627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82" name="Google Shape;2624;p95">
              <a:extLst>
                <a:ext uri="{FF2B5EF4-FFF2-40B4-BE49-F238E27FC236}">
                  <a16:creationId xmlns:a16="http://schemas.microsoft.com/office/drawing/2014/main" id="{14A93910-C590-B349-9BED-14346057A28D}"/>
                </a:ext>
              </a:extLst>
            </p:cNvPr>
            <p:cNvSpPr/>
            <p:nvPr/>
          </p:nvSpPr>
          <p:spPr>
            <a:xfrm>
              <a:off x="5728832" y="3131318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83" name="Google Shape;2617;p95">
              <a:extLst>
                <a:ext uri="{FF2B5EF4-FFF2-40B4-BE49-F238E27FC236}">
                  <a16:creationId xmlns:a16="http://schemas.microsoft.com/office/drawing/2014/main" id="{A193B155-2B18-D948-A688-35F1D7454D16}"/>
                </a:ext>
              </a:extLst>
            </p:cNvPr>
            <p:cNvSpPr/>
            <p:nvPr/>
          </p:nvSpPr>
          <p:spPr>
            <a:xfrm>
              <a:off x="4377618" y="2419585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B6C0F9-CA45-0649-BB3C-26A42161C3A7}"/>
                </a:ext>
              </a:extLst>
            </p:cNvPr>
            <p:cNvGrpSpPr/>
            <p:nvPr/>
          </p:nvGrpSpPr>
          <p:grpSpPr>
            <a:xfrm>
              <a:off x="4337411" y="3796716"/>
              <a:ext cx="325434" cy="785427"/>
              <a:chOff x="4395611" y="3985650"/>
              <a:chExt cx="325434" cy="785427"/>
            </a:xfrm>
          </p:grpSpPr>
          <p:sp>
            <p:nvSpPr>
              <p:cNvPr id="87" name="Shape 163">
                <a:extLst>
                  <a:ext uri="{FF2B5EF4-FFF2-40B4-BE49-F238E27FC236}">
                    <a16:creationId xmlns:a16="http://schemas.microsoft.com/office/drawing/2014/main" id="{D9737847-5042-F440-BEA2-A8366D916D25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Shape 163">
                <a:extLst>
                  <a:ext uri="{FF2B5EF4-FFF2-40B4-BE49-F238E27FC236}">
                    <a16:creationId xmlns:a16="http://schemas.microsoft.com/office/drawing/2014/main" id="{038B123C-24E1-DD4E-8DF3-F7B6D46C049E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Shape 162">
                <a:extLst>
                  <a:ext uri="{FF2B5EF4-FFF2-40B4-BE49-F238E27FC236}">
                    <a16:creationId xmlns:a16="http://schemas.microsoft.com/office/drawing/2014/main" id="{58FC02B4-1F53-CD4B-85AF-97A148B5A30A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165">
                <a:extLst>
                  <a:ext uri="{FF2B5EF4-FFF2-40B4-BE49-F238E27FC236}">
                    <a16:creationId xmlns:a16="http://schemas.microsoft.com/office/drawing/2014/main" id="{6EC34867-468C-8944-B439-2CBA7051BB12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Shape 165">
                <a:extLst>
                  <a:ext uri="{FF2B5EF4-FFF2-40B4-BE49-F238E27FC236}">
                    <a16:creationId xmlns:a16="http://schemas.microsoft.com/office/drawing/2014/main" id="{9864853C-9C90-A44E-B9E6-7E6011F89F9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5" name="Google Shape;2596;p94">
              <a:extLst>
                <a:ext uri="{FF2B5EF4-FFF2-40B4-BE49-F238E27FC236}">
                  <a16:creationId xmlns:a16="http://schemas.microsoft.com/office/drawing/2014/main" id="{A9467120-30A3-F24F-972B-F94CFB4ECD7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682838" y="4253714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1F284092-EA2F-9843-89C2-CB86CA70AFA9}"/>
                </a:ext>
              </a:extLst>
            </p:cNvPr>
            <p:cNvSpPr/>
            <p:nvPr/>
          </p:nvSpPr>
          <p:spPr>
            <a:xfrm rot="5400000">
              <a:off x="5465372" y="2647907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dobe Clean" panose="020B0503020404020204" pitchFamily="34" charset="0"/>
              </a:endParaRPr>
            </a:p>
          </p:txBody>
        </p:sp>
      </p:grpSp>
      <p:pic>
        <p:nvPicPr>
          <p:cNvPr id="31" name="Shape 77">
            <a:extLst>
              <a:ext uri="{FF2B5EF4-FFF2-40B4-BE49-F238E27FC236}">
                <a16:creationId xmlns:a16="http://schemas.microsoft.com/office/drawing/2014/main" id="{5D53C377-646A-4D43-87BA-2E94A76874F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26075" y="2572539"/>
            <a:ext cx="1168696" cy="195045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616;p95">
            <a:extLst>
              <a:ext uri="{FF2B5EF4-FFF2-40B4-BE49-F238E27FC236}">
                <a16:creationId xmlns:a16="http://schemas.microsoft.com/office/drawing/2014/main" id="{76BED752-59F5-7F48-AEF2-71DF7BD21E9A}"/>
              </a:ext>
            </a:extLst>
          </p:cNvPr>
          <p:cNvSpPr txBox="1"/>
          <p:nvPr/>
        </p:nvSpPr>
        <p:spPr>
          <a:xfrm>
            <a:off x="2720587" y="256744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Shape 163">
            <a:extLst>
              <a:ext uri="{FF2B5EF4-FFF2-40B4-BE49-F238E27FC236}">
                <a16:creationId xmlns:a16="http://schemas.microsoft.com/office/drawing/2014/main" id="{EEE56E82-E5A3-D444-A17C-F17A344DF050}"/>
              </a:ext>
            </a:extLst>
          </p:cNvPr>
          <p:cNvSpPr/>
          <p:nvPr/>
        </p:nvSpPr>
        <p:spPr>
          <a:xfrm>
            <a:off x="1372732" y="54362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Shape 162">
            <a:extLst>
              <a:ext uri="{FF2B5EF4-FFF2-40B4-BE49-F238E27FC236}">
                <a16:creationId xmlns:a16="http://schemas.microsoft.com/office/drawing/2014/main" id="{A629CBF7-DBCF-3E47-8B82-35886FA5692E}"/>
              </a:ext>
            </a:extLst>
          </p:cNvPr>
          <p:cNvSpPr/>
          <p:nvPr/>
        </p:nvSpPr>
        <p:spPr>
          <a:xfrm>
            <a:off x="1372733" y="5185190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x</a:t>
            </a:r>
            <a:endParaRPr sz="1800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Shape 163">
            <a:extLst>
              <a:ext uri="{FF2B5EF4-FFF2-40B4-BE49-F238E27FC236}">
                <a16:creationId xmlns:a16="http://schemas.microsoft.com/office/drawing/2014/main" id="{96638FB2-987E-2148-9EBD-ACA7F5297DD4}"/>
              </a:ext>
            </a:extLst>
          </p:cNvPr>
          <p:cNvSpPr/>
          <p:nvPr/>
        </p:nvSpPr>
        <p:spPr>
          <a:xfrm>
            <a:off x="1372732" y="5687272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Shape 165">
            <a:extLst>
              <a:ext uri="{FF2B5EF4-FFF2-40B4-BE49-F238E27FC236}">
                <a16:creationId xmlns:a16="http://schemas.microsoft.com/office/drawing/2014/main" id="{0936A30E-C051-5F4C-84CD-AD229E911D6B}"/>
              </a:ext>
            </a:extLst>
          </p:cNvPr>
          <p:cNvSpPr txBox="1"/>
          <p:nvPr/>
        </p:nvSpPr>
        <p:spPr>
          <a:xfrm>
            <a:off x="1350241" y="5388843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Shape 165">
            <a:extLst>
              <a:ext uri="{FF2B5EF4-FFF2-40B4-BE49-F238E27FC236}">
                <a16:creationId xmlns:a16="http://schemas.microsoft.com/office/drawing/2014/main" id="{76E9C074-68D2-7D4F-AA36-B4ED3829C99B}"/>
              </a:ext>
            </a:extLst>
          </p:cNvPr>
          <p:cNvSpPr txBox="1"/>
          <p:nvPr/>
        </p:nvSpPr>
        <p:spPr>
          <a:xfrm>
            <a:off x="1351905" y="5629144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z</a:t>
            </a:r>
            <a:endParaRPr sz="16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2625;p95">
            <a:extLst>
              <a:ext uri="{FF2B5EF4-FFF2-40B4-BE49-F238E27FC236}">
                <a16:creationId xmlns:a16="http://schemas.microsoft.com/office/drawing/2014/main" id="{93AA4FC8-277F-AB46-94B0-522DAE91BF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5936" y="5468485"/>
            <a:ext cx="233385" cy="1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625;p95">
            <a:extLst>
              <a:ext uri="{FF2B5EF4-FFF2-40B4-BE49-F238E27FC236}">
                <a16:creationId xmlns:a16="http://schemas.microsoft.com/office/drawing/2014/main" id="{BAEA828B-C084-2244-A2C0-4D00F62025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1961" y="5479222"/>
            <a:ext cx="233385" cy="19824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rapezoid 95">
            <a:extLst>
              <a:ext uri="{FF2B5EF4-FFF2-40B4-BE49-F238E27FC236}">
                <a16:creationId xmlns:a16="http://schemas.microsoft.com/office/drawing/2014/main" id="{E829245C-3F4D-474C-96FE-D4A313F1D6E2}"/>
              </a:ext>
            </a:extLst>
          </p:cNvPr>
          <p:cNvSpPr/>
          <p:nvPr/>
        </p:nvSpPr>
        <p:spPr>
          <a:xfrm rot="5400000">
            <a:off x="1698018" y="4799963"/>
            <a:ext cx="2192994" cy="1652484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42" name="Google Shape;2624;p95">
            <a:extLst>
              <a:ext uri="{FF2B5EF4-FFF2-40B4-BE49-F238E27FC236}">
                <a16:creationId xmlns:a16="http://schemas.microsoft.com/office/drawing/2014/main" id="{0CC815C7-C206-A64A-97C1-708765656AA1}"/>
              </a:ext>
            </a:extLst>
          </p:cNvPr>
          <p:cNvSpPr/>
          <p:nvPr/>
        </p:nvSpPr>
        <p:spPr>
          <a:xfrm>
            <a:off x="1941956" y="5269654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43" name="Trapezoid 97">
            <a:extLst>
              <a:ext uri="{FF2B5EF4-FFF2-40B4-BE49-F238E27FC236}">
                <a16:creationId xmlns:a16="http://schemas.microsoft.com/office/drawing/2014/main" id="{1909DEFA-AE7B-8B4C-8EA8-C8613B977397}"/>
              </a:ext>
            </a:extLst>
          </p:cNvPr>
          <p:cNvSpPr/>
          <p:nvPr/>
        </p:nvSpPr>
        <p:spPr>
          <a:xfrm rot="5400000">
            <a:off x="1678496" y="4773886"/>
            <a:ext cx="2230337" cy="1664841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73F6D9F9-726D-3B43-A86F-4F82927F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112" r="32180" b="19942"/>
          <a:stretch/>
        </p:blipFill>
        <p:spPr>
          <a:xfrm>
            <a:off x="3929208" y="5007243"/>
            <a:ext cx="1253540" cy="1433849"/>
          </a:xfrm>
          <a:prstGeom prst="rect">
            <a:avLst/>
          </a:prstGeom>
        </p:spPr>
      </p:pic>
      <p:pic>
        <p:nvPicPr>
          <p:cNvPr id="45" name="Image 60">
            <a:extLst>
              <a:ext uri="{FF2B5EF4-FFF2-40B4-BE49-F238E27FC236}">
                <a16:creationId xmlns:a16="http://schemas.microsoft.com/office/drawing/2014/main" id="{94A3C0C7-D99D-5041-B852-B3A9F57838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660" y="4440045"/>
            <a:ext cx="982618" cy="2039030"/>
          </a:xfrm>
          <a:prstGeom prst="rect">
            <a:avLst/>
          </a:prstGeom>
        </p:spPr>
      </p:pic>
      <p:cxnSp>
        <p:nvCxnSpPr>
          <p:cNvPr id="38" name="Google Shape;2596;p94">
            <a:extLst>
              <a:ext uri="{FF2B5EF4-FFF2-40B4-BE49-F238E27FC236}">
                <a16:creationId xmlns:a16="http://schemas.microsoft.com/office/drawing/2014/main" id="{42D02383-62AD-3349-824A-312E2ADAA692}"/>
              </a:ext>
            </a:extLst>
          </p:cNvPr>
          <p:cNvCxnSpPr>
            <a:cxnSpLocks/>
            <a:endCxn id="34" idx="0"/>
          </p:cNvCxnSpPr>
          <p:nvPr/>
        </p:nvCxnSpPr>
        <p:spPr>
          <a:xfrm rot="16200000" flipH="1">
            <a:off x="885686" y="4592103"/>
            <a:ext cx="674995" cy="511177"/>
          </a:xfrm>
          <a:prstGeom prst="bentConnector3">
            <a:avLst>
              <a:gd name="adj1" fmla="val -104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6D20674-0C59-0744-9E5E-4BA811FC71AE}"/>
              </a:ext>
            </a:extLst>
          </p:cNvPr>
          <p:cNvSpPr/>
          <p:nvPr/>
        </p:nvSpPr>
        <p:spPr>
          <a:xfrm>
            <a:off x="2980652" y="938810"/>
            <a:ext cx="7462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000000"/>
              </a:buClr>
              <a:buSzPts val="1400"/>
              <a:buFont typeface="Wingdings" pitchFamily="2" charset="2"/>
              <a:buChar char="v"/>
            </a:pPr>
            <a:r>
              <a:rPr lang="en-US" sz="2400" dirty="0">
                <a:latin typeface="Adobe Clean" panose="020B0503020404020204" pitchFamily="34" charset="0"/>
                <a:sym typeface="Roboto"/>
              </a:rPr>
              <a:t>Method 1 : Deform a prior towards an optimal template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70959-6842-A944-B88C-2FE2041A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10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4352BD0-F427-F449-B59C-8D36787A7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9" r="1783" b="16144"/>
          <a:stretch/>
        </p:blipFill>
        <p:spPr>
          <a:xfrm>
            <a:off x="2587812" y="780472"/>
            <a:ext cx="4723255" cy="3254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A291B-3DBF-2448-B605-768382F187EF}"/>
              </a:ext>
            </a:extLst>
          </p:cNvPr>
          <p:cNvSpPr txBox="1"/>
          <p:nvPr/>
        </p:nvSpPr>
        <p:spPr>
          <a:xfrm>
            <a:off x="282405" y="219206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C3B0E-1C71-0D45-A54D-A81E1D9D3839}"/>
              </a:ext>
            </a:extLst>
          </p:cNvPr>
          <p:cNvCxnSpPr/>
          <p:nvPr/>
        </p:nvCxnSpPr>
        <p:spPr>
          <a:xfrm>
            <a:off x="4406709" y="285746"/>
            <a:ext cx="0" cy="593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D84CE7-8EBE-294D-AAC1-52609F3E6DC5}"/>
              </a:ext>
            </a:extLst>
          </p:cNvPr>
          <p:cNvSpPr txBox="1"/>
          <p:nvPr/>
        </p:nvSpPr>
        <p:spPr>
          <a:xfrm>
            <a:off x="2719758" y="370017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Template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BCBCA-B440-3D47-A5DC-5E0D9D0B7F9F}"/>
              </a:ext>
            </a:extLst>
          </p:cNvPr>
          <p:cNvSpPr txBox="1"/>
          <p:nvPr/>
        </p:nvSpPr>
        <p:spPr>
          <a:xfrm>
            <a:off x="4874157" y="370017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Template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08E07-BE54-964D-B3EF-7C2AB88AFC9C}"/>
              </a:ext>
            </a:extLst>
          </p:cNvPr>
          <p:cNvSpPr/>
          <p:nvPr/>
        </p:nvSpPr>
        <p:spPr>
          <a:xfrm>
            <a:off x="4406709" y="780472"/>
            <a:ext cx="2904365" cy="325408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33E26-E830-3143-BA85-8BAB7F2AC7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smtClean="0"/>
              <a:pPr/>
              <a:t>36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68710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0A291B-3DBF-2448-B605-768382F187EF}"/>
              </a:ext>
            </a:extLst>
          </p:cNvPr>
          <p:cNvSpPr txBox="1"/>
          <p:nvPr/>
        </p:nvSpPr>
        <p:spPr>
          <a:xfrm>
            <a:off x="282405" y="219206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Results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1A177847-C2B7-C74A-8319-52942810A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9" r="1783" b="16144"/>
          <a:stretch/>
        </p:blipFill>
        <p:spPr>
          <a:xfrm>
            <a:off x="2587812" y="780472"/>
            <a:ext cx="4723255" cy="3254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84CE7-8EBE-294D-AAC1-52609F3E6DC5}"/>
              </a:ext>
            </a:extLst>
          </p:cNvPr>
          <p:cNvSpPr txBox="1"/>
          <p:nvPr/>
        </p:nvSpPr>
        <p:spPr>
          <a:xfrm>
            <a:off x="2719758" y="370017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Template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BCBCA-B440-3D47-A5DC-5E0D9D0B7F9F}"/>
              </a:ext>
            </a:extLst>
          </p:cNvPr>
          <p:cNvSpPr txBox="1"/>
          <p:nvPr/>
        </p:nvSpPr>
        <p:spPr>
          <a:xfrm>
            <a:off x="4874157" y="370017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Template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33E26-E830-3143-BA85-8BAB7F2AC7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smtClean="0"/>
              <a:pPr/>
              <a:t>37</a:t>
            </a:fld>
            <a:endParaRPr lang="fr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2EAEDDA-9EB2-7548-96B1-EABE3382A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2" r="32630" b="16144"/>
          <a:stretch/>
        </p:blipFill>
        <p:spPr>
          <a:xfrm>
            <a:off x="2587812" y="3846488"/>
            <a:ext cx="4723262" cy="31325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808E07-BE54-964D-B3EF-7C2AB88AFC9C}"/>
              </a:ext>
            </a:extLst>
          </p:cNvPr>
          <p:cNvSpPr/>
          <p:nvPr/>
        </p:nvSpPr>
        <p:spPr>
          <a:xfrm>
            <a:off x="4406709" y="4034562"/>
            <a:ext cx="2904365" cy="29445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C3B0E-1C71-0D45-A54D-A81E1D9D3839}"/>
              </a:ext>
            </a:extLst>
          </p:cNvPr>
          <p:cNvCxnSpPr>
            <a:cxnSpLocks/>
          </p:cNvCxnSpPr>
          <p:nvPr/>
        </p:nvCxnSpPr>
        <p:spPr>
          <a:xfrm>
            <a:off x="4406709" y="285746"/>
            <a:ext cx="0" cy="657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flying in the air&#10;&#10;Description automatically generated">
            <a:extLst>
              <a:ext uri="{FF2B5EF4-FFF2-40B4-BE49-F238E27FC236}">
                <a16:creationId xmlns:a16="http://schemas.microsoft.com/office/drawing/2014/main" id="{E7B853AD-2F0D-FC45-8DB2-9D2AB32DE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4" t="20278" r="26626" b="9699"/>
          <a:stretch/>
        </p:blipFill>
        <p:spPr>
          <a:xfrm>
            <a:off x="592016" y="2317994"/>
            <a:ext cx="3172743" cy="2910791"/>
          </a:xfrm>
          <a:prstGeom prst="rect">
            <a:avLst/>
          </a:prstGeom>
        </p:spPr>
      </p:pic>
      <p:pic>
        <p:nvPicPr>
          <p:cNvPr id="6" name="Picture 5" descr="A plane flying in the sky&#10;&#10;Description automatically generated">
            <a:extLst>
              <a:ext uri="{FF2B5EF4-FFF2-40B4-BE49-F238E27FC236}">
                <a16:creationId xmlns:a16="http://schemas.microsoft.com/office/drawing/2014/main" id="{EB7AF4BB-D985-1E47-BC00-3FBFDC608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4" t="20719" r="25631" b="6562"/>
          <a:stretch/>
        </p:blipFill>
        <p:spPr>
          <a:xfrm>
            <a:off x="8357710" y="2317994"/>
            <a:ext cx="2675352" cy="2910792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573EF79-69B6-DD4A-9E4D-A7C918814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06" t="27790" r="22937" b="14701"/>
          <a:stretch/>
        </p:blipFill>
        <p:spPr>
          <a:xfrm>
            <a:off x="3885262" y="2317995"/>
            <a:ext cx="4351945" cy="2910790"/>
          </a:xfrm>
          <a:prstGeom prst="rect">
            <a:avLst/>
          </a:prstGeom>
        </p:spPr>
      </p:pic>
      <p:sp>
        <p:nvSpPr>
          <p:cNvPr id="8" name="Google Shape;2629;p95">
            <a:extLst>
              <a:ext uri="{FF2B5EF4-FFF2-40B4-BE49-F238E27FC236}">
                <a16:creationId xmlns:a16="http://schemas.microsoft.com/office/drawing/2014/main" id="{0439B493-9ADC-CC4A-A5F8-8A3CDB2ACB18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On planes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7299D-9E3D-244F-B54D-04985314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38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6778D-9C15-7344-842E-7876588D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77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hape 187"/>
          <p:cNvCxnSpPr>
            <a:stCxn id="175" idx="7"/>
          </p:cNvCxnSpPr>
          <p:nvPr/>
        </p:nvCxnSpPr>
        <p:spPr>
          <a:xfrm flipH="1">
            <a:off x="3756509" y="4469554"/>
            <a:ext cx="130116" cy="2808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543129" y="453060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553262" y="452990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Shape 158"/>
          <p:cNvGrpSpPr/>
          <p:nvPr/>
        </p:nvGrpSpPr>
        <p:grpSpPr>
          <a:xfrm>
            <a:off x="3024561" y="430510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461707" y="471637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104917" y="450569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425316" y="457663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3863815" y="451872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3789070" y="472146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3866965" y="453800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Shape 156"/>
          <p:cNvSpPr txBox="1"/>
          <p:nvPr/>
        </p:nvSpPr>
        <p:spPr>
          <a:xfrm>
            <a:off x="179611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84229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84243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4243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1530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7EB8A-3EBB-A448-B02A-0FB9B4E8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39</a:t>
            </a:fld>
            <a:endParaRPr lang="en-US"/>
          </a:p>
        </p:txBody>
      </p:sp>
      <p:sp>
        <p:nvSpPr>
          <p:cNvPr id="165" name="Shape 165"/>
          <p:cNvSpPr txBox="1"/>
          <p:nvPr/>
        </p:nvSpPr>
        <p:spPr>
          <a:xfrm>
            <a:off x="381530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264260" y="3852456"/>
            <a:ext cx="846492" cy="25560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3793411" y="445075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85831" y="4651781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143237" y="4447697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050313" y="4651806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701440" y="4655314"/>
            <a:ext cx="109207" cy="1283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80" y="1795908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1777648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999967" y="1670227"/>
            <a:ext cx="1523557" cy="911762"/>
            <a:chOff x="8567165" y="2831520"/>
            <a:chExt cx="1523557" cy="911762"/>
          </a:xfrm>
        </p:grpSpPr>
        <p:sp>
          <p:nvSpPr>
            <p:cNvPr id="2" name="Données stockées 1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188" name="Shape 188"/>
            <p:cNvCxnSpPr>
              <a:stCxn id="183" idx="5"/>
            </p:cNvCxnSpPr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189"/>
            <p:cNvCxnSpPr>
              <a:stCxn id="182" idx="1"/>
              <a:endCxn id="180" idx="5"/>
            </p:cNvCxnSpPr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Shape 190"/>
            <p:cNvCxnSpPr>
              <a:endCxn id="184" idx="2"/>
            </p:cNvCxnSpPr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Shape 197"/>
            <p:cNvCxnSpPr>
              <a:endCxn id="180" idx="5"/>
            </p:cNvCxnSpPr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198"/>
            <p:cNvCxnSpPr>
              <a:stCxn id="181" idx="7"/>
              <a:endCxn id="182" idx="2"/>
            </p:cNvCxnSpPr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199"/>
            <p:cNvCxnSpPr>
              <a:endCxn id="180" idx="6"/>
            </p:cNvCxnSpPr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>
              <a:stCxn id="183" idx="5"/>
              <a:endCxn id="181" idx="5"/>
            </p:cNvCxnSpPr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>
              <a:endCxn id="182" idx="2"/>
            </p:cNvCxnSpPr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Shape 190"/>
            <p:cNvCxnSpPr>
              <a:stCxn id="183" idx="7"/>
              <a:endCxn id="180" idx="3"/>
            </p:cNvCxnSpPr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Imag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25" y="2744301"/>
            <a:ext cx="800100" cy="3302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2799830"/>
            <a:ext cx="800100" cy="330200"/>
          </a:xfrm>
          <a:prstGeom prst="rect">
            <a:avLst/>
          </a:prstGeom>
        </p:spPr>
      </p:pic>
      <p:grpSp>
        <p:nvGrpSpPr>
          <p:cNvPr id="74" name="Grouper 73"/>
          <p:cNvGrpSpPr/>
          <p:nvPr/>
        </p:nvGrpSpPr>
        <p:grpSpPr>
          <a:xfrm rot="10800000">
            <a:off x="7860116" y="2682216"/>
            <a:ext cx="1523557" cy="911762"/>
            <a:chOff x="8567165" y="2831520"/>
            <a:chExt cx="1523557" cy="911762"/>
          </a:xfrm>
        </p:grpSpPr>
        <p:sp>
          <p:nvSpPr>
            <p:cNvPr id="75" name="Données stockées 74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76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Imag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77" y="3728805"/>
            <a:ext cx="800100" cy="3302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974" y="3719039"/>
            <a:ext cx="800100" cy="330200"/>
          </a:xfrm>
          <a:prstGeom prst="rect">
            <a:avLst/>
          </a:prstGeom>
        </p:spPr>
      </p:pic>
      <p:grpSp>
        <p:nvGrpSpPr>
          <p:cNvPr id="96" name="Grouper 95"/>
          <p:cNvGrpSpPr/>
          <p:nvPr/>
        </p:nvGrpSpPr>
        <p:grpSpPr>
          <a:xfrm rot="18024205">
            <a:off x="7628467" y="3975195"/>
            <a:ext cx="1523557" cy="911762"/>
            <a:chOff x="8567165" y="2831520"/>
            <a:chExt cx="1523557" cy="911762"/>
          </a:xfrm>
        </p:grpSpPr>
        <p:sp>
          <p:nvSpPr>
            <p:cNvPr id="97" name="Données stockées 96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98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6100999" y="4598558"/>
            <a:ext cx="14990" cy="1172655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D242F82-469C-5149-A86B-4D808B9AE002}"/>
              </a:ext>
            </a:extLst>
          </p:cNvPr>
          <p:cNvSpPr/>
          <p:nvPr/>
        </p:nvSpPr>
        <p:spPr>
          <a:xfrm>
            <a:off x="2871097" y="4032841"/>
            <a:ext cx="1918559" cy="13554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111" name="Google Shape;2578;p93">
            <a:extLst>
              <a:ext uri="{FF2B5EF4-FFF2-40B4-BE49-F238E27FC236}">
                <a16:creationId xmlns:a16="http://schemas.microsoft.com/office/drawing/2014/main" id="{EEC82742-A535-4D40-87D9-026B2CFC8A7C}"/>
              </a:ext>
            </a:extLst>
          </p:cNvPr>
          <p:cNvSpPr txBox="1"/>
          <p:nvPr/>
        </p:nvSpPr>
        <p:spPr>
          <a:xfrm>
            <a:off x="623999" y="144000"/>
            <a:ext cx="10874894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4000" dirty="0" err="1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Discovery</a:t>
            </a:r>
            <a:r>
              <a:rPr lang="fr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. </a:t>
            </a:r>
            <a:endParaRPr sz="40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03E4DC5-5049-FF4E-B7EF-1AD334293657}"/>
              </a:ext>
            </a:extLst>
          </p:cNvPr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sp>
        <p:nvSpPr>
          <p:cNvPr id="112" name="Trapezoid 111">
            <a:extLst>
              <a:ext uri="{FF2B5EF4-FFF2-40B4-BE49-F238E27FC236}">
                <a16:creationId xmlns:a16="http://schemas.microsoft.com/office/drawing/2014/main" id="{1ECBE31C-2110-C84E-BADD-EA901840C227}"/>
              </a:ext>
            </a:extLst>
          </p:cNvPr>
          <p:cNvSpPr/>
          <p:nvPr/>
        </p:nvSpPr>
        <p:spPr>
          <a:xfrm rot="5400000">
            <a:off x="5254761" y="1004820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3" name="Trapezoid 112">
            <a:extLst>
              <a:ext uri="{FF2B5EF4-FFF2-40B4-BE49-F238E27FC236}">
                <a16:creationId xmlns:a16="http://schemas.microsoft.com/office/drawing/2014/main" id="{DFD12442-D589-1049-A54B-041100B202D5}"/>
              </a:ext>
            </a:extLst>
          </p:cNvPr>
          <p:cNvSpPr/>
          <p:nvPr/>
        </p:nvSpPr>
        <p:spPr>
          <a:xfrm rot="5400000">
            <a:off x="5271747" y="1006928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4" name="Google Shape;2624;p95">
            <a:extLst>
              <a:ext uri="{FF2B5EF4-FFF2-40B4-BE49-F238E27FC236}">
                <a16:creationId xmlns:a16="http://schemas.microsoft.com/office/drawing/2014/main" id="{F9DFFFA9-7896-0649-B6A7-6A19EC577CA1}"/>
              </a:ext>
            </a:extLst>
          </p:cNvPr>
          <p:cNvSpPr/>
          <p:nvPr/>
        </p:nvSpPr>
        <p:spPr>
          <a:xfrm>
            <a:off x="5069189" y="1535617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1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5" name="Trapezoid 114">
            <a:extLst>
              <a:ext uri="{FF2B5EF4-FFF2-40B4-BE49-F238E27FC236}">
                <a16:creationId xmlns:a16="http://schemas.microsoft.com/office/drawing/2014/main" id="{4DE0CAB1-1404-894F-BF83-C084411F7163}"/>
              </a:ext>
            </a:extLst>
          </p:cNvPr>
          <p:cNvSpPr/>
          <p:nvPr/>
        </p:nvSpPr>
        <p:spPr>
          <a:xfrm rot="5400000">
            <a:off x="5260131" y="1965268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6" name="Trapezoid 115">
            <a:extLst>
              <a:ext uri="{FF2B5EF4-FFF2-40B4-BE49-F238E27FC236}">
                <a16:creationId xmlns:a16="http://schemas.microsoft.com/office/drawing/2014/main" id="{ECC132D1-0DCE-424A-A6F2-B81019162A20}"/>
              </a:ext>
            </a:extLst>
          </p:cNvPr>
          <p:cNvSpPr/>
          <p:nvPr/>
        </p:nvSpPr>
        <p:spPr>
          <a:xfrm rot="5400000">
            <a:off x="5277117" y="1967376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7" name="Google Shape;2624;p95">
            <a:extLst>
              <a:ext uri="{FF2B5EF4-FFF2-40B4-BE49-F238E27FC236}">
                <a16:creationId xmlns:a16="http://schemas.microsoft.com/office/drawing/2014/main" id="{843184BA-1576-864B-8307-249422A70CA9}"/>
              </a:ext>
            </a:extLst>
          </p:cNvPr>
          <p:cNvSpPr/>
          <p:nvPr/>
        </p:nvSpPr>
        <p:spPr>
          <a:xfrm>
            <a:off x="5074559" y="2496065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2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9" name="Trapezoid 118">
            <a:extLst>
              <a:ext uri="{FF2B5EF4-FFF2-40B4-BE49-F238E27FC236}">
                <a16:creationId xmlns:a16="http://schemas.microsoft.com/office/drawing/2014/main" id="{FBBEB751-BB5F-FA43-BCE2-D8A97B009F81}"/>
              </a:ext>
            </a:extLst>
          </p:cNvPr>
          <p:cNvSpPr/>
          <p:nvPr/>
        </p:nvSpPr>
        <p:spPr>
          <a:xfrm rot="5400000">
            <a:off x="5261107" y="2972799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28" name="Trapezoid 127">
            <a:extLst>
              <a:ext uri="{FF2B5EF4-FFF2-40B4-BE49-F238E27FC236}">
                <a16:creationId xmlns:a16="http://schemas.microsoft.com/office/drawing/2014/main" id="{15B576B6-FC38-D74A-81F2-CC2E28F914CF}"/>
              </a:ext>
            </a:extLst>
          </p:cNvPr>
          <p:cNvSpPr/>
          <p:nvPr/>
        </p:nvSpPr>
        <p:spPr>
          <a:xfrm rot="5400000">
            <a:off x="5278093" y="2974907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29" name="Google Shape;2624;p95">
            <a:extLst>
              <a:ext uri="{FF2B5EF4-FFF2-40B4-BE49-F238E27FC236}">
                <a16:creationId xmlns:a16="http://schemas.microsoft.com/office/drawing/2014/main" id="{5B2F4EE7-FEA2-2A48-8EA3-244835F46C50}"/>
              </a:ext>
            </a:extLst>
          </p:cNvPr>
          <p:cNvSpPr/>
          <p:nvPr/>
        </p:nvSpPr>
        <p:spPr>
          <a:xfrm>
            <a:off x="5075535" y="3503596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3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pic>
        <p:nvPicPr>
          <p:cNvPr id="130" name="Picture 129" descr="A plane flying in the air&#10;&#10;Description automatically generated">
            <a:extLst>
              <a:ext uri="{FF2B5EF4-FFF2-40B4-BE49-F238E27FC236}">
                <a16:creationId xmlns:a16="http://schemas.microsoft.com/office/drawing/2014/main" id="{283482C0-C057-9C40-9EBC-A6FACC76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4" t="20278" r="26626" b="9699"/>
          <a:stretch/>
        </p:blipFill>
        <p:spPr>
          <a:xfrm>
            <a:off x="9450133" y="2545029"/>
            <a:ext cx="1633073" cy="14982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B037B-87C6-C241-AE56-0EF15773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8"/>
    </mc:Choice>
    <mc:Fallback xmlns="">
      <p:transition spd="slow" advTm="342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5" name="Google Shape;2625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0962" y="3377470"/>
            <a:ext cx="390415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629" name="Google Shape;2629;p95"/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Points. </a:t>
            </a:r>
            <a:r>
              <a:rPr lang="en-US" sz="4000" dirty="0" err="1">
                <a:latin typeface="Adobe Clean" panose="020B0503020404020204" pitchFamily="34" charset="0"/>
              </a:rPr>
              <a:t>PointSetGen</a:t>
            </a:r>
            <a:r>
              <a:rPr lang="en-US" sz="4000" dirty="0">
                <a:latin typeface="Adobe Clean" panose="020B0503020404020204" pitchFamily="34" charset="0"/>
              </a:rPr>
              <a:t> 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617" name="Google Shape;2617;p95"/>
          <p:cNvSpPr/>
          <p:nvPr/>
        </p:nvSpPr>
        <p:spPr>
          <a:xfrm>
            <a:off x="3756080" y="2890931"/>
            <a:ext cx="187200" cy="13064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626;p95">
            <a:extLst>
              <a:ext uri="{FF2B5EF4-FFF2-40B4-BE49-F238E27FC236}">
                <a16:creationId xmlns:a16="http://schemas.microsoft.com/office/drawing/2014/main" id="{3BD484F9-A31B-1642-8B3E-EE294A8B6F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6709" y="3377470"/>
            <a:ext cx="370877" cy="27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1C009B-50ED-AC4B-8894-D8559F6B8EAC}"/>
              </a:ext>
            </a:extLst>
          </p:cNvPr>
          <p:cNvSpPr txBox="1"/>
          <p:nvPr/>
        </p:nvSpPr>
        <p:spPr>
          <a:xfrm>
            <a:off x="216170" y="6200456"/>
            <a:ext cx="115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dobe Clean" panose="020B0503020404020204" pitchFamily="34" charset="0"/>
              </a:rPr>
              <a:t>Fan, H., Su, H., &amp; </a:t>
            </a:r>
            <a:r>
              <a:rPr lang="fr-FR" dirty="0" err="1">
                <a:latin typeface="Adobe Clean" panose="020B0503020404020204" pitchFamily="34" charset="0"/>
              </a:rPr>
              <a:t>Guibas</a:t>
            </a:r>
            <a:r>
              <a:rPr lang="fr-FR" dirty="0">
                <a:latin typeface="Adobe Clean" panose="020B0503020404020204" pitchFamily="34" charset="0"/>
              </a:rPr>
              <a:t>, L. J. A point set </a:t>
            </a:r>
            <a:r>
              <a:rPr lang="fr-FR" dirty="0" err="1">
                <a:latin typeface="Adobe Clean" panose="020B0503020404020204" pitchFamily="34" charset="0"/>
              </a:rPr>
              <a:t>generation</a:t>
            </a:r>
            <a:r>
              <a:rPr lang="fr-FR" dirty="0">
                <a:latin typeface="Adobe Clean" panose="020B0503020404020204" pitchFamily="34" charset="0"/>
              </a:rPr>
              <a:t> network for 3d </a:t>
            </a:r>
            <a:r>
              <a:rPr lang="fr-FR" dirty="0" err="1">
                <a:latin typeface="Adobe Clean" panose="020B0503020404020204" pitchFamily="34" charset="0"/>
              </a:rPr>
              <a:t>object</a:t>
            </a:r>
            <a:r>
              <a:rPr lang="fr-FR" dirty="0">
                <a:latin typeface="Adobe Clean" panose="020B0503020404020204" pitchFamily="34" charset="0"/>
              </a:rPr>
              <a:t> reconstruction </a:t>
            </a:r>
            <a:r>
              <a:rPr lang="fr-FR" dirty="0" err="1">
                <a:latin typeface="Adobe Clean" panose="020B0503020404020204" pitchFamily="34" charset="0"/>
              </a:rPr>
              <a:t>from</a:t>
            </a:r>
            <a:r>
              <a:rPr lang="fr-FR" dirty="0">
                <a:latin typeface="Adobe Clean" panose="020B0503020404020204" pitchFamily="34" charset="0"/>
              </a:rPr>
              <a:t> a single image, CVPR 2017</a:t>
            </a:r>
          </a:p>
        </p:txBody>
      </p:sp>
      <p:pic>
        <p:nvPicPr>
          <p:cNvPr id="21" name="Image 208">
            <a:extLst>
              <a:ext uri="{FF2B5EF4-FFF2-40B4-BE49-F238E27FC236}">
                <a16:creationId xmlns:a16="http://schemas.microsoft.com/office/drawing/2014/main" id="{307D0E09-8917-3043-8239-48DA3C07C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0" y="2501304"/>
            <a:ext cx="806057" cy="1752331"/>
          </a:xfrm>
          <a:prstGeom prst="rect">
            <a:avLst/>
          </a:prstGeom>
        </p:spPr>
      </p:pic>
      <p:sp>
        <p:nvSpPr>
          <p:cNvPr id="23" name="Google Shape;2624;p95">
            <a:extLst>
              <a:ext uri="{FF2B5EF4-FFF2-40B4-BE49-F238E27FC236}">
                <a16:creationId xmlns:a16="http://schemas.microsoft.com/office/drawing/2014/main" id="{C7DE49B6-C866-784B-A779-44AADB16DF69}"/>
              </a:ext>
            </a:extLst>
          </p:cNvPr>
          <p:cNvSpPr/>
          <p:nvPr/>
        </p:nvSpPr>
        <p:spPr>
          <a:xfrm>
            <a:off x="1848222" y="3092346"/>
            <a:ext cx="1427650" cy="777363"/>
          </a:xfrm>
          <a:prstGeom prst="rect">
            <a:avLst/>
          </a:prstGeom>
          <a:noFill/>
          <a:ln w="222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CNN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2615;p95">
            <a:extLst>
              <a:ext uri="{FF2B5EF4-FFF2-40B4-BE49-F238E27FC236}">
                <a16:creationId xmlns:a16="http://schemas.microsoft.com/office/drawing/2014/main" id="{C16E08F8-411B-8043-B199-0A3C71DB8FB0}"/>
              </a:ext>
            </a:extLst>
          </p:cNvPr>
          <p:cNvSpPr txBox="1"/>
          <p:nvPr/>
        </p:nvSpPr>
        <p:spPr>
          <a:xfrm>
            <a:off x="142193" y="173135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Input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Image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9" name="Google Shape;2625;p95">
            <a:extLst>
              <a:ext uri="{FF2B5EF4-FFF2-40B4-BE49-F238E27FC236}">
                <a16:creationId xmlns:a16="http://schemas.microsoft.com/office/drawing/2014/main" id="{02632462-4050-FD4A-8805-38F08B95C2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3175" y="3377470"/>
            <a:ext cx="275732" cy="271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624;p95">
            <a:extLst>
              <a:ext uri="{FF2B5EF4-FFF2-40B4-BE49-F238E27FC236}">
                <a16:creationId xmlns:a16="http://schemas.microsoft.com/office/drawing/2014/main" id="{87BC9C7F-FF1D-F540-A33A-DF527A7E14BE}"/>
              </a:ext>
            </a:extLst>
          </p:cNvPr>
          <p:cNvSpPr/>
          <p:nvPr/>
        </p:nvSpPr>
        <p:spPr>
          <a:xfrm>
            <a:off x="4710337" y="2715083"/>
            <a:ext cx="2365935" cy="1595951"/>
          </a:xfrm>
          <a:prstGeom prst="rect">
            <a:avLst/>
          </a:prstGeom>
          <a:noFill/>
          <a:ln w="222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D</a:t>
            </a:r>
            <a:r>
              <a:rPr lang="en-GB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e</a:t>
            </a:r>
            <a:r>
              <a:rPr lang="fr" sz="24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ep</a:t>
            </a: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Learning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8" name="Google Shape;2625;p95">
            <a:extLst>
              <a:ext uri="{FF2B5EF4-FFF2-40B4-BE49-F238E27FC236}">
                <a16:creationId xmlns:a16="http://schemas.microsoft.com/office/drawing/2014/main" id="{BAD398EA-03A5-E44B-B0A2-CF83CFFC5D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8720" y="3397385"/>
            <a:ext cx="390415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9222E-8676-1349-94C3-241505A4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</a:t>
            </a:fld>
            <a:endParaRPr lang="en-US"/>
          </a:p>
        </p:txBody>
      </p:sp>
      <p:sp>
        <p:nvSpPr>
          <p:cNvPr id="19" name="Google Shape;2615;p95">
            <a:extLst>
              <a:ext uri="{FF2B5EF4-FFF2-40B4-BE49-F238E27FC236}">
                <a16:creationId xmlns:a16="http://schemas.microsoft.com/office/drawing/2014/main" id="{B4CFCCD7-D23D-6946-B5F4-3140CB772184}"/>
              </a:ext>
            </a:extLst>
          </p:cNvPr>
          <p:cNvSpPr txBox="1"/>
          <p:nvPr/>
        </p:nvSpPr>
        <p:spPr>
          <a:xfrm>
            <a:off x="7887549" y="1714440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oint cloud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C0C22B-2884-CD4B-AA5A-E1F5D5651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256" y="2256846"/>
            <a:ext cx="2365934" cy="23659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482BD-C494-DC4F-BBC2-ACC21B95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14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9543498-9B0E-704C-90F7-AB2E07B4C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139" y="2774215"/>
            <a:ext cx="3576013" cy="3173306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0BE844C-2753-244E-9F88-B90DC6C8E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05" y="2774215"/>
            <a:ext cx="3586497" cy="3173306"/>
          </a:xfrm>
          <a:prstGeom prst="rect">
            <a:avLst/>
          </a:prstGeom>
        </p:spPr>
      </p:pic>
      <p:pic>
        <p:nvPicPr>
          <p:cNvPr id="9" name="Picture 8" descr="A picture containing sky, indoor, skiing&#10;&#10;Description automatically generated">
            <a:extLst>
              <a:ext uri="{FF2B5EF4-FFF2-40B4-BE49-F238E27FC236}">
                <a16:creationId xmlns:a16="http://schemas.microsoft.com/office/drawing/2014/main" id="{92D62D60-93BF-304A-91B6-ABB3B1A8B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911" y="2801647"/>
            <a:ext cx="4500089" cy="31458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BFABC-225F-0F46-BDCE-CE059C4D73BA}"/>
              </a:ext>
            </a:extLst>
          </p:cNvPr>
          <p:cNvSpPr txBox="1"/>
          <p:nvPr/>
        </p:nvSpPr>
        <p:spPr>
          <a:xfrm>
            <a:off x="5417857" y="584829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dobe Clean" panose="020B0503020404020204" pitchFamily="34" charset="0"/>
              </a:rPr>
              <a:t>Input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B3A03-FD2D-C242-94A8-6BE798B87E30}"/>
              </a:ext>
            </a:extLst>
          </p:cNvPr>
          <p:cNvSpPr txBox="1"/>
          <p:nvPr/>
        </p:nvSpPr>
        <p:spPr>
          <a:xfrm>
            <a:off x="364364" y="5848291"/>
            <a:ext cx="30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dobe Clean" panose="020B0503020404020204" pitchFamily="34" charset="0"/>
              </a:rPr>
              <a:t>Learned elementary structures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9AE89-A586-B945-B60F-3822A99703B4}"/>
              </a:ext>
            </a:extLst>
          </p:cNvPr>
          <p:cNvSpPr txBox="1"/>
          <p:nvPr/>
        </p:nvSpPr>
        <p:spPr>
          <a:xfrm>
            <a:off x="9418075" y="5870232"/>
            <a:ext cx="16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dobe Clean" panose="020B0503020404020204" pitchFamily="34" charset="0"/>
              </a:rPr>
              <a:t>Reconstructions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B95D8-0C53-6A47-83E4-EB8F7614ACB0}"/>
              </a:ext>
            </a:extLst>
          </p:cNvPr>
          <p:cNvSpPr txBox="1"/>
          <p:nvPr/>
        </p:nvSpPr>
        <p:spPr>
          <a:xfrm>
            <a:off x="282405" y="219206"/>
            <a:ext cx="6508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Results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Shapenet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 : Patch  Deformation</a:t>
            </a:r>
          </a:p>
        </p:txBody>
      </p:sp>
      <p:pic>
        <p:nvPicPr>
          <p:cNvPr id="4" name="Online Media 3" descr="elementary.mp4">
            <a:hlinkClick r:id="" action="ppaction://media"/>
            <a:extLst>
              <a:ext uri="{FF2B5EF4-FFF2-40B4-BE49-F238E27FC236}">
                <a16:creationId xmlns:a16="http://schemas.microsoft.com/office/drawing/2014/main" id="{D1F96839-CAC9-5B4C-B4CD-39E3AEB9E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553" y="803981"/>
            <a:ext cx="2108200" cy="2108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BEBE97-445A-E14F-A0D3-08B0EF672C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smtClean="0"/>
              <a:pPr/>
              <a:t>40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0717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Sad face with solid fill">
            <a:extLst>
              <a:ext uri="{FF2B5EF4-FFF2-40B4-BE49-F238E27FC236}">
                <a16:creationId xmlns:a16="http://schemas.microsoft.com/office/drawing/2014/main" id="{9353F085-907A-724B-B48F-7CBF3F7FF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9398" y="4274781"/>
            <a:ext cx="728580" cy="728580"/>
          </a:xfrm>
          <a:prstGeom prst="rect">
            <a:avLst/>
          </a:prstGeom>
        </p:spPr>
      </p:pic>
      <p:pic>
        <p:nvPicPr>
          <p:cNvPr id="8" name="Graphic 7" descr="Tick">
            <a:extLst>
              <a:ext uri="{FF2B5EF4-FFF2-40B4-BE49-F238E27FC236}">
                <a16:creationId xmlns:a16="http://schemas.microsoft.com/office/drawing/2014/main" id="{81751D9B-B0C3-F74A-B668-365CCF910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2363" y="1810968"/>
            <a:ext cx="521297" cy="521297"/>
          </a:xfrm>
          <a:prstGeom prst="rect">
            <a:avLst/>
          </a:prstGeom>
        </p:spPr>
      </p:pic>
      <p:pic>
        <p:nvPicPr>
          <p:cNvPr id="17" name="Graphic 16" descr="Tick">
            <a:extLst>
              <a:ext uri="{FF2B5EF4-FFF2-40B4-BE49-F238E27FC236}">
                <a16:creationId xmlns:a16="http://schemas.microsoft.com/office/drawing/2014/main" id="{1EFD3F4B-18C1-F449-944F-2B6E02499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9041" y="2532361"/>
            <a:ext cx="521297" cy="521297"/>
          </a:xfrm>
          <a:prstGeom prst="rect">
            <a:avLst/>
          </a:prstGeom>
        </p:spPr>
      </p:pic>
      <p:pic>
        <p:nvPicPr>
          <p:cNvPr id="18" name="Graphic 17" descr="Tick">
            <a:extLst>
              <a:ext uri="{FF2B5EF4-FFF2-40B4-BE49-F238E27FC236}">
                <a16:creationId xmlns:a16="http://schemas.microsoft.com/office/drawing/2014/main" id="{5E51B0D7-9975-9E4B-A8CE-9D1FA9C74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2363" y="3148648"/>
            <a:ext cx="521297" cy="521297"/>
          </a:xfrm>
          <a:prstGeom prst="rect">
            <a:avLst/>
          </a:prstGeom>
        </p:spPr>
      </p:pic>
      <p:pic>
        <p:nvPicPr>
          <p:cNvPr id="19" name="Graphic 18" descr="Tick">
            <a:extLst>
              <a:ext uri="{FF2B5EF4-FFF2-40B4-BE49-F238E27FC236}">
                <a16:creationId xmlns:a16="http://schemas.microsoft.com/office/drawing/2014/main" id="{5F6F08E4-78B9-634C-A040-AAFE01355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2362" y="3817488"/>
            <a:ext cx="521297" cy="52129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4229B2-AFDE-1541-AE64-D48F1E66DA3D}"/>
              </a:ext>
            </a:extLst>
          </p:cNvPr>
          <p:cNvGraphicFramePr>
            <a:graphicFrameLocks noGrp="1"/>
          </p:cNvGraphicFramePr>
          <p:nvPr/>
        </p:nvGraphicFramePr>
        <p:xfrm>
          <a:off x="4033327" y="1115939"/>
          <a:ext cx="7791261" cy="38404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21162">
                  <a:extLst>
                    <a:ext uri="{9D8B030D-6E8A-4147-A177-3AD203B41FA5}">
                      <a16:colId xmlns:a16="http://schemas.microsoft.com/office/drawing/2014/main" val="4094665469"/>
                    </a:ext>
                  </a:extLst>
                </a:gridCol>
                <a:gridCol w="2557735">
                  <a:extLst>
                    <a:ext uri="{9D8B030D-6E8A-4147-A177-3AD203B41FA5}">
                      <a16:colId xmlns:a16="http://schemas.microsoft.com/office/drawing/2014/main" val="1740433728"/>
                    </a:ext>
                  </a:extLst>
                </a:gridCol>
                <a:gridCol w="2712364">
                  <a:extLst>
                    <a:ext uri="{9D8B030D-6E8A-4147-A177-3AD203B41FA5}">
                      <a16:colId xmlns:a16="http://schemas.microsoft.com/office/drawing/2014/main" val="1138647853"/>
                    </a:ext>
                  </a:extLst>
                </a:gridCol>
              </a:tblGrid>
              <a:tr h="371673">
                <a:tc>
                  <a:txBody>
                    <a:bodyPr/>
                    <a:lstStyle/>
                    <a:p>
                      <a:r>
                        <a:rPr lang="en-US" dirty="0"/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Patch </a:t>
                      </a:r>
                    </a:p>
                    <a:p>
                      <a:pPr algn="ctr"/>
                      <a:r>
                        <a:rPr lang="en-US" dirty="0"/>
                        <a:t>Deformation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33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7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Robustness to 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3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Explicit Control over the deformation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Higher Dimensional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13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Topology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647606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1180A07E-AA97-3C42-86B3-6D8673DA9522}"/>
              </a:ext>
            </a:extLst>
          </p:cNvPr>
          <p:cNvSpPr/>
          <p:nvPr/>
        </p:nvSpPr>
        <p:spPr>
          <a:xfrm>
            <a:off x="4068303" y="2464892"/>
            <a:ext cx="5388918" cy="535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0E101C-2357-294D-AC6D-CDBF5429D5C0}"/>
              </a:ext>
            </a:extLst>
          </p:cNvPr>
          <p:cNvSpPr/>
          <p:nvPr/>
        </p:nvSpPr>
        <p:spPr>
          <a:xfrm>
            <a:off x="4100783" y="3081985"/>
            <a:ext cx="5388918" cy="535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F1550C-0F05-4B48-92DD-838655933F0C}"/>
              </a:ext>
            </a:extLst>
          </p:cNvPr>
          <p:cNvSpPr/>
          <p:nvPr/>
        </p:nvSpPr>
        <p:spPr>
          <a:xfrm>
            <a:off x="4070802" y="3741554"/>
            <a:ext cx="5388918" cy="535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A2D865-632C-E44E-8898-A7A539481F58}"/>
              </a:ext>
            </a:extLst>
          </p:cNvPr>
          <p:cNvSpPr/>
          <p:nvPr/>
        </p:nvSpPr>
        <p:spPr>
          <a:xfrm>
            <a:off x="3939770" y="4357940"/>
            <a:ext cx="8078059" cy="73347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4504FD-D3F5-9940-A2B3-8A1C91EB727E}"/>
              </a:ext>
            </a:extLst>
          </p:cNvPr>
          <p:cNvSpPr/>
          <p:nvPr/>
        </p:nvSpPr>
        <p:spPr>
          <a:xfrm>
            <a:off x="4085793" y="1822817"/>
            <a:ext cx="5388918" cy="535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B3A03-FD2D-C242-94A8-6BE798B87E30}"/>
              </a:ext>
            </a:extLst>
          </p:cNvPr>
          <p:cNvSpPr txBox="1"/>
          <p:nvPr/>
        </p:nvSpPr>
        <p:spPr>
          <a:xfrm>
            <a:off x="364364" y="5848291"/>
            <a:ext cx="30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dobe Clean" panose="020B0503020404020204" pitchFamily="34" charset="0"/>
              </a:rPr>
              <a:t>Learned elementary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B95D8-0C53-6A47-83E4-EB8F7614ACB0}"/>
              </a:ext>
            </a:extLst>
          </p:cNvPr>
          <p:cNvSpPr txBox="1"/>
          <p:nvPr/>
        </p:nvSpPr>
        <p:spPr>
          <a:xfrm>
            <a:off x="282405" y="219206"/>
            <a:ext cx="6508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Results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Shapenet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</a:rPr>
              <a:t> : Patch  Deformation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C066E1-A20C-1D42-9525-DAF44F2A879F}"/>
              </a:ext>
            </a:extLst>
          </p:cNvPr>
          <p:cNvGrpSpPr/>
          <p:nvPr/>
        </p:nvGrpSpPr>
        <p:grpSpPr>
          <a:xfrm>
            <a:off x="4143410" y="4541039"/>
            <a:ext cx="7057903" cy="1991097"/>
            <a:chOff x="1318161" y="2327565"/>
            <a:chExt cx="8672947" cy="26798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7ACE45F-41A0-0E40-B9BF-CB976FA77B0B}"/>
                </a:ext>
              </a:extLst>
            </p:cNvPr>
            <p:cNvGrpSpPr/>
            <p:nvPr/>
          </p:nvGrpSpPr>
          <p:grpSpPr>
            <a:xfrm>
              <a:off x="1405247" y="2327565"/>
              <a:ext cx="8585861" cy="2679864"/>
              <a:chOff x="1405247" y="2327565"/>
              <a:chExt cx="8585861" cy="2679864"/>
            </a:xfrm>
          </p:grpSpPr>
          <p:pic>
            <p:nvPicPr>
              <p:cNvPr id="37" name="Picture 36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8622DB99-F410-A349-9562-677F89544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079" t="1859" r="2802" b="-436"/>
              <a:stretch/>
            </p:blipFill>
            <p:spPr>
              <a:xfrm>
                <a:off x="1405247" y="2327565"/>
                <a:ext cx="8585860" cy="2679864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FEE585F-8CBA-E742-9CFD-A54B20FA30A9}"/>
                  </a:ext>
                </a:extLst>
              </p:cNvPr>
              <p:cNvSpPr/>
              <p:nvPr/>
            </p:nvSpPr>
            <p:spPr>
              <a:xfrm>
                <a:off x="2624448" y="2929654"/>
                <a:ext cx="7366660" cy="20777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51F89BC0-D9AC-5548-AD03-5747ACD7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0681" t="45359" r="49165" b="-436"/>
            <a:stretch/>
          </p:blipFill>
          <p:spPr>
            <a:xfrm>
              <a:off x="3883231" y="3510151"/>
              <a:ext cx="926276" cy="1497278"/>
            </a:xfrm>
            <a:prstGeom prst="rect">
              <a:avLst/>
            </a:prstGeom>
          </p:spPr>
        </p:pic>
        <p:pic>
          <p:nvPicPr>
            <p:cNvPr id="33" name="Picture 32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357BFD16-D455-364B-8AD9-DD654281C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1688" t="44530" r="8158" b="-1318"/>
            <a:stretch/>
          </p:blipFill>
          <p:spPr>
            <a:xfrm>
              <a:off x="7382495" y="3429000"/>
              <a:ext cx="926276" cy="1543791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F277D0-4024-6448-80F2-1C097B22C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8161" y="3405250"/>
              <a:ext cx="7742712" cy="46513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C7A7A22-B363-5940-AB25-26CA3BB6B03F}"/>
                </a:ext>
              </a:extLst>
            </p:cNvPr>
            <p:cNvCxnSpPr>
              <a:cxnSpLocks/>
            </p:cNvCxnSpPr>
            <p:nvPr/>
          </p:nvCxnSpPr>
          <p:spPr>
            <a:xfrm>
              <a:off x="6329549" y="2434652"/>
              <a:ext cx="0" cy="241013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876BDD-63B2-7B41-A193-B48C8D691621}"/>
                </a:ext>
              </a:extLst>
            </p:cNvPr>
            <p:cNvCxnSpPr>
              <a:cxnSpLocks/>
            </p:cNvCxnSpPr>
            <p:nvPr/>
          </p:nvCxnSpPr>
          <p:spPr>
            <a:xfrm>
              <a:off x="2729346" y="2434652"/>
              <a:ext cx="0" cy="241013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480FA-F06C-DD4B-89B3-8C62749D6F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" smtClean="0"/>
              <a:pPr/>
              <a:t>41</a:t>
            </a:fld>
            <a:endParaRPr lang="fr"/>
          </a:p>
        </p:txBody>
      </p:sp>
      <p:pic>
        <p:nvPicPr>
          <p:cNvPr id="29" name="Picture 2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8D14A6F-1525-AF45-A0D4-BA44B78D5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405" y="2774215"/>
            <a:ext cx="3586497" cy="3173306"/>
          </a:xfrm>
          <a:prstGeom prst="rect">
            <a:avLst/>
          </a:prstGeom>
        </p:spPr>
      </p:pic>
      <p:pic>
        <p:nvPicPr>
          <p:cNvPr id="39" name="Online Media 3" descr="elementary.mp4">
            <a:hlinkClick r:id="" action="ppaction://media"/>
            <a:extLst>
              <a:ext uri="{FF2B5EF4-FFF2-40B4-BE49-F238E27FC236}">
                <a16:creationId xmlns:a16="http://schemas.microsoft.com/office/drawing/2014/main" id="{901931DD-87F0-D240-BBB7-4F7975971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553" y="803981"/>
            <a:ext cx="2108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D2FEDF34-094A-BF4C-96F1-AC6DC954C50B}"/>
              </a:ext>
            </a:extLst>
          </p:cNvPr>
          <p:cNvGrpSpPr/>
          <p:nvPr/>
        </p:nvGrpSpPr>
        <p:grpSpPr>
          <a:xfrm>
            <a:off x="3186167" y="2136773"/>
            <a:ext cx="7776624" cy="4402139"/>
            <a:chOff x="2819382" y="2090492"/>
            <a:chExt cx="7776624" cy="4402139"/>
          </a:xfrm>
        </p:grpSpPr>
        <p:pic>
          <p:nvPicPr>
            <p:cNvPr id="97" name="Shape 77">
              <a:extLst>
                <a:ext uri="{FF2B5EF4-FFF2-40B4-BE49-F238E27FC236}">
                  <a16:creationId xmlns:a16="http://schemas.microsoft.com/office/drawing/2014/main" id="{66C84C23-0000-8D49-95FE-5B6343739BC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427310" y="2708821"/>
              <a:ext cx="1168696" cy="1950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Image 60">
              <a:extLst>
                <a:ext uri="{FF2B5EF4-FFF2-40B4-BE49-F238E27FC236}">
                  <a16:creationId xmlns:a16="http://schemas.microsoft.com/office/drawing/2014/main" id="{3BA81CC1-4FF0-3843-9CC0-309FE72C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3178" y="4453601"/>
              <a:ext cx="982618" cy="2039030"/>
            </a:xfrm>
            <a:prstGeom prst="rect">
              <a:avLst/>
            </a:prstGeom>
          </p:spPr>
        </p:pic>
        <p:sp>
          <p:nvSpPr>
            <p:cNvPr id="100" name="Google Shape;2615;p95">
              <a:extLst>
                <a:ext uri="{FF2B5EF4-FFF2-40B4-BE49-F238E27FC236}">
                  <a16:creationId xmlns:a16="http://schemas.microsoft.com/office/drawing/2014/main" id="{286CCBC7-575D-804D-9B69-AA10E9500B4B}"/>
                </a:ext>
              </a:extLst>
            </p:cNvPr>
            <p:cNvSpPr txBox="1"/>
            <p:nvPr/>
          </p:nvSpPr>
          <p:spPr>
            <a:xfrm>
              <a:off x="8032058" y="2090492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2616;p95">
              <a:extLst>
                <a:ext uri="{FF2B5EF4-FFF2-40B4-BE49-F238E27FC236}">
                  <a16:creationId xmlns:a16="http://schemas.microsoft.com/office/drawing/2014/main" id="{EBE457D3-E886-3A49-9A1A-2DD9367C387E}"/>
                </a:ext>
              </a:extLst>
            </p:cNvPr>
            <p:cNvSpPr txBox="1"/>
            <p:nvPr/>
          </p:nvSpPr>
          <p:spPr>
            <a:xfrm>
              <a:off x="2819382" y="2445197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2" name="Google Shape;2625;p95">
              <a:extLst>
                <a:ext uri="{FF2B5EF4-FFF2-40B4-BE49-F238E27FC236}">
                  <a16:creationId xmlns:a16="http://schemas.microsoft.com/office/drawing/2014/main" id="{0FD78A54-0039-C440-AA83-339A8D1860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61140" y="3664440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rapezoid 102">
              <a:extLst>
                <a:ext uri="{FF2B5EF4-FFF2-40B4-BE49-F238E27FC236}">
                  <a16:creationId xmlns:a16="http://schemas.microsoft.com/office/drawing/2014/main" id="{004D8875-1034-8A49-9972-0BC84CBC21E8}"/>
                </a:ext>
              </a:extLst>
            </p:cNvPr>
            <p:cNvSpPr/>
            <p:nvPr/>
          </p:nvSpPr>
          <p:spPr>
            <a:xfrm rot="5400000">
              <a:off x="6024501" y="2738758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04" name="Google Shape;2624;p95">
              <a:extLst>
                <a:ext uri="{FF2B5EF4-FFF2-40B4-BE49-F238E27FC236}">
                  <a16:creationId xmlns:a16="http://schemas.microsoft.com/office/drawing/2014/main" id="{E20996EB-0690-8644-9540-A73448D63635}"/>
                </a:ext>
              </a:extLst>
            </p:cNvPr>
            <p:cNvSpPr/>
            <p:nvPr/>
          </p:nvSpPr>
          <p:spPr>
            <a:xfrm>
              <a:off x="6268439" y="3208449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05" name="Google Shape;2617;p95">
              <a:extLst>
                <a:ext uri="{FF2B5EF4-FFF2-40B4-BE49-F238E27FC236}">
                  <a16:creationId xmlns:a16="http://schemas.microsoft.com/office/drawing/2014/main" id="{EE593089-A44D-814E-BD11-730A89842C08}"/>
                </a:ext>
              </a:extLst>
            </p:cNvPr>
            <p:cNvSpPr/>
            <p:nvPr/>
          </p:nvSpPr>
          <p:spPr>
            <a:xfrm>
              <a:off x="4917225" y="2496716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2CB255F-E2D3-294E-B033-B5E5EF51B39B}"/>
                </a:ext>
              </a:extLst>
            </p:cNvPr>
            <p:cNvGrpSpPr/>
            <p:nvPr/>
          </p:nvGrpSpPr>
          <p:grpSpPr>
            <a:xfrm>
              <a:off x="4877018" y="3873847"/>
              <a:ext cx="325434" cy="785427"/>
              <a:chOff x="4395611" y="3985650"/>
              <a:chExt cx="325434" cy="785427"/>
            </a:xfrm>
          </p:grpSpPr>
          <p:sp>
            <p:nvSpPr>
              <p:cNvPr id="114" name="Shape 163">
                <a:extLst>
                  <a:ext uri="{FF2B5EF4-FFF2-40B4-BE49-F238E27FC236}">
                    <a16:creationId xmlns:a16="http://schemas.microsoft.com/office/drawing/2014/main" id="{97FB1D6B-41BE-2D45-ACE7-C590E12FFA94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Shape 163">
                <a:extLst>
                  <a:ext uri="{FF2B5EF4-FFF2-40B4-BE49-F238E27FC236}">
                    <a16:creationId xmlns:a16="http://schemas.microsoft.com/office/drawing/2014/main" id="{CAD431B2-163A-3C44-ACE6-D382170E5C79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Shape 162">
                <a:extLst>
                  <a:ext uri="{FF2B5EF4-FFF2-40B4-BE49-F238E27FC236}">
                    <a16:creationId xmlns:a16="http://schemas.microsoft.com/office/drawing/2014/main" id="{09B95C18-33F8-CB4A-A835-4212D6193D81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Shape 165">
                <a:extLst>
                  <a:ext uri="{FF2B5EF4-FFF2-40B4-BE49-F238E27FC236}">
                    <a16:creationId xmlns:a16="http://schemas.microsoft.com/office/drawing/2014/main" id="{67ACC981-7D5F-6D45-85D6-98424E01B7FC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Shape 165">
                <a:extLst>
                  <a:ext uri="{FF2B5EF4-FFF2-40B4-BE49-F238E27FC236}">
                    <a16:creationId xmlns:a16="http://schemas.microsoft.com/office/drawing/2014/main" id="{4481612E-B061-3B40-B101-4AB1CFB93FF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2" name="Google Shape;2596;p94">
              <a:extLst>
                <a:ext uri="{FF2B5EF4-FFF2-40B4-BE49-F238E27FC236}">
                  <a16:creationId xmlns:a16="http://schemas.microsoft.com/office/drawing/2014/main" id="{891FE1D8-172B-EF48-9E1A-76E81DA4114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22445" y="4330845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1A30B901-2197-0A4B-B5E4-AF6D4BDB6C2E}"/>
                </a:ext>
              </a:extLst>
            </p:cNvPr>
            <p:cNvSpPr/>
            <p:nvPr/>
          </p:nvSpPr>
          <p:spPr>
            <a:xfrm rot="5400000">
              <a:off x="6004979" y="2712681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94E51-1782-D549-8C87-823B2892DF3D}"/>
              </a:ext>
            </a:extLst>
          </p:cNvPr>
          <p:cNvSpPr/>
          <p:nvPr/>
        </p:nvSpPr>
        <p:spPr>
          <a:xfrm>
            <a:off x="3925534" y="4450150"/>
            <a:ext cx="1007047" cy="2088762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29" name="Google Shape;2587;p94">
            <a:extLst>
              <a:ext uri="{FF2B5EF4-FFF2-40B4-BE49-F238E27FC236}">
                <a16:creationId xmlns:a16="http://schemas.microsoft.com/office/drawing/2014/main" id="{AB316D5F-6DC7-DE40-8585-86A6A10052B5}"/>
              </a:ext>
            </a:extLst>
          </p:cNvPr>
          <p:cNvSpPr txBox="1"/>
          <p:nvPr/>
        </p:nvSpPr>
        <p:spPr>
          <a:xfrm>
            <a:off x="2200328" y="1004728"/>
            <a:ext cx="8025747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400"/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  <a:sym typeface="Roboto"/>
              </a:rPr>
              <a:t>Method 2 : Make the template points learnable parameters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3483D-24E9-9548-8D66-1EC7BDE8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42</a:t>
            </a:fld>
            <a:endParaRPr lang="en-US"/>
          </a:p>
        </p:txBody>
      </p:sp>
      <p:sp>
        <p:nvSpPr>
          <p:cNvPr id="27" name="Google Shape;2629;p95">
            <a:extLst>
              <a:ext uri="{FF2B5EF4-FFF2-40B4-BE49-F238E27FC236}">
                <a16:creationId xmlns:a16="http://schemas.microsoft.com/office/drawing/2014/main" id="{4C965365-1B4A-7449-B2C5-B851C97A639D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8" name="Image 32">
            <a:extLst>
              <a:ext uri="{FF2B5EF4-FFF2-40B4-BE49-F238E27FC236}">
                <a16:creationId xmlns:a16="http://schemas.microsoft.com/office/drawing/2014/main" id="{58CB09F8-B140-4041-AF82-1F1C0603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94D41-D9A0-1849-B87E-7DD12436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81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D2FEDF34-094A-BF4C-96F1-AC6DC954C50B}"/>
              </a:ext>
            </a:extLst>
          </p:cNvPr>
          <p:cNvGrpSpPr/>
          <p:nvPr/>
        </p:nvGrpSpPr>
        <p:grpSpPr>
          <a:xfrm>
            <a:off x="3186167" y="2136773"/>
            <a:ext cx="7776624" cy="2661637"/>
            <a:chOff x="2819382" y="2090492"/>
            <a:chExt cx="7776624" cy="2661637"/>
          </a:xfrm>
        </p:grpSpPr>
        <p:pic>
          <p:nvPicPr>
            <p:cNvPr id="97" name="Shape 77">
              <a:extLst>
                <a:ext uri="{FF2B5EF4-FFF2-40B4-BE49-F238E27FC236}">
                  <a16:creationId xmlns:a16="http://schemas.microsoft.com/office/drawing/2014/main" id="{66C84C23-0000-8D49-95FE-5B6343739BC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427310" y="2708821"/>
              <a:ext cx="1168696" cy="1950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2615;p95">
              <a:extLst>
                <a:ext uri="{FF2B5EF4-FFF2-40B4-BE49-F238E27FC236}">
                  <a16:creationId xmlns:a16="http://schemas.microsoft.com/office/drawing/2014/main" id="{286CCBC7-575D-804D-9B69-AA10E9500B4B}"/>
                </a:ext>
              </a:extLst>
            </p:cNvPr>
            <p:cNvSpPr txBox="1"/>
            <p:nvPr/>
          </p:nvSpPr>
          <p:spPr>
            <a:xfrm>
              <a:off x="8032058" y="2090492"/>
              <a:ext cx="19796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Generated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Clr>
                  <a:srgbClr val="000000"/>
                </a:buClr>
                <a:buSzPts val="1400"/>
              </a:pPr>
              <a:r>
                <a:rPr lang="en-US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P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oint cloud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2616;p95">
              <a:extLst>
                <a:ext uri="{FF2B5EF4-FFF2-40B4-BE49-F238E27FC236}">
                  <a16:creationId xmlns:a16="http://schemas.microsoft.com/office/drawing/2014/main" id="{EBE457D3-E886-3A49-9A1A-2DD9367C387E}"/>
                </a:ext>
              </a:extLst>
            </p:cNvPr>
            <p:cNvSpPr txBox="1"/>
            <p:nvPr/>
          </p:nvSpPr>
          <p:spPr>
            <a:xfrm>
              <a:off x="2819382" y="2445197"/>
              <a:ext cx="2158400" cy="8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Latent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shape</a:t>
              </a:r>
              <a:r>
                <a:rPr lang="fr" sz="1600" dirty="0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 </a:t>
              </a:r>
              <a:r>
                <a:rPr lang="fr" sz="1600" dirty="0" err="1"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representation</a:t>
              </a:r>
              <a:endParaRPr sz="1600" dirty="0">
                <a:latin typeface="Adobe Clean" panose="020B0503020404020204" pitchFamily="34" charset="0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2" name="Google Shape;2625;p95">
              <a:extLst>
                <a:ext uri="{FF2B5EF4-FFF2-40B4-BE49-F238E27FC236}">
                  <a16:creationId xmlns:a16="http://schemas.microsoft.com/office/drawing/2014/main" id="{0FD78A54-0039-C440-AA83-339A8D1860F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1140" y="3664440"/>
              <a:ext cx="710657" cy="293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rapezoid 102">
              <a:extLst>
                <a:ext uri="{FF2B5EF4-FFF2-40B4-BE49-F238E27FC236}">
                  <a16:creationId xmlns:a16="http://schemas.microsoft.com/office/drawing/2014/main" id="{004D8875-1034-8A49-9972-0BC84CBC21E8}"/>
                </a:ext>
              </a:extLst>
            </p:cNvPr>
            <p:cNvSpPr/>
            <p:nvPr/>
          </p:nvSpPr>
          <p:spPr>
            <a:xfrm rot="5400000">
              <a:off x="6024501" y="2738758"/>
              <a:ext cx="2192994" cy="1652484"/>
            </a:xfrm>
            <a:prstGeom prst="trapezoid">
              <a:avLst>
                <a:gd name="adj" fmla="val 41880"/>
              </a:avLst>
            </a:prstGeom>
            <a:solidFill>
              <a:srgbClr val="0070C0"/>
            </a:solidFill>
            <a:ln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  <p:sp>
          <p:nvSpPr>
            <p:cNvPr id="104" name="Google Shape;2624;p95">
              <a:extLst>
                <a:ext uri="{FF2B5EF4-FFF2-40B4-BE49-F238E27FC236}">
                  <a16:creationId xmlns:a16="http://schemas.microsoft.com/office/drawing/2014/main" id="{E20996EB-0690-8644-9540-A73448D63635}"/>
                </a:ext>
              </a:extLst>
            </p:cNvPr>
            <p:cNvSpPr/>
            <p:nvPr/>
          </p:nvSpPr>
          <p:spPr>
            <a:xfrm>
              <a:off x="6268439" y="3208449"/>
              <a:ext cx="1678800" cy="810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100"/>
              </a:pPr>
              <a:r>
                <a:rPr lang="fr" sz="2400" dirty="0">
                  <a:solidFill>
                    <a:schemeClr val="dk1"/>
                  </a:solidFill>
                  <a:latin typeface="Adobe Clean" panose="020B0503020404020204" pitchFamily="34" charset="0"/>
                  <a:ea typeface="Roboto"/>
                  <a:cs typeface="Roboto"/>
                  <a:sym typeface="Roboto"/>
                </a:rPr>
                <a:t>MLP</a:t>
              </a:r>
              <a:endParaRPr lang="en-US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</a:endParaRPr>
            </a:p>
          </p:txBody>
        </p:sp>
        <p:sp>
          <p:nvSpPr>
            <p:cNvPr id="105" name="Google Shape;2617;p95">
              <a:extLst>
                <a:ext uri="{FF2B5EF4-FFF2-40B4-BE49-F238E27FC236}">
                  <a16:creationId xmlns:a16="http://schemas.microsoft.com/office/drawing/2014/main" id="{EE593089-A44D-814E-BD11-730A89842C08}"/>
                </a:ext>
              </a:extLst>
            </p:cNvPr>
            <p:cNvSpPr/>
            <p:nvPr/>
          </p:nvSpPr>
          <p:spPr>
            <a:xfrm>
              <a:off x="4917225" y="2496716"/>
              <a:ext cx="187200" cy="1306400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2CB255F-E2D3-294E-B033-B5E5EF51B39B}"/>
                </a:ext>
              </a:extLst>
            </p:cNvPr>
            <p:cNvGrpSpPr/>
            <p:nvPr/>
          </p:nvGrpSpPr>
          <p:grpSpPr>
            <a:xfrm>
              <a:off x="4877018" y="3873847"/>
              <a:ext cx="325434" cy="785427"/>
              <a:chOff x="4395611" y="3985650"/>
              <a:chExt cx="325434" cy="785427"/>
            </a:xfrm>
          </p:grpSpPr>
          <p:sp>
            <p:nvSpPr>
              <p:cNvPr id="114" name="Shape 163">
                <a:extLst>
                  <a:ext uri="{FF2B5EF4-FFF2-40B4-BE49-F238E27FC236}">
                    <a16:creationId xmlns:a16="http://schemas.microsoft.com/office/drawing/2014/main" id="{97FB1D6B-41BE-2D45-ACE7-C590E12FFA94}"/>
                  </a:ext>
                </a:extLst>
              </p:cNvPr>
              <p:cNvSpPr/>
              <p:nvPr/>
            </p:nvSpPr>
            <p:spPr>
              <a:xfrm>
                <a:off x="4418102" y="4236691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Shape 163">
                <a:extLst>
                  <a:ext uri="{FF2B5EF4-FFF2-40B4-BE49-F238E27FC236}">
                    <a16:creationId xmlns:a16="http://schemas.microsoft.com/office/drawing/2014/main" id="{CAD431B2-163A-3C44-ACE6-D382170E5C79}"/>
                  </a:ext>
                </a:extLst>
              </p:cNvPr>
              <p:cNvSpPr/>
              <p:nvPr/>
            </p:nvSpPr>
            <p:spPr>
              <a:xfrm>
                <a:off x="4418102" y="4487732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FF0000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Shape 162">
                <a:extLst>
                  <a:ext uri="{FF2B5EF4-FFF2-40B4-BE49-F238E27FC236}">
                    <a16:creationId xmlns:a16="http://schemas.microsoft.com/office/drawing/2014/main" id="{09B95C18-33F8-CB4A-A835-4212D6193D81}"/>
                  </a:ext>
                </a:extLst>
              </p:cNvPr>
              <p:cNvSpPr/>
              <p:nvPr/>
            </p:nvSpPr>
            <p:spPr>
              <a:xfrm>
                <a:off x="4418103" y="3985650"/>
                <a:ext cx="212077" cy="242764"/>
              </a:xfrm>
              <a:prstGeom prst="rect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x</a:t>
                </a:r>
                <a:endParaRPr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Shape 165">
                <a:extLst>
                  <a:ext uri="{FF2B5EF4-FFF2-40B4-BE49-F238E27FC236}">
                    <a16:creationId xmlns:a16="http://schemas.microsoft.com/office/drawing/2014/main" id="{67ACC981-7D5F-6D45-85D6-98424E01B7FC}"/>
                  </a:ext>
                </a:extLst>
              </p:cNvPr>
              <p:cNvSpPr txBox="1"/>
              <p:nvPr/>
            </p:nvSpPr>
            <p:spPr>
              <a:xfrm>
                <a:off x="4395611" y="4189303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y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Shape 165">
                <a:extLst>
                  <a:ext uri="{FF2B5EF4-FFF2-40B4-BE49-F238E27FC236}">
                    <a16:creationId xmlns:a16="http://schemas.microsoft.com/office/drawing/2014/main" id="{4481612E-B061-3B40-B101-4AB1CFB93FF4}"/>
                  </a:ext>
                </a:extLst>
              </p:cNvPr>
              <p:cNvSpPr txBox="1"/>
              <p:nvPr/>
            </p:nvSpPr>
            <p:spPr>
              <a:xfrm>
                <a:off x="4397275" y="4429604"/>
                <a:ext cx="323770" cy="341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Adobe Clean" panose="020B0503020404020204" pitchFamily="34" charset="0"/>
                    <a:ea typeface="Calibri"/>
                    <a:cs typeface="Calibri"/>
                    <a:sym typeface="Calibri"/>
                  </a:rPr>
                  <a:t>z</a:t>
                </a:r>
                <a:endParaRPr sz="1600" dirty="0">
                  <a:solidFill>
                    <a:schemeClr val="dk1"/>
                  </a:solidFill>
                  <a:latin typeface="Adobe Clean" panose="020B05030204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12" name="Google Shape;2596;p94">
              <a:extLst>
                <a:ext uri="{FF2B5EF4-FFF2-40B4-BE49-F238E27FC236}">
                  <a16:creationId xmlns:a16="http://schemas.microsoft.com/office/drawing/2014/main" id="{891FE1D8-172B-EF48-9E1A-76E81DA4114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22445" y="4330845"/>
              <a:ext cx="505859" cy="336710"/>
            </a:xfrm>
            <a:prstGeom prst="bentConnector3">
              <a:avLst>
                <a:gd name="adj1" fmla="val 99299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1A30B901-2197-0A4B-B5E4-AF6D4BDB6C2E}"/>
                </a:ext>
              </a:extLst>
            </p:cNvPr>
            <p:cNvSpPr/>
            <p:nvPr/>
          </p:nvSpPr>
          <p:spPr>
            <a:xfrm rot="5400000">
              <a:off x="6004979" y="2712681"/>
              <a:ext cx="2230337" cy="1664841"/>
            </a:xfrm>
            <a:prstGeom prst="trapezoid">
              <a:avLst>
                <a:gd name="adj" fmla="val 42516"/>
              </a:avLst>
            </a:prstGeom>
            <a:solidFill>
              <a:schemeClr val="bg1">
                <a:alpha val="0"/>
              </a:schemeClr>
            </a:solidFill>
            <a:ln w="38100">
              <a:solidFill>
                <a:srgbClr val="315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dobe Clean" panose="020B05030204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94E51-1782-D549-8C87-823B2892DF3D}"/>
              </a:ext>
            </a:extLst>
          </p:cNvPr>
          <p:cNvSpPr/>
          <p:nvPr/>
        </p:nvSpPr>
        <p:spPr>
          <a:xfrm>
            <a:off x="3925534" y="4450150"/>
            <a:ext cx="1007047" cy="2088762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29" name="Google Shape;2587;p94">
            <a:extLst>
              <a:ext uri="{FF2B5EF4-FFF2-40B4-BE49-F238E27FC236}">
                <a16:creationId xmlns:a16="http://schemas.microsoft.com/office/drawing/2014/main" id="{AB316D5F-6DC7-DE40-8585-86A6A10052B5}"/>
              </a:ext>
            </a:extLst>
          </p:cNvPr>
          <p:cNvSpPr txBox="1"/>
          <p:nvPr/>
        </p:nvSpPr>
        <p:spPr>
          <a:xfrm>
            <a:off x="2200328" y="1004728"/>
            <a:ext cx="8025747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400"/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lean" panose="020B0503020404020204" pitchFamily="34" charset="0"/>
                <a:ea typeface="+mj-ea"/>
                <a:cs typeface="+mj-cs"/>
                <a:sym typeface="Roboto"/>
              </a:rPr>
              <a:t>Method 2 : Make the template points learnable parameters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3483D-24E9-9548-8D66-1EC7BDE8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43</a:t>
            </a:fld>
            <a:endParaRPr lang="en-US"/>
          </a:p>
        </p:txBody>
      </p:sp>
      <p:sp>
        <p:nvSpPr>
          <p:cNvPr id="27" name="Google Shape;2629;p95">
            <a:extLst>
              <a:ext uri="{FF2B5EF4-FFF2-40B4-BE49-F238E27FC236}">
                <a16:creationId xmlns:a16="http://schemas.microsoft.com/office/drawing/2014/main" id="{4C965365-1B4A-7449-B2C5-B851C97A639D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8" name="Image 32">
            <a:extLst>
              <a:ext uri="{FF2B5EF4-FFF2-40B4-BE49-F238E27FC236}">
                <a16:creationId xmlns:a16="http://schemas.microsoft.com/office/drawing/2014/main" id="{58CB09F8-B140-4041-AF82-1F1C0603B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513" y="3064962"/>
            <a:ext cx="1206783" cy="120678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79BB347-ED16-544D-8997-E4AE7DFB1BA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9374" t="14799" r="65391" b="18089"/>
          <a:stretch/>
        </p:blipFill>
        <p:spPr>
          <a:xfrm>
            <a:off x="3969555" y="4497070"/>
            <a:ext cx="922485" cy="20418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2975C-BC6F-1147-BEED-864F2707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66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hape 187"/>
          <p:cNvCxnSpPr>
            <a:stCxn id="175" idx="7"/>
          </p:cNvCxnSpPr>
          <p:nvPr/>
        </p:nvCxnSpPr>
        <p:spPr>
          <a:xfrm flipH="1">
            <a:off x="3756509" y="4469554"/>
            <a:ext cx="130116" cy="2808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Shape 192"/>
          <p:cNvCxnSpPr/>
          <p:nvPr/>
        </p:nvCxnSpPr>
        <p:spPr>
          <a:xfrm>
            <a:off x="3543129" y="4530604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Shape 195"/>
          <p:cNvCxnSpPr>
            <a:endCxn id="179" idx="5"/>
          </p:cNvCxnSpPr>
          <p:nvPr/>
        </p:nvCxnSpPr>
        <p:spPr>
          <a:xfrm>
            <a:off x="3553262" y="4529909"/>
            <a:ext cx="241392" cy="23499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8" name="Shape 158"/>
          <p:cNvGrpSpPr/>
          <p:nvPr/>
        </p:nvGrpSpPr>
        <p:grpSpPr>
          <a:xfrm>
            <a:off x="3024561" y="4305108"/>
            <a:ext cx="1581496" cy="580654"/>
            <a:chOff x="157051" y="5050334"/>
            <a:chExt cx="1137890" cy="388720"/>
          </a:xfrm>
        </p:grpSpPr>
        <p:sp>
          <p:nvSpPr>
            <p:cNvPr id="159" name="Shape 159"/>
            <p:cNvSpPr/>
            <p:nvPr/>
          </p:nvSpPr>
          <p:spPr>
            <a:xfrm>
              <a:off x="157051" y="5050334"/>
              <a:ext cx="1137890" cy="388720"/>
            </a:xfrm>
            <a:prstGeom prst="parallelogram">
              <a:avLst>
                <a:gd name="adj" fmla="val 63398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505378" y="5158742"/>
              <a:ext cx="78575" cy="859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6" name="Shape 186"/>
          <p:cNvCxnSpPr/>
          <p:nvPr/>
        </p:nvCxnSpPr>
        <p:spPr>
          <a:xfrm>
            <a:off x="3461707" y="4716373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>
            <a:endCxn id="178" idx="4"/>
          </p:cNvCxnSpPr>
          <p:nvPr/>
        </p:nvCxnSpPr>
        <p:spPr>
          <a:xfrm flipH="1">
            <a:off x="4104917" y="4505697"/>
            <a:ext cx="77448" cy="27450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Shape 191"/>
          <p:cNvCxnSpPr>
            <a:stCxn id="160" idx="3"/>
          </p:cNvCxnSpPr>
          <p:nvPr/>
        </p:nvCxnSpPr>
        <p:spPr>
          <a:xfrm flipH="1">
            <a:off x="3425316" y="4576632"/>
            <a:ext cx="99360" cy="1358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Shape 193"/>
          <p:cNvCxnSpPr/>
          <p:nvPr/>
        </p:nvCxnSpPr>
        <p:spPr>
          <a:xfrm>
            <a:off x="3863815" y="451872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3789070" y="4721462"/>
            <a:ext cx="301041" cy="62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Shape 196"/>
          <p:cNvCxnSpPr>
            <a:endCxn id="178" idx="1"/>
          </p:cNvCxnSpPr>
          <p:nvPr/>
        </p:nvCxnSpPr>
        <p:spPr>
          <a:xfrm>
            <a:off x="3866965" y="4538001"/>
            <a:ext cx="199341" cy="1326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Shape 156"/>
          <p:cNvSpPr txBox="1"/>
          <p:nvPr/>
        </p:nvSpPr>
        <p:spPr>
          <a:xfrm>
            <a:off x="1796116" y="2270135"/>
            <a:ext cx="2429968" cy="96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Latent shape representation</a:t>
            </a:r>
            <a:endParaRPr sz="18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3842292" y="1768459"/>
            <a:ext cx="210932" cy="1469912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3842433" y="3283548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42433" y="3447631"/>
            <a:ext cx="212077" cy="24276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815309" y="3196190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x</a:t>
            </a:r>
            <a:endParaRPr sz="160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A3DDA-24A8-F14E-BA8F-A1BB8DA6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44</a:t>
            </a:fld>
            <a:endParaRPr lang="en-US"/>
          </a:p>
        </p:txBody>
      </p:sp>
      <p:sp>
        <p:nvSpPr>
          <p:cNvPr id="165" name="Shape 165"/>
          <p:cNvSpPr txBox="1"/>
          <p:nvPr/>
        </p:nvSpPr>
        <p:spPr>
          <a:xfrm>
            <a:off x="3815309" y="3386275"/>
            <a:ext cx="323770" cy="34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rPr>
              <a:t>y</a:t>
            </a:r>
            <a:endParaRPr sz="1600" dirty="0">
              <a:solidFill>
                <a:schemeClr val="dk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 rot="5400000" flipH="1" flipV="1">
            <a:off x="3264260" y="3852456"/>
            <a:ext cx="846492" cy="255605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Shape 175"/>
          <p:cNvSpPr/>
          <p:nvPr/>
        </p:nvSpPr>
        <p:spPr>
          <a:xfrm>
            <a:off x="3793411" y="4450751"/>
            <a:ext cx="109207" cy="12839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385831" y="4651781"/>
            <a:ext cx="109207" cy="12839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143237" y="4447697"/>
            <a:ext cx="109207" cy="12839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050313" y="4651806"/>
            <a:ext cx="109207" cy="12839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701440" y="4655314"/>
            <a:ext cx="109207" cy="12839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80" y="1795908"/>
            <a:ext cx="800100" cy="33020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1777648"/>
            <a:ext cx="800100" cy="3302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7999967" y="1670227"/>
            <a:ext cx="1523557" cy="911762"/>
            <a:chOff x="8567165" y="2831520"/>
            <a:chExt cx="1523557" cy="911762"/>
          </a:xfrm>
        </p:grpSpPr>
        <p:sp>
          <p:nvSpPr>
            <p:cNvPr id="2" name="Données stockées 1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188" name="Shape 188"/>
            <p:cNvCxnSpPr>
              <a:stCxn id="183" idx="5"/>
            </p:cNvCxnSpPr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Shape 189"/>
            <p:cNvCxnSpPr>
              <a:stCxn id="182" idx="1"/>
              <a:endCxn id="180" idx="5"/>
            </p:cNvCxnSpPr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Shape 190"/>
            <p:cNvCxnSpPr>
              <a:endCxn id="184" idx="2"/>
            </p:cNvCxnSpPr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Shape 197"/>
            <p:cNvCxnSpPr>
              <a:endCxn id="180" idx="5"/>
            </p:cNvCxnSpPr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Shape 198"/>
            <p:cNvCxnSpPr>
              <a:stCxn id="181" idx="7"/>
              <a:endCxn id="182" idx="2"/>
            </p:cNvCxnSpPr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Shape 199"/>
            <p:cNvCxnSpPr>
              <a:endCxn id="180" idx="6"/>
            </p:cNvCxnSpPr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Shape 201"/>
            <p:cNvCxnSpPr>
              <a:stCxn id="183" idx="5"/>
              <a:endCxn id="181" idx="5"/>
            </p:cNvCxnSpPr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Shape 202"/>
            <p:cNvCxnSpPr>
              <a:endCxn id="182" idx="2"/>
            </p:cNvCxnSpPr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Shape 190"/>
            <p:cNvCxnSpPr>
              <a:stCxn id="183" idx="7"/>
              <a:endCxn id="180" idx="3"/>
            </p:cNvCxnSpPr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Imag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25" y="2744301"/>
            <a:ext cx="800100" cy="3302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008" y="2799830"/>
            <a:ext cx="800100" cy="330200"/>
          </a:xfrm>
          <a:prstGeom prst="rect">
            <a:avLst/>
          </a:prstGeom>
        </p:spPr>
      </p:pic>
      <p:grpSp>
        <p:nvGrpSpPr>
          <p:cNvPr id="74" name="Grouper 73"/>
          <p:cNvGrpSpPr/>
          <p:nvPr/>
        </p:nvGrpSpPr>
        <p:grpSpPr>
          <a:xfrm rot="10800000">
            <a:off x="7860116" y="2682216"/>
            <a:ext cx="1523557" cy="911762"/>
            <a:chOff x="8567165" y="2831520"/>
            <a:chExt cx="1523557" cy="911762"/>
          </a:xfrm>
        </p:grpSpPr>
        <p:sp>
          <p:nvSpPr>
            <p:cNvPr id="75" name="Données stockées 74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76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Imag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77" y="3728805"/>
            <a:ext cx="800100" cy="33020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974" y="3719039"/>
            <a:ext cx="800100" cy="330200"/>
          </a:xfrm>
          <a:prstGeom prst="rect">
            <a:avLst/>
          </a:prstGeom>
        </p:spPr>
      </p:pic>
      <p:grpSp>
        <p:nvGrpSpPr>
          <p:cNvPr id="96" name="Grouper 95"/>
          <p:cNvGrpSpPr/>
          <p:nvPr/>
        </p:nvGrpSpPr>
        <p:grpSpPr>
          <a:xfrm rot="18024205">
            <a:off x="7628467" y="3975195"/>
            <a:ext cx="1523557" cy="911762"/>
            <a:chOff x="8567165" y="2831520"/>
            <a:chExt cx="1523557" cy="911762"/>
          </a:xfrm>
        </p:grpSpPr>
        <p:sp>
          <p:nvSpPr>
            <p:cNvPr id="97" name="Données stockées 96"/>
            <p:cNvSpPr/>
            <p:nvPr/>
          </p:nvSpPr>
          <p:spPr>
            <a:xfrm rot="11934490">
              <a:off x="8567165" y="2831520"/>
              <a:ext cx="1523557" cy="911762"/>
            </a:xfrm>
            <a:prstGeom prst="flowChartOnlineStorag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dobe Clean" panose="020B0503020404020204" pitchFamily="34" charset="0"/>
              </a:endParaRPr>
            </a:p>
          </p:txBody>
        </p:sp>
        <p:cxnSp>
          <p:nvCxnSpPr>
            <p:cNvPr id="98" name="Shape 188"/>
            <p:cNvCxnSpPr/>
            <p:nvPr/>
          </p:nvCxnSpPr>
          <p:spPr>
            <a:xfrm rot="19764131" flipH="1" flipV="1">
              <a:off x="9057409" y="3330366"/>
              <a:ext cx="266878" cy="26439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Shape 189"/>
            <p:cNvCxnSpPr/>
            <p:nvPr/>
          </p:nvCxnSpPr>
          <p:spPr>
            <a:xfrm rot="19764131" flipH="1" flipV="1">
              <a:off x="9512314" y="3096541"/>
              <a:ext cx="124120" cy="21894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Shape 190"/>
            <p:cNvCxnSpPr/>
            <p:nvPr/>
          </p:nvCxnSpPr>
          <p:spPr>
            <a:xfrm rot="19764131" flipV="1">
              <a:off x="8942697" y="3151754"/>
              <a:ext cx="232746" cy="16550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Shape 197"/>
            <p:cNvCxnSpPr/>
            <p:nvPr/>
          </p:nvCxnSpPr>
          <p:spPr>
            <a:xfrm rot="19764131">
              <a:off x="9209493" y="2998243"/>
              <a:ext cx="216038" cy="21508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Shape 198"/>
            <p:cNvCxnSpPr/>
            <p:nvPr/>
          </p:nvCxnSpPr>
          <p:spPr>
            <a:xfrm flipV="1">
              <a:off x="9598752" y="3315941"/>
              <a:ext cx="94140" cy="199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Shape 199"/>
            <p:cNvCxnSpPr/>
            <p:nvPr/>
          </p:nvCxnSpPr>
          <p:spPr>
            <a:xfrm rot="19764131" flipV="1">
              <a:off x="8993285" y="3222626"/>
              <a:ext cx="499399" cy="809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Shape 201"/>
            <p:cNvCxnSpPr/>
            <p:nvPr/>
          </p:nvCxnSpPr>
          <p:spPr>
            <a:xfrm>
              <a:off x="9372997" y="3508431"/>
              <a:ext cx="272046" cy="8578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Shape 202"/>
            <p:cNvCxnSpPr/>
            <p:nvPr/>
          </p:nvCxnSpPr>
          <p:spPr>
            <a:xfrm rot="19764131">
              <a:off x="9323985" y="3350869"/>
              <a:ext cx="378461" cy="659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Shape 180"/>
            <p:cNvSpPr/>
            <p:nvPr/>
          </p:nvSpPr>
          <p:spPr>
            <a:xfrm rot="19764131">
              <a:off x="9354220" y="305958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81"/>
            <p:cNvSpPr/>
            <p:nvPr/>
          </p:nvSpPr>
          <p:spPr>
            <a:xfrm rot="19764131">
              <a:off x="9534031" y="3510433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2"/>
            <p:cNvSpPr/>
            <p:nvPr/>
          </p:nvSpPr>
          <p:spPr>
            <a:xfrm rot="19764131">
              <a:off x="9685286" y="3223832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3"/>
            <p:cNvSpPr/>
            <p:nvPr/>
          </p:nvSpPr>
          <p:spPr>
            <a:xfrm rot="19764131">
              <a:off x="9261985" y="3424644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4"/>
            <p:cNvSpPr/>
            <p:nvPr/>
          </p:nvSpPr>
          <p:spPr>
            <a:xfrm rot="19764131">
              <a:off x="9109513" y="3011931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90"/>
            <p:cNvCxnSpPr/>
            <p:nvPr/>
          </p:nvCxnSpPr>
          <p:spPr>
            <a:xfrm flipV="1">
              <a:off x="9326706" y="3182692"/>
              <a:ext cx="72035" cy="2474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Shape 184"/>
            <p:cNvSpPr/>
            <p:nvPr/>
          </p:nvSpPr>
          <p:spPr>
            <a:xfrm rot="19764131">
              <a:off x="8961566" y="3307716"/>
              <a:ext cx="109242" cy="128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6100999" y="4598558"/>
            <a:ext cx="14990" cy="1172655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03E4DC5-5049-FF4E-B7EF-1AD334293657}"/>
              </a:ext>
            </a:extLst>
          </p:cNvPr>
          <p:cNvSpPr/>
          <p:nvPr/>
        </p:nvSpPr>
        <p:spPr>
          <a:xfrm>
            <a:off x="5753970" y="327511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obe Clean" panose="020B0503020404020204" pitchFamily="34" charset="0"/>
              </a:rPr>
              <a:t> </a:t>
            </a:r>
            <a:endParaRPr lang="fr-FR" dirty="0">
              <a:latin typeface="Adobe Clean" panose="020B0503020404020204" pitchFamily="34" charset="0"/>
            </a:endParaRPr>
          </a:p>
        </p:txBody>
      </p:sp>
      <p:sp>
        <p:nvSpPr>
          <p:cNvPr id="112" name="Trapezoid 111">
            <a:extLst>
              <a:ext uri="{FF2B5EF4-FFF2-40B4-BE49-F238E27FC236}">
                <a16:creationId xmlns:a16="http://schemas.microsoft.com/office/drawing/2014/main" id="{1ECBE31C-2110-C84E-BADD-EA901840C227}"/>
              </a:ext>
            </a:extLst>
          </p:cNvPr>
          <p:cNvSpPr/>
          <p:nvPr/>
        </p:nvSpPr>
        <p:spPr>
          <a:xfrm rot="5400000">
            <a:off x="5254761" y="1004820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3" name="Trapezoid 112">
            <a:extLst>
              <a:ext uri="{FF2B5EF4-FFF2-40B4-BE49-F238E27FC236}">
                <a16:creationId xmlns:a16="http://schemas.microsoft.com/office/drawing/2014/main" id="{DFD12442-D589-1049-A54B-041100B202D5}"/>
              </a:ext>
            </a:extLst>
          </p:cNvPr>
          <p:cNvSpPr/>
          <p:nvPr/>
        </p:nvSpPr>
        <p:spPr>
          <a:xfrm rot="5400000">
            <a:off x="5271747" y="1006928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4" name="Google Shape;2624;p95">
            <a:extLst>
              <a:ext uri="{FF2B5EF4-FFF2-40B4-BE49-F238E27FC236}">
                <a16:creationId xmlns:a16="http://schemas.microsoft.com/office/drawing/2014/main" id="{F9DFFFA9-7896-0649-B6A7-6A19EC577CA1}"/>
              </a:ext>
            </a:extLst>
          </p:cNvPr>
          <p:cNvSpPr/>
          <p:nvPr/>
        </p:nvSpPr>
        <p:spPr>
          <a:xfrm>
            <a:off x="5069189" y="1535617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1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5" name="Trapezoid 114">
            <a:extLst>
              <a:ext uri="{FF2B5EF4-FFF2-40B4-BE49-F238E27FC236}">
                <a16:creationId xmlns:a16="http://schemas.microsoft.com/office/drawing/2014/main" id="{4DE0CAB1-1404-894F-BF83-C084411F7163}"/>
              </a:ext>
            </a:extLst>
          </p:cNvPr>
          <p:cNvSpPr/>
          <p:nvPr/>
        </p:nvSpPr>
        <p:spPr>
          <a:xfrm rot="5400000">
            <a:off x="5260131" y="1965268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6" name="Trapezoid 115">
            <a:extLst>
              <a:ext uri="{FF2B5EF4-FFF2-40B4-BE49-F238E27FC236}">
                <a16:creationId xmlns:a16="http://schemas.microsoft.com/office/drawing/2014/main" id="{ECC132D1-0DCE-424A-A6F2-B81019162A20}"/>
              </a:ext>
            </a:extLst>
          </p:cNvPr>
          <p:cNvSpPr/>
          <p:nvPr/>
        </p:nvSpPr>
        <p:spPr>
          <a:xfrm rot="5400000">
            <a:off x="5277117" y="1967376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17" name="Google Shape;2624;p95">
            <a:extLst>
              <a:ext uri="{FF2B5EF4-FFF2-40B4-BE49-F238E27FC236}">
                <a16:creationId xmlns:a16="http://schemas.microsoft.com/office/drawing/2014/main" id="{843184BA-1576-864B-8307-249422A70CA9}"/>
              </a:ext>
            </a:extLst>
          </p:cNvPr>
          <p:cNvSpPr/>
          <p:nvPr/>
        </p:nvSpPr>
        <p:spPr>
          <a:xfrm>
            <a:off x="5074559" y="2496065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2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sp>
        <p:nvSpPr>
          <p:cNvPr id="119" name="Trapezoid 118">
            <a:extLst>
              <a:ext uri="{FF2B5EF4-FFF2-40B4-BE49-F238E27FC236}">
                <a16:creationId xmlns:a16="http://schemas.microsoft.com/office/drawing/2014/main" id="{FBBEB751-BB5F-FA43-BCE2-D8A97B009F81}"/>
              </a:ext>
            </a:extLst>
          </p:cNvPr>
          <p:cNvSpPr/>
          <p:nvPr/>
        </p:nvSpPr>
        <p:spPr>
          <a:xfrm rot="5400000">
            <a:off x="5261107" y="2972799"/>
            <a:ext cx="1589316" cy="1842707"/>
          </a:xfrm>
          <a:prstGeom prst="trapezoid">
            <a:avLst>
              <a:gd name="adj" fmla="val 42516"/>
            </a:avLst>
          </a:prstGeom>
          <a:solidFill>
            <a:schemeClr val="bg1">
              <a:alpha val="0"/>
            </a:scheme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28" name="Trapezoid 127">
            <a:extLst>
              <a:ext uri="{FF2B5EF4-FFF2-40B4-BE49-F238E27FC236}">
                <a16:creationId xmlns:a16="http://schemas.microsoft.com/office/drawing/2014/main" id="{15B576B6-FC38-D74A-81F2-CC2E28F914CF}"/>
              </a:ext>
            </a:extLst>
          </p:cNvPr>
          <p:cNvSpPr/>
          <p:nvPr/>
        </p:nvSpPr>
        <p:spPr>
          <a:xfrm rot="5400000">
            <a:off x="5278093" y="2974907"/>
            <a:ext cx="1550746" cy="1824051"/>
          </a:xfrm>
          <a:prstGeom prst="trapezoid">
            <a:avLst>
              <a:gd name="adj" fmla="val 41880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29" name="Google Shape;2624;p95">
            <a:extLst>
              <a:ext uri="{FF2B5EF4-FFF2-40B4-BE49-F238E27FC236}">
                <a16:creationId xmlns:a16="http://schemas.microsoft.com/office/drawing/2014/main" id="{5B2F4EE7-FEA2-2A48-8EA3-244835F46C50}"/>
              </a:ext>
            </a:extLst>
          </p:cNvPr>
          <p:cNvSpPr/>
          <p:nvPr/>
        </p:nvSpPr>
        <p:spPr>
          <a:xfrm>
            <a:off x="5075535" y="3503596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solidFill>
                  <a:schemeClr val="dk1"/>
                </a:solidFill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 3</a:t>
            </a:r>
            <a:endParaRPr lang="en-US" sz="2400" dirty="0">
              <a:solidFill>
                <a:schemeClr val="dk1"/>
              </a:solidFill>
              <a:latin typeface="Adobe Clean" panose="020B0503020404020204" pitchFamily="34" charset="0"/>
              <a:ea typeface="Roboto"/>
              <a:cs typeface="Roboto"/>
            </a:endParaRPr>
          </a:p>
        </p:txBody>
      </p:sp>
      <p:pic>
        <p:nvPicPr>
          <p:cNvPr id="130" name="Picture 129" descr="A plane flying in the air&#10;&#10;Description automatically generated">
            <a:extLst>
              <a:ext uri="{FF2B5EF4-FFF2-40B4-BE49-F238E27FC236}">
                <a16:creationId xmlns:a16="http://schemas.microsoft.com/office/drawing/2014/main" id="{283482C0-C057-9C40-9EBC-A6FACC76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4" t="20278" r="26626" b="9699"/>
          <a:stretch/>
        </p:blipFill>
        <p:spPr>
          <a:xfrm>
            <a:off x="9722068" y="1511437"/>
            <a:ext cx="1633073" cy="1498241"/>
          </a:xfrm>
          <a:prstGeom prst="rect">
            <a:avLst/>
          </a:prstGeom>
        </p:spPr>
      </p:pic>
      <p:pic>
        <p:nvPicPr>
          <p:cNvPr id="131" name="Image 32">
            <a:extLst>
              <a:ext uri="{FF2B5EF4-FFF2-40B4-BE49-F238E27FC236}">
                <a16:creationId xmlns:a16="http://schemas.microsoft.com/office/drawing/2014/main" id="{BCA931AF-C51A-2242-8096-850144DF0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055" y="3306709"/>
            <a:ext cx="1633073" cy="1633073"/>
          </a:xfrm>
          <a:prstGeom prst="rect">
            <a:avLst/>
          </a:prstGeom>
        </p:spPr>
      </p:pic>
      <p:sp>
        <p:nvSpPr>
          <p:cNvPr id="108" name="Google Shape;2629;p95">
            <a:extLst>
              <a:ext uri="{FF2B5EF4-FFF2-40B4-BE49-F238E27FC236}">
                <a16:creationId xmlns:a16="http://schemas.microsoft.com/office/drawing/2014/main" id="{ED68273F-923C-CC4D-AE78-65BB15FAF566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Optimal elementary structures?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22D91E3-69C4-274E-9D5E-CFE7B65F96FC}"/>
              </a:ext>
            </a:extLst>
          </p:cNvPr>
          <p:cNvSpPr/>
          <p:nvPr/>
        </p:nvSpPr>
        <p:spPr>
          <a:xfrm>
            <a:off x="2926914" y="4112336"/>
            <a:ext cx="1842709" cy="1016674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Adobe Clean" panose="020B05030204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A5F46-B4AD-8145-B269-8526D70AB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8"/>
    </mc:Choice>
    <mc:Fallback xmlns="">
      <p:transition spd="slow" advTm="3428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flying in the air&#10;&#10;Description automatically generated">
            <a:extLst>
              <a:ext uri="{FF2B5EF4-FFF2-40B4-BE49-F238E27FC236}">
                <a16:creationId xmlns:a16="http://schemas.microsoft.com/office/drawing/2014/main" id="{E7B853AD-2F0D-FC45-8DB2-9D2AB32DE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4" t="20278" r="26626" b="9699"/>
          <a:stretch/>
        </p:blipFill>
        <p:spPr>
          <a:xfrm>
            <a:off x="7226237" y="452800"/>
            <a:ext cx="1662857" cy="1525566"/>
          </a:xfrm>
          <a:prstGeom prst="rect">
            <a:avLst/>
          </a:prstGeom>
        </p:spPr>
      </p:pic>
      <p:sp>
        <p:nvSpPr>
          <p:cNvPr id="8" name="Google Shape;2629;p95">
            <a:extLst>
              <a:ext uri="{FF2B5EF4-FFF2-40B4-BE49-F238E27FC236}">
                <a16:creationId xmlns:a16="http://schemas.microsoft.com/office/drawing/2014/main" id="{0439B493-9ADC-CC4A-A5F8-8A3CDB2ACB18}"/>
              </a:ext>
            </a:extLst>
          </p:cNvPr>
          <p:cNvSpPr txBox="1"/>
          <p:nvPr/>
        </p:nvSpPr>
        <p:spPr>
          <a:xfrm>
            <a:off x="343296" y="123148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  <a:ea typeface="Oswald"/>
                <a:cs typeface="Oswald"/>
                <a:sym typeface="Oswald"/>
              </a:rPr>
              <a:t>On objects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9" name="Image 32">
            <a:extLst>
              <a:ext uri="{FF2B5EF4-FFF2-40B4-BE49-F238E27FC236}">
                <a16:creationId xmlns:a16="http://schemas.microsoft.com/office/drawing/2014/main" id="{6ACCDAD1-814A-7141-9B69-1C5B8831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28" y="452800"/>
            <a:ext cx="1525566" cy="1525566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EE4CF6C-9452-CF4F-9C56-0F78661E4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931" r="331" b="931"/>
          <a:stretch/>
        </p:blipFill>
        <p:spPr>
          <a:xfrm>
            <a:off x="837121" y="4014528"/>
            <a:ext cx="10272830" cy="175590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DF5C4D7-BD49-4C42-B7F7-DC9F95185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7" r="-4503"/>
          <a:stretch/>
        </p:blipFill>
        <p:spPr>
          <a:xfrm>
            <a:off x="837129" y="2308018"/>
            <a:ext cx="10202107" cy="17559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47BA8-9F6C-BB4D-B755-BFEB76995953}"/>
              </a:ext>
            </a:extLst>
          </p:cNvPr>
          <p:cNvCxnSpPr/>
          <p:nvPr/>
        </p:nvCxnSpPr>
        <p:spPr>
          <a:xfrm>
            <a:off x="5793507" y="337629"/>
            <a:ext cx="0" cy="593187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A6E03-E8EC-5B45-A212-EBEEC52E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C73ACA-1806-2B47-87C7-F7FBED9B1C6C}"/>
              </a:ext>
            </a:extLst>
          </p:cNvPr>
          <p:cNvSpPr/>
          <p:nvPr/>
        </p:nvSpPr>
        <p:spPr>
          <a:xfrm>
            <a:off x="10520070" y="2310356"/>
            <a:ext cx="589881" cy="17559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9F8C1-6B7B-4E4A-BE91-535EB705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A575BF83-FCB6-8140-8ED5-BD5A174A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2" r="51483" b="28353"/>
          <a:stretch/>
        </p:blipFill>
        <p:spPr>
          <a:xfrm>
            <a:off x="2487293" y="3834740"/>
            <a:ext cx="6421037" cy="2355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0AC54-BDC8-DB4F-92BC-F3B3EE1EFB5F}"/>
              </a:ext>
            </a:extLst>
          </p:cNvPr>
          <p:cNvSpPr txBox="1"/>
          <p:nvPr/>
        </p:nvSpPr>
        <p:spPr>
          <a:xfrm>
            <a:off x="2724804" y="796956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1081D-F64E-574E-B0FC-63C6C43ACB88}"/>
              </a:ext>
            </a:extLst>
          </p:cNvPr>
          <p:cNvSpPr txBox="1"/>
          <p:nvPr/>
        </p:nvSpPr>
        <p:spPr>
          <a:xfrm>
            <a:off x="5606675" y="768994"/>
            <a:ext cx="19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Template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FF572A-BB7A-5542-8BC4-092B289C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46</a:t>
            </a:fld>
            <a:endParaRPr lang="en-US"/>
          </a:p>
        </p:txBody>
      </p:sp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2748B6EC-A057-A34F-9F38-5F5DBEA0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3" r="7082" b="28353"/>
          <a:stretch/>
        </p:blipFill>
        <p:spPr>
          <a:xfrm>
            <a:off x="2487293" y="1479695"/>
            <a:ext cx="6421037" cy="2355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DBA26B-C261-3446-9327-6CB1C54F5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410" y="1705207"/>
            <a:ext cx="1904021" cy="19040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A425DD-8F0D-E441-9149-CCA105D27F0E}"/>
              </a:ext>
            </a:extLst>
          </p:cNvPr>
          <p:cNvCxnSpPr>
            <a:cxnSpLocks/>
          </p:cNvCxnSpPr>
          <p:nvPr/>
        </p:nvCxnSpPr>
        <p:spPr>
          <a:xfrm>
            <a:off x="4384431" y="953660"/>
            <a:ext cx="0" cy="5236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CABDED7-46D1-AD49-9C5F-FB4279D5A241}"/>
              </a:ext>
            </a:extLst>
          </p:cNvPr>
          <p:cNvSpPr/>
          <p:nvPr/>
        </p:nvSpPr>
        <p:spPr>
          <a:xfrm>
            <a:off x="4584848" y="1705207"/>
            <a:ext cx="4097231" cy="4383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CCAAB-727A-4448-B8D5-43E5A107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C3E1AA-0374-C64D-88D8-5BB6692DC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15977"/>
              </p:ext>
            </p:extLst>
          </p:nvPr>
        </p:nvGraphicFramePr>
        <p:xfrm>
          <a:off x="1749888" y="1639298"/>
          <a:ext cx="7791261" cy="38404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21162">
                  <a:extLst>
                    <a:ext uri="{9D8B030D-6E8A-4147-A177-3AD203B41FA5}">
                      <a16:colId xmlns:a16="http://schemas.microsoft.com/office/drawing/2014/main" val="4094665469"/>
                    </a:ext>
                  </a:extLst>
                </a:gridCol>
                <a:gridCol w="2557735">
                  <a:extLst>
                    <a:ext uri="{9D8B030D-6E8A-4147-A177-3AD203B41FA5}">
                      <a16:colId xmlns:a16="http://schemas.microsoft.com/office/drawing/2014/main" val="1740433728"/>
                    </a:ext>
                  </a:extLst>
                </a:gridCol>
                <a:gridCol w="2712364">
                  <a:extLst>
                    <a:ext uri="{9D8B030D-6E8A-4147-A177-3AD203B41FA5}">
                      <a16:colId xmlns:a16="http://schemas.microsoft.com/office/drawing/2014/main" val="1138647853"/>
                    </a:ext>
                  </a:extLst>
                </a:gridCol>
              </a:tblGrid>
              <a:tr h="371673">
                <a:tc>
                  <a:txBody>
                    <a:bodyPr/>
                    <a:lstStyle/>
                    <a:p>
                      <a:r>
                        <a:rPr lang="en-US" dirty="0"/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Patch </a:t>
                      </a:r>
                    </a:p>
                    <a:p>
                      <a:pPr algn="ctr"/>
                      <a:r>
                        <a:rPr lang="en-US" dirty="0"/>
                        <a:t>Deformation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</a:t>
                      </a:r>
                    </a:p>
                    <a:p>
                      <a:pPr algn="ctr"/>
                      <a:r>
                        <a:rPr lang="en-US" dirty="0"/>
                        <a:t> Translation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33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7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Robustness to 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3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Explicit Control over the deformation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Higher Dimensional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13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Topology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64760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B5EF2BB-A349-A440-A929-D94E57EF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37404-38B6-4B44-B0B2-13947681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47</a:t>
            </a:fld>
            <a:endParaRPr lang="en-US"/>
          </a:p>
        </p:txBody>
      </p:sp>
      <p:pic>
        <p:nvPicPr>
          <p:cNvPr id="11" name="Graphic 10" descr="Tick">
            <a:extLst>
              <a:ext uri="{FF2B5EF4-FFF2-40B4-BE49-F238E27FC236}">
                <a16:creationId xmlns:a16="http://schemas.microsoft.com/office/drawing/2014/main" id="{5AE14547-4442-CD49-AE14-19E08908B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917" y="2283120"/>
            <a:ext cx="521297" cy="521297"/>
          </a:xfrm>
          <a:prstGeom prst="rect">
            <a:avLst/>
          </a:prstGeom>
        </p:spPr>
      </p:pic>
      <p:pic>
        <p:nvPicPr>
          <p:cNvPr id="12" name="Graphic 11" descr="Tick">
            <a:extLst>
              <a:ext uri="{FF2B5EF4-FFF2-40B4-BE49-F238E27FC236}">
                <a16:creationId xmlns:a16="http://schemas.microsoft.com/office/drawing/2014/main" id="{A6C26CC5-3FB2-1547-9C88-17193F20F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0595" y="3004513"/>
            <a:ext cx="521297" cy="521297"/>
          </a:xfrm>
          <a:prstGeom prst="rect">
            <a:avLst/>
          </a:prstGeom>
        </p:spPr>
      </p:pic>
      <p:pic>
        <p:nvPicPr>
          <p:cNvPr id="13" name="Graphic 12" descr="Tick">
            <a:extLst>
              <a:ext uri="{FF2B5EF4-FFF2-40B4-BE49-F238E27FC236}">
                <a16:creationId xmlns:a16="http://schemas.microsoft.com/office/drawing/2014/main" id="{32396299-5134-6644-A3C8-69EE6D44A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917" y="3620800"/>
            <a:ext cx="521297" cy="521297"/>
          </a:xfrm>
          <a:prstGeom prst="rect">
            <a:avLst/>
          </a:prstGeom>
        </p:spPr>
      </p:pic>
      <p:pic>
        <p:nvPicPr>
          <p:cNvPr id="14" name="Graphic 13" descr="Tick">
            <a:extLst>
              <a:ext uri="{FF2B5EF4-FFF2-40B4-BE49-F238E27FC236}">
                <a16:creationId xmlns:a16="http://schemas.microsoft.com/office/drawing/2014/main" id="{1DEC175A-EF35-494A-AAEB-A9F060FE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916" y="4289640"/>
            <a:ext cx="521297" cy="521297"/>
          </a:xfrm>
          <a:prstGeom prst="rect">
            <a:avLst/>
          </a:prstGeom>
        </p:spPr>
      </p:pic>
      <p:pic>
        <p:nvPicPr>
          <p:cNvPr id="15" name="Graphic 14" descr="Sad face with solid fill">
            <a:extLst>
              <a:ext uri="{FF2B5EF4-FFF2-40B4-BE49-F238E27FC236}">
                <a16:creationId xmlns:a16="http://schemas.microsoft.com/office/drawing/2014/main" id="{D1085BA6-2E4B-D344-A022-B044E058D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6222" y="4818288"/>
            <a:ext cx="728580" cy="728580"/>
          </a:xfrm>
          <a:prstGeom prst="rect">
            <a:avLst/>
          </a:prstGeom>
        </p:spPr>
      </p:pic>
      <p:pic>
        <p:nvPicPr>
          <p:cNvPr id="21" name="Graphic 20" descr="Sad face with solid fill">
            <a:extLst>
              <a:ext uri="{FF2B5EF4-FFF2-40B4-BE49-F238E27FC236}">
                <a16:creationId xmlns:a16="http://schemas.microsoft.com/office/drawing/2014/main" id="{9D13BA8E-7FBA-884A-81BF-3673B43B9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775" y="2255713"/>
            <a:ext cx="728580" cy="728580"/>
          </a:xfrm>
          <a:prstGeom prst="rect">
            <a:avLst/>
          </a:prstGeom>
        </p:spPr>
      </p:pic>
      <p:pic>
        <p:nvPicPr>
          <p:cNvPr id="22" name="Graphic 21" descr="Tick">
            <a:extLst>
              <a:ext uri="{FF2B5EF4-FFF2-40B4-BE49-F238E27FC236}">
                <a16:creationId xmlns:a16="http://schemas.microsoft.com/office/drawing/2014/main" id="{C1FBB148-1E29-7A40-9B3B-40BAD79AB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0775" y="2991107"/>
            <a:ext cx="521297" cy="521297"/>
          </a:xfrm>
          <a:prstGeom prst="rect">
            <a:avLst/>
          </a:prstGeom>
        </p:spPr>
      </p:pic>
      <p:pic>
        <p:nvPicPr>
          <p:cNvPr id="23" name="Graphic 22" descr="Tick">
            <a:extLst>
              <a:ext uri="{FF2B5EF4-FFF2-40B4-BE49-F238E27FC236}">
                <a16:creationId xmlns:a16="http://schemas.microsoft.com/office/drawing/2014/main" id="{94849623-9F80-FD46-BC73-3614A9CD7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416" y="3633549"/>
            <a:ext cx="521297" cy="521297"/>
          </a:xfrm>
          <a:prstGeom prst="rect">
            <a:avLst/>
          </a:prstGeom>
        </p:spPr>
      </p:pic>
      <p:pic>
        <p:nvPicPr>
          <p:cNvPr id="24" name="Graphic 23" descr="Tick">
            <a:extLst>
              <a:ext uri="{FF2B5EF4-FFF2-40B4-BE49-F238E27FC236}">
                <a16:creationId xmlns:a16="http://schemas.microsoft.com/office/drawing/2014/main" id="{D7820811-6AB8-9343-920C-1242E70CF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0775" y="4239086"/>
            <a:ext cx="521297" cy="521297"/>
          </a:xfrm>
          <a:prstGeom prst="rect">
            <a:avLst/>
          </a:prstGeom>
        </p:spPr>
      </p:pic>
      <p:pic>
        <p:nvPicPr>
          <p:cNvPr id="25" name="Graphic 24" descr="Tick">
            <a:extLst>
              <a:ext uri="{FF2B5EF4-FFF2-40B4-BE49-F238E27FC236}">
                <a16:creationId xmlns:a16="http://schemas.microsoft.com/office/drawing/2014/main" id="{4E5F8ED5-D1B9-5F47-BF60-C5AB38272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0415" y="4943491"/>
            <a:ext cx="521297" cy="5212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97F33D-832D-9E4E-94CD-05B5F562AB15}"/>
              </a:ext>
            </a:extLst>
          </p:cNvPr>
          <p:cNvSpPr/>
          <p:nvPr/>
        </p:nvSpPr>
        <p:spPr>
          <a:xfrm>
            <a:off x="6366788" y="2961415"/>
            <a:ext cx="2979975" cy="5783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428CF4-13F4-8A40-8CF2-312296AED07D}"/>
              </a:ext>
            </a:extLst>
          </p:cNvPr>
          <p:cNvSpPr/>
          <p:nvPr/>
        </p:nvSpPr>
        <p:spPr>
          <a:xfrm>
            <a:off x="6399268" y="3578508"/>
            <a:ext cx="2979975" cy="5783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9C1F2-C9F1-1E4A-BFC9-51F394C98AC7}"/>
              </a:ext>
            </a:extLst>
          </p:cNvPr>
          <p:cNvSpPr/>
          <p:nvPr/>
        </p:nvSpPr>
        <p:spPr>
          <a:xfrm>
            <a:off x="6369287" y="4238077"/>
            <a:ext cx="2979975" cy="5783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49D660-4706-D64D-A735-CE2F85942F48}"/>
              </a:ext>
            </a:extLst>
          </p:cNvPr>
          <p:cNvSpPr/>
          <p:nvPr/>
        </p:nvSpPr>
        <p:spPr>
          <a:xfrm>
            <a:off x="6369288" y="4867660"/>
            <a:ext cx="2979975" cy="5783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21F8C-D4DA-F644-A356-C11317D7A502}"/>
              </a:ext>
            </a:extLst>
          </p:cNvPr>
          <p:cNvSpPr/>
          <p:nvPr/>
        </p:nvSpPr>
        <p:spPr>
          <a:xfrm>
            <a:off x="6384278" y="2319340"/>
            <a:ext cx="2979975" cy="5783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7D25-879F-2B46-BFCB-F5820212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 the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F79BD-6957-7B44-AECC-0AC48CD6B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342"/>
            <a:ext cx="10515600" cy="4351339"/>
          </a:xfrm>
        </p:spPr>
        <p:txBody>
          <a:bodyPr/>
          <a:lstStyle/>
          <a:p>
            <a:pPr marL="0" indent="0">
              <a:buNone/>
            </a:pPr>
            <a:r>
              <a:rPr lang="fr-FR" b="1" i="1" dirty="0" err="1">
                <a:solidFill>
                  <a:schemeClr val="accent1"/>
                </a:solidFill>
              </a:rPr>
              <a:t>Deformations</a:t>
            </a:r>
            <a:r>
              <a:rPr lang="fr-FR" dirty="0"/>
              <a:t> are a </a:t>
            </a:r>
            <a:r>
              <a:rPr lang="fr-FR" b="1" i="1" dirty="0"/>
              <a:t>flexible</a:t>
            </a:r>
            <a:r>
              <a:rPr lang="fr-FR" dirty="0"/>
              <a:t> and </a:t>
            </a:r>
            <a:r>
              <a:rPr lang="fr-FR" b="1" i="1" dirty="0"/>
              <a:t>intuitive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shapes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correspondences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connectivity</a:t>
            </a:r>
            <a:r>
              <a:rPr lang="fr-FR" dirty="0"/>
              <a:t> - </a:t>
            </a:r>
            <a:r>
              <a:rPr lang="fr-FR" dirty="0" err="1"/>
              <a:t>Generate</a:t>
            </a:r>
            <a:r>
              <a:rPr lang="fr-FR" dirty="0"/>
              <a:t> </a:t>
            </a:r>
            <a:r>
              <a:rPr lang="fr-FR" dirty="0" err="1"/>
              <a:t>Meshes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 err="1"/>
              <a:t>Suited</a:t>
            </a:r>
            <a:r>
              <a:rPr lang="fr-FR" dirty="0"/>
              <a:t> to </a:t>
            </a:r>
            <a:r>
              <a:rPr lang="fr-FR" dirty="0" err="1"/>
              <a:t>learn</a:t>
            </a:r>
            <a:r>
              <a:rPr lang="fr-FR" dirty="0"/>
              <a:t> an </a:t>
            </a:r>
            <a:r>
              <a:rPr lang="fr-FR" dirty="0" err="1"/>
              <a:t>optimised</a:t>
            </a:r>
            <a:r>
              <a:rPr lang="fr-FR" dirty="0"/>
              <a:t> set of </a:t>
            </a:r>
            <a:r>
              <a:rPr lang="fr-FR" dirty="0" err="1"/>
              <a:t>template</a:t>
            </a:r>
            <a:r>
              <a:rPr lang="fr-FR" dirty="0"/>
              <a:t>(s).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3E7A0-9E80-4D4E-BD36-FBC0B9CF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5" name="Google Shape;2625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0962" y="3377470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629" name="Google Shape;2629;p95"/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Points. </a:t>
            </a:r>
            <a:r>
              <a:rPr lang="en-US" sz="4000" dirty="0" err="1">
                <a:latin typeface="Adobe Clean" panose="020B0503020404020204" pitchFamily="34" charset="0"/>
              </a:rPr>
              <a:t>PointSetGen</a:t>
            </a:r>
            <a:r>
              <a:rPr lang="en-US" sz="4000" dirty="0">
                <a:latin typeface="Adobe Clean" panose="020B0503020404020204" pitchFamily="34" charset="0"/>
              </a:rPr>
              <a:t> 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617" name="Google Shape;2617;p95"/>
          <p:cNvSpPr/>
          <p:nvPr/>
        </p:nvSpPr>
        <p:spPr>
          <a:xfrm>
            <a:off x="3756080" y="2890931"/>
            <a:ext cx="187200" cy="13064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chemeClr val="lt1"/>
              </a:solidFill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624;p95">
            <a:extLst>
              <a:ext uri="{FF2B5EF4-FFF2-40B4-BE49-F238E27FC236}">
                <a16:creationId xmlns:a16="http://schemas.microsoft.com/office/drawing/2014/main" id="{E1F3CB30-A813-0446-8911-52D62C7C04F4}"/>
              </a:ext>
            </a:extLst>
          </p:cNvPr>
          <p:cNvSpPr/>
          <p:nvPr/>
        </p:nvSpPr>
        <p:spPr>
          <a:xfrm>
            <a:off x="5206120" y="3111442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2" name="Google Shape;2626;p95">
            <a:extLst>
              <a:ext uri="{FF2B5EF4-FFF2-40B4-BE49-F238E27FC236}">
                <a16:creationId xmlns:a16="http://schemas.microsoft.com/office/drawing/2014/main" id="{3BD484F9-A31B-1642-8B3E-EE294A8B6F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6709" y="3377470"/>
            <a:ext cx="370877" cy="27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1C009B-50ED-AC4B-8894-D8559F6B8EAC}"/>
              </a:ext>
            </a:extLst>
          </p:cNvPr>
          <p:cNvSpPr txBox="1"/>
          <p:nvPr/>
        </p:nvSpPr>
        <p:spPr>
          <a:xfrm>
            <a:off x="216170" y="6200456"/>
            <a:ext cx="115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dobe Clean" panose="020B0503020404020204" pitchFamily="34" charset="0"/>
              </a:rPr>
              <a:t>Fan, H., Su, H., &amp; </a:t>
            </a:r>
            <a:r>
              <a:rPr lang="fr-FR" dirty="0" err="1">
                <a:latin typeface="Adobe Clean" panose="020B0503020404020204" pitchFamily="34" charset="0"/>
              </a:rPr>
              <a:t>Guibas</a:t>
            </a:r>
            <a:r>
              <a:rPr lang="fr-FR" dirty="0">
                <a:latin typeface="Adobe Clean" panose="020B0503020404020204" pitchFamily="34" charset="0"/>
              </a:rPr>
              <a:t>, L. J. A point set </a:t>
            </a:r>
            <a:r>
              <a:rPr lang="fr-FR" dirty="0" err="1">
                <a:latin typeface="Adobe Clean" panose="020B0503020404020204" pitchFamily="34" charset="0"/>
              </a:rPr>
              <a:t>generation</a:t>
            </a:r>
            <a:r>
              <a:rPr lang="fr-FR" dirty="0">
                <a:latin typeface="Adobe Clean" panose="020B0503020404020204" pitchFamily="34" charset="0"/>
              </a:rPr>
              <a:t> network for 3d </a:t>
            </a:r>
            <a:r>
              <a:rPr lang="fr-FR" dirty="0" err="1">
                <a:latin typeface="Adobe Clean" panose="020B0503020404020204" pitchFamily="34" charset="0"/>
              </a:rPr>
              <a:t>object</a:t>
            </a:r>
            <a:r>
              <a:rPr lang="fr-FR" dirty="0">
                <a:latin typeface="Adobe Clean" panose="020B0503020404020204" pitchFamily="34" charset="0"/>
              </a:rPr>
              <a:t> reconstruction </a:t>
            </a:r>
            <a:r>
              <a:rPr lang="fr-FR" dirty="0" err="1">
                <a:latin typeface="Adobe Clean" panose="020B0503020404020204" pitchFamily="34" charset="0"/>
              </a:rPr>
              <a:t>from</a:t>
            </a:r>
            <a:r>
              <a:rPr lang="fr-FR" dirty="0">
                <a:latin typeface="Adobe Clean" panose="020B0503020404020204" pitchFamily="34" charset="0"/>
              </a:rPr>
              <a:t> a single image, CVPR 2017</a:t>
            </a:r>
          </a:p>
        </p:txBody>
      </p:sp>
      <p:pic>
        <p:nvPicPr>
          <p:cNvPr id="21" name="Image 208">
            <a:extLst>
              <a:ext uri="{FF2B5EF4-FFF2-40B4-BE49-F238E27FC236}">
                <a16:creationId xmlns:a16="http://schemas.microsoft.com/office/drawing/2014/main" id="{307D0E09-8917-3043-8239-48DA3C07C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0" y="2501304"/>
            <a:ext cx="806057" cy="1752331"/>
          </a:xfrm>
          <a:prstGeom prst="rect">
            <a:avLst/>
          </a:prstGeom>
        </p:spPr>
      </p:pic>
      <p:sp>
        <p:nvSpPr>
          <p:cNvPr id="23" name="Google Shape;2624;p95">
            <a:extLst>
              <a:ext uri="{FF2B5EF4-FFF2-40B4-BE49-F238E27FC236}">
                <a16:creationId xmlns:a16="http://schemas.microsoft.com/office/drawing/2014/main" id="{C7DE49B6-C866-784B-A779-44AADB16DF69}"/>
              </a:ext>
            </a:extLst>
          </p:cNvPr>
          <p:cNvSpPr/>
          <p:nvPr/>
        </p:nvSpPr>
        <p:spPr>
          <a:xfrm>
            <a:off x="1848222" y="3092346"/>
            <a:ext cx="1427650" cy="777363"/>
          </a:xfrm>
          <a:prstGeom prst="rect">
            <a:avLst/>
          </a:prstGeom>
          <a:noFill/>
          <a:ln w="222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CNN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2615;p95">
            <a:extLst>
              <a:ext uri="{FF2B5EF4-FFF2-40B4-BE49-F238E27FC236}">
                <a16:creationId xmlns:a16="http://schemas.microsoft.com/office/drawing/2014/main" id="{C16E08F8-411B-8043-B199-0A3C71DB8FB0}"/>
              </a:ext>
            </a:extLst>
          </p:cNvPr>
          <p:cNvSpPr txBox="1"/>
          <p:nvPr/>
        </p:nvSpPr>
        <p:spPr>
          <a:xfrm>
            <a:off x="142193" y="173135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Input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Image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9" name="Google Shape;2625;p95">
            <a:extLst>
              <a:ext uri="{FF2B5EF4-FFF2-40B4-BE49-F238E27FC236}">
                <a16:creationId xmlns:a16="http://schemas.microsoft.com/office/drawing/2014/main" id="{02632462-4050-FD4A-8805-38F08B95C2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3175" y="3377470"/>
            <a:ext cx="275732" cy="2711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41C2C-080E-0348-B8D6-FCCCF61A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E67D-8E88-1046-BE5F-91C56B2440A8}" type="slidenum">
              <a:rPr lang="en-US" smtClean="0"/>
              <a:t>5</a:t>
            </a:fld>
            <a:endParaRPr lang="en-US"/>
          </a:p>
        </p:txBody>
      </p:sp>
      <p:sp>
        <p:nvSpPr>
          <p:cNvPr id="17" name="Trapezoid 29">
            <a:extLst>
              <a:ext uri="{FF2B5EF4-FFF2-40B4-BE49-F238E27FC236}">
                <a16:creationId xmlns:a16="http://schemas.microsoft.com/office/drawing/2014/main" id="{9C0A465A-FDF8-6546-8BA4-346B5508B9CD}"/>
              </a:ext>
            </a:extLst>
          </p:cNvPr>
          <p:cNvSpPr/>
          <p:nvPr/>
        </p:nvSpPr>
        <p:spPr>
          <a:xfrm rot="16200000">
            <a:off x="5069158" y="2682816"/>
            <a:ext cx="1850331" cy="1664204"/>
          </a:xfrm>
          <a:prstGeom prst="trapezoid">
            <a:avLst>
              <a:gd name="adj" fmla="val 15619"/>
            </a:avLst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" panose="020B0503020404020204" pitchFamily="34" charset="0"/>
            </a:endParaRPr>
          </a:p>
        </p:txBody>
      </p:sp>
      <p:sp>
        <p:nvSpPr>
          <p:cNvPr id="18" name="Google Shape;2615;p95">
            <a:extLst>
              <a:ext uri="{FF2B5EF4-FFF2-40B4-BE49-F238E27FC236}">
                <a16:creationId xmlns:a16="http://schemas.microsoft.com/office/drawing/2014/main" id="{B2FA3A82-513D-BB4B-91A0-EEA358EDFF44}"/>
              </a:ext>
            </a:extLst>
          </p:cNvPr>
          <p:cNvSpPr txBox="1"/>
          <p:nvPr/>
        </p:nvSpPr>
        <p:spPr>
          <a:xfrm>
            <a:off x="7887549" y="1714440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oint cloud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00C225-C243-414B-8CC3-CA6586B8D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256" y="2256846"/>
            <a:ext cx="2365934" cy="2365934"/>
          </a:xfrm>
          <a:prstGeom prst="rect">
            <a:avLst/>
          </a:prstGeom>
        </p:spPr>
      </p:pic>
      <p:pic>
        <p:nvPicPr>
          <p:cNvPr id="20" name="Google Shape;2625;p95">
            <a:extLst>
              <a:ext uri="{FF2B5EF4-FFF2-40B4-BE49-F238E27FC236}">
                <a16:creationId xmlns:a16="http://schemas.microsoft.com/office/drawing/2014/main" id="{1BE44373-B0D1-F444-8CB2-F19552B338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8720" y="3397385"/>
            <a:ext cx="390415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4625C-2ED0-CC4B-93E8-0D11C842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41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>
            <a:extLst>
              <a:ext uri="{FF2B5EF4-FFF2-40B4-BE49-F238E27FC236}">
                <a16:creationId xmlns:a16="http://schemas.microsoft.com/office/drawing/2014/main" id="{74ABF204-8083-C040-8918-8F6E60FD78E0}"/>
              </a:ext>
            </a:extLst>
          </p:cNvPr>
          <p:cNvSpPr/>
          <p:nvPr/>
        </p:nvSpPr>
        <p:spPr>
          <a:xfrm rot="16200000">
            <a:off x="5069158" y="2682816"/>
            <a:ext cx="1850331" cy="1664204"/>
          </a:xfrm>
          <a:prstGeom prst="trapezoid">
            <a:avLst>
              <a:gd name="adj" fmla="val 15619"/>
            </a:avLst>
          </a:prstGeom>
          <a:noFill/>
          <a:ln w="22225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4F5480FD-5E53-6142-9C07-FDB07B601C5C}"/>
              </a:ext>
            </a:extLst>
          </p:cNvPr>
          <p:cNvSpPr/>
          <p:nvPr/>
        </p:nvSpPr>
        <p:spPr>
          <a:xfrm rot="16200000">
            <a:off x="5069158" y="2692112"/>
            <a:ext cx="1850331" cy="1664204"/>
          </a:xfrm>
          <a:prstGeom prst="trapezoid">
            <a:avLst>
              <a:gd name="adj" fmla="val 15619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pic>
        <p:nvPicPr>
          <p:cNvPr id="25" name="Shape 82">
            <a:extLst>
              <a:ext uri="{FF2B5EF4-FFF2-40B4-BE49-F238E27FC236}">
                <a16:creationId xmlns:a16="http://schemas.microsoft.com/office/drawing/2014/main" id="{E2852F30-E974-C44C-B4BE-659A7354D7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367" y="2475978"/>
            <a:ext cx="987308" cy="189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962" y="3377470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629" name="Google Shape;2629;p95"/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Adobe Clean" panose="020B0503020404020204" pitchFamily="34" charset="0"/>
              </a:rPr>
              <a:t>PointSetGen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617" name="Google Shape;2617;p95"/>
          <p:cNvSpPr/>
          <p:nvPr/>
        </p:nvSpPr>
        <p:spPr>
          <a:xfrm>
            <a:off x="3756080" y="2890931"/>
            <a:ext cx="187200" cy="1306400"/>
          </a:xfrm>
          <a:prstGeom prst="rect">
            <a:avLst/>
          </a:prstGeom>
          <a:solidFill>
            <a:srgbClr val="0070C0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617;p95">
            <a:extLst>
              <a:ext uri="{FF2B5EF4-FFF2-40B4-BE49-F238E27FC236}">
                <a16:creationId xmlns:a16="http://schemas.microsoft.com/office/drawing/2014/main" id="{7CF74ACE-DBD3-574F-AD7B-5E56CCF40564}"/>
              </a:ext>
            </a:extLst>
          </p:cNvPr>
          <p:cNvSpPr/>
          <p:nvPr/>
        </p:nvSpPr>
        <p:spPr>
          <a:xfrm>
            <a:off x="6763032" y="2599048"/>
            <a:ext cx="187200" cy="1841036"/>
          </a:xfrm>
          <a:prstGeom prst="rect">
            <a:avLst/>
          </a:prstGeom>
          <a:solidFill>
            <a:srgbClr val="0070C0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588;p94">
            <a:extLst>
              <a:ext uri="{FF2B5EF4-FFF2-40B4-BE49-F238E27FC236}">
                <a16:creationId xmlns:a16="http://schemas.microsoft.com/office/drawing/2014/main" id="{78CADC86-33BE-3D4D-9FED-7AA894C23B10}"/>
              </a:ext>
            </a:extLst>
          </p:cNvPr>
          <p:cNvSpPr/>
          <p:nvPr/>
        </p:nvSpPr>
        <p:spPr>
          <a:xfrm>
            <a:off x="6968181" y="3150767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588;p94">
            <a:extLst>
              <a:ext uri="{FF2B5EF4-FFF2-40B4-BE49-F238E27FC236}">
                <a16:creationId xmlns:a16="http://schemas.microsoft.com/office/drawing/2014/main" id="{D6A84E37-C71B-D045-98DF-DFFDFBAE3A4B}"/>
              </a:ext>
            </a:extLst>
          </p:cNvPr>
          <p:cNvSpPr/>
          <p:nvPr/>
        </p:nvSpPr>
        <p:spPr>
          <a:xfrm>
            <a:off x="6968181" y="2934593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588;p94">
            <a:extLst>
              <a:ext uri="{FF2B5EF4-FFF2-40B4-BE49-F238E27FC236}">
                <a16:creationId xmlns:a16="http://schemas.microsoft.com/office/drawing/2014/main" id="{AE7D882C-9BD0-E74B-BE31-66A3960F1CA8}"/>
              </a:ext>
            </a:extLst>
          </p:cNvPr>
          <p:cNvSpPr/>
          <p:nvPr/>
        </p:nvSpPr>
        <p:spPr>
          <a:xfrm>
            <a:off x="6968181" y="2718419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588;p94">
            <a:extLst>
              <a:ext uri="{FF2B5EF4-FFF2-40B4-BE49-F238E27FC236}">
                <a16:creationId xmlns:a16="http://schemas.microsoft.com/office/drawing/2014/main" id="{773C334D-EA82-AF43-B514-6FF77FE9ADBB}"/>
              </a:ext>
            </a:extLst>
          </p:cNvPr>
          <p:cNvSpPr/>
          <p:nvPr/>
        </p:nvSpPr>
        <p:spPr>
          <a:xfrm>
            <a:off x="6968181" y="3366941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588;p94">
            <a:extLst>
              <a:ext uri="{FF2B5EF4-FFF2-40B4-BE49-F238E27FC236}">
                <a16:creationId xmlns:a16="http://schemas.microsoft.com/office/drawing/2014/main" id="{065D09C6-5184-CC4D-A219-FB31E9F9D345}"/>
              </a:ext>
            </a:extLst>
          </p:cNvPr>
          <p:cNvSpPr/>
          <p:nvPr/>
        </p:nvSpPr>
        <p:spPr>
          <a:xfrm>
            <a:off x="6968181" y="3583115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588;p94">
            <a:extLst>
              <a:ext uri="{FF2B5EF4-FFF2-40B4-BE49-F238E27FC236}">
                <a16:creationId xmlns:a16="http://schemas.microsoft.com/office/drawing/2014/main" id="{2DEF2F56-D1BB-3947-9C20-2109AB163AAE}"/>
              </a:ext>
            </a:extLst>
          </p:cNvPr>
          <p:cNvSpPr/>
          <p:nvPr/>
        </p:nvSpPr>
        <p:spPr>
          <a:xfrm>
            <a:off x="6968181" y="3799289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588;p94">
            <a:extLst>
              <a:ext uri="{FF2B5EF4-FFF2-40B4-BE49-F238E27FC236}">
                <a16:creationId xmlns:a16="http://schemas.microsoft.com/office/drawing/2014/main" id="{A110FC2E-0CD3-0B4A-B405-5C130CF34ACD}"/>
              </a:ext>
            </a:extLst>
          </p:cNvPr>
          <p:cNvSpPr/>
          <p:nvPr/>
        </p:nvSpPr>
        <p:spPr>
          <a:xfrm>
            <a:off x="6968181" y="4015463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588;p94">
            <a:extLst>
              <a:ext uri="{FF2B5EF4-FFF2-40B4-BE49-F238E27FC236}">
                <a16:creationId xmlns:a16="http://schemas.microsoft.com/office/drawing/2014/main" id="{16937201-328A-3147-8AFA-947533791EE2}"/>
              </a:ext>
            </a:extLst>
          </p:cNvPr>
          <p:cNvSpPr/>
          <p:nvPr/>
        </p:nvSpPr>
        <p:spPr>
          <a:xfrm>
            <a:off x="6968181" y="4231638"/>
            <a:ext cx="97200" cy="1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624;p95">
            <a:extLst>
              <a:ext uri="{FF2B5EF4-FFF2-40B4-BE49-F238E27FC236}">
                <a16:creationId xmlns:a16="http://schemas.microsoft.com/office/drawing/2014/main" id="{E1F3CB30-A813-0446-8911-52D62C7C04F4}"/>
              </a:ext>
            </a:extLst>
          </p:cNvPr>
          <p:cNvSpPr/>
          <p:nvPr/>
        </p:nvSpPr>
        <p:spPr>
          <a:xfrm>
            <a:off x="5206120" y="3111442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2615;p95">
            <a:extLst>
              <a:ext uri="{FF2B5EF4-FFF2-40B4-BE49-F238E27FC236}">
                <a16:creationId xmlns:a16="http://schemas.microsoft.com/office/drawing/2014/main" id="{D2B090D0-DBFC-AF4D-A4E5-EA93C743F8FE}"/>
              </a:ext>
            </a:extLst>
          </p:cNvPr>
          <p:cNvSpPr txBox="1"/>
          <p:nvPr/>
        </p:nvSpPr>
        <p:spPr>
          <a:xfrm>
            <a:off x="7549221" y="173135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P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oint cloud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2617;p95">
            <a:extLst>
              <a:ext uri="{FF2B5EF4-FFF2-40B4-BE49-F238E27FC236}">
                <a16:creationId xmlns:a16="http://schemas.microsoft.com/office/drawing/2014/main" id="{20017791-5400-A748-9671-10391898F949}"/>
              </a:ext>
            </a:extLst>
          </p:cNvPr>
          <p:cNvSpPr/>
          <p:nvPr/>
        </p:nvSpPr>
        <p:spPr>
          <a:xfrm>
            <a:off x="3756080" y="2904717"/>
            <a:ext cx="187200" cy="1306400"/>
          </a:xfrm>
          <a:prstGeom prst="rect">
            <a:avLst/>
          </a:prstGeom>
          <a:solidFill>
            <a:srgbClr val="0070C0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57AEF8-5BB5-1746-BBCE-7DC356F63D5C}"/>
              </a:ext>
            </a:extLst>
          </p:cNvPr>
          <p:cNvSpPr txBox="1"/>
          <p:nvPr/>
        </p:nvSpPr>
        <p:spPr>
          <a:xfrm>
            <a:off x="216170" y="6200456"/>
            <a:ext cx="1155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dobe Clean" panose="020B0503020404020204" pitchFamily="34" charset="0"/>
              </a:rPr>
              <a:t>Fan, H., Su, H., &amp; </a:t>
            </a:r>
            <a:r>
              <a:rPr lang="fr-FR" dirty="0" err="1">
                <a:latin typeface="Adobe Clean" panose="020B0503020404020204" pitchFamily="34" charset="0"/>
              </a:rPr>
              <a:t>Guibas</a:t>
            </a:r>
            <a:r>
              <a:rPr lang="fr-FR" dirty="0">
                <a:latin typeface="Adobe Clean" panose="020B0503020404020204" pitchFamily="34" charset="0"/>
              </a:rPr>
              <a:t>, L. J. A point set </a:t>
            </a:r>
            <a:r>
              <a:rPr lang="fr-FR" dirty="0" err="1">
                <a:latin typeface="Adobe Clean" panose="020B0503020404020204" pitchFamily="34" charset="0"/>
              </a:rPr>
              <a:t>generation</a:t>
            </a:r>
            <a:r>
              <a:rPr lang="fr-FR" dirty="0">
                <a:latin typeface="Adobe Clean" panose="020B0503020404020204" pitchFamily="34" charset="0"/>
              </a:rPr>
              <a:t> network for 3d </a:t>
            </a:r>
            <a:r>
              <a:rPr lang="fr-FR" dirty="0" err="1">
                <a:latin typeface="Adobe Clean" panose="020B0503020404020204" pitchFamily="34" charset="0"/>
              </a:rPr>
              <a:t>object</a:t>
            </a:r>
            <a:r>
              <a:rPr lang="fr-FR" dirty="0">
                <a:latin typeface="Adobe Clean" panose="020B0503020404020204" pitchFamily="34" charset="0"/>
              </a:rPr>
              <a:t> reconstruction </a:t>
            </a:r>
            <a:r>
              <a:rPr lang="fr-FR" dirty="0" err="1">
                <a:latin typeface="Adobe Clean" panose="020B0503020404020204" pitchFamily="34" charset="0"/>
              </a:rPr>
              <a:t>from</a:t>
            </a:r>
            <a:r>
              <a:rPr lang="fr-FR" dirty="0">
                <a:latin typeface="Adobe Clean" panose="020B0503020404020204" pitchFamily="34" charset="0"/>
              </a:rPr>
              <a:t> a single image, CVPR 2017</a:t>
            </a:r>
          </a:p>
        </p:txBody>
      </p:sp>
      <p:sp>
        <p:nvSpPr>
          <p:cNvPr id="29" name="Google Shape;2616;p95">
            <a:extLst>
              <a:ext uri="{FF2B5EF4-FFF2-40B4-BE49-F238E27FC236}">
                <a16:creationId xmlns:a16="http://schemas.microsoft.com/office/drawing/2014/main" id="{11B119A5-7640-D84C-89E4-259781A3AB1E}"/>
              </a:ext>
            </a:extLst>
          </p:cNvPr>
          <p:cNvSpPr txBox="1"/>
          <p:nvPr/>
        </p:nvSpPr>
        <p:spPr>
          <a:xfrm>
            <a:off x="1909920" y="324176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935B8396-41D6-9945-84D8-FF672007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0654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B3A66-CB1C-6146-A350-8DC9DE7B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6016 0.00348 L 0.06875 0.00348 L 0.07253 0.00348 L 0.10677 -0.00324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1237 -4.07407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12669 -0.0231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115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13646 0.0398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99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2708 -0.039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199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11849 0.040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199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15182 -0.120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-601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09648 -0.1643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821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3646 -0.04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203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1289 -0.0131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7" grpId="0" animBg="1"/>
      <p:bldP spid="2617" grpId="1" animBg="1"/>
      <p:bldP spid="31" grpId="0" animBg="1"/>
      <p:bldP spid="31" grpId="1" animBg="1"/>
      <p:bldP spid="49" grpId="0" animBg="1"/>
      <p:bldP spid="49" grpId="1" animBg="1"/>
      <p:bldP spid="50" grpId="0" animBg="1"/>
      <p:bldP spid="50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19">
            <a:extLst>
              <a:ext uri="{FF2B5EF4-FFF2-40B4-BE49-F238E27FC236}">
                <a16:creationId xmlns:a16="http://schemas.microsoft.com/office/drawing/2014/main" id="{4F644025-932C-0E42-A34B-FA7E66D481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092" y="4359612"/>
            <a:ext cx="1073277" cy="2050542"/>
          </a:xfrm>
          <a:prstGeom prst="rect">
            <a:avLst/>
          </a:prstGeom>
        </p:spPr>
      </p:pic>
      <p:pic>
        <p:nvPicPr>
          <p:cNvPr id="25" name="Shape 82">
            <a:extLst>
              <a:ext uri="{FF2B5EF4-FFF2-40B4-BE49-F238E27FC236}">
                <a16:creationId xmlns:a16="http://schemas.microsoft.com/office/drawing/2014/main" id="{E2852F30-E974-C44C-B4BE-659A7354D7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938" y="2685817"/>
            <a:ext cx="987308" cy="18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16" name="Google Shape;2616;p95"/>
          <p:cNvSpPr txBox="1"/>
          <p:nvPr/>
        </p:nvSpPr>
        <p:spPr>
          <a:xfrm>
            <a:off x="2500492" y="2604549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625" name="Google Shape;2625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1533" y="3587309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rapezoid 74">
            <a:extLst>
              <a:ext uri="{FF2B5EF4-FFF2-40B4-BE49-F238E27FC236}">
                <a16:creationId xmlns:a16="http://schemas.microsoft.com/office/drawing/2014/main" id="{267BE0A3-A238-A540-983E-930B5CC64DA9}"/>
              </a:ext>
            </a:extLst>
          </p:cNvPr>
          <p:cNvSpPr/>
          <p:nvPr/>
        </p:nvSpPr>
        <p:spPr>
          <a:xfrm rot="5400000">
            <a:off x="5484894" y="2661627"/>
            <a:ext cx="2192994" cy="1652484"/>
          </a:xfrm>
          <a:prstGeom prst="trapezoid">
            <a:avLst>
              <a:gd name="adj" fmla="val 41309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6" name="Google Shape;2624;p95">
            <a:extLst>
              <a:ext uri="{FF2B5EF4-FFF2-40B4-BE49-F238E27FC236}">
                <a16:creationId xmlns:a16="http://schemas.microsoft.com/office/drawing/2014/main" id="{1CE71C61-9836-2040-B068-8EC6F4550F53}"/>
              </a:ext>
            </a:extLst>
          </p:cNvPr>
          <p:cNvSpPr/>
          <p:nvPr/>
        </p:nvSpPr>
        <p:spPr>
          <a:xfrm>
            <a:off x="5728832" y="3131318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en-US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</a:p>
        </p:txBody>
      </p:sp>
      <p:sp>
        <p:nvSpPr>
          <p:cNvPr id="2617" name="Google Shape;2617;p95"/>
          <p:cNvSpPr/>
          <p:nvPr/>
        </p:nvSpPr>
        <p:spPr>
          <a:xfrm>
            <a:off x="4377618" y="2419585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DF1150-4A76-E245-B8EA-1571054E6B0A}"/>
              </a:ext>
            </a:extLst>
          </p:cNvPr>
          <p:cNvGrpSpPr/>
          <p:nvPr/>
        </p:nvGrpSpPr>
        <p:grpSpPr>
          <a:xfrm>
            <a:off x="4337411" y="3796716"/>
            <a:ext cx="325434" cy="785427"/>
            <a:chOff x="4395611" y="3985650"/>
            <a:chExt cx="325434" cy="785427"/>
          </a:xfrm>
        </p:grpSpPr>
        <p:sp>
          <p:nvSpPr>
            <p:cNvPr id="45" name="Shape 163">
              <a:extLst>
                <a:ext uri="{FF2B5EF4-FFF2-40B4-BE49-F238E27FC236}">
                  <a16:creationId xmlns:a16="http://schemas.microsoft.com/office/drawing/2014/main" id="{277DDB13-4755-F642-9E59-C95FCCCF992C}"/>
                </a:ext>
              </a:extLst>
            </p:cNvPr>
            <p:cNvSpPr/>
            <p:nvPr/>
          </p:nvSpPr>
          <p:spPr>
            <a:xfrm>
              <a:off x="4418102" y="4236691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163">
              <a:extLst>
                <a:ext uri="{FF2B5EF4-FFF2-40B4-BE49-F238E27FC236}">
                  <a16:creationId xmlns:a16="http://schemas.microsoft.com/office/drawing/2014/main" id="{67A05092-41DA-7446-B83F-91E03A06E791}"/>
                </a:ext>
              </a:extLst>
            </p:cNvPr>
            <p:cNvSpPr/>
            <p:nvPr/>
          </p:nvSpPr>
          <p:spPr>
            <a:xfrm>
              <a:off x="4418102" y="4487732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162">
              <a:extLst>
                <a:ext uri="{FF2B5EF4-FFF2-40B4-BE49-F238E27FC236}">
                  <a16:creationId xmlns:a16="http://schemas.microsoft.com/office/drawing/2014/main" id="{51C410E4-F288-984A-8AF1-34874F3E3C50}"/>
                </a:ext>
              </a:extLst>
            </p:cNvPr>
            <p:cNvSpPr/>
            <p:nvPr/>
          </p:nvSpPr>
          <p:spPr>
            <a:xfrm>
              <a:off x="4418103" y="3985650"/>
              <a:ext cx="212077" cy="242764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x</a:t>
              </a:r>
              <a:endParaRPr sz="18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165">
              <a:extLst>
                <a:ext uri="{FF2B5EF4-FFF2-40B4-BE49-F238E27FC236}">
                  <a16:creationId xmlns:a16="http://schemas.microsoft.com/office/drawing/2014/main" id="{DB6D085B-12BC-8745-8B7E-CDE690F4697C}"/>
                </a:ext>
              </a:extLst>
            </p:cNvPr>
            <p:cNvSpPr txBox="1"/>
            <p:nvPr/>
          </p:nvSpPr>
          <p:spPr>
            <a:xfrm>
              <a:off x="4395611" y="4189303"/>
              <a:ext cx="323770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y</a:t>
              </a:r>
              <a:endParaRPr sz="16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Shape 165">
              <a:extLst>
                <a:ext uri="{FF2B5EF4-FFF2-40B4-BE49-F238E27FC236}">
                  <a16:creationId xmlns:a16="http://schemas.microsoft.com/office/drawing/2014/main" id="{0EEBF37C-558F-8444-A465-74AC85CFF4BD}"/>
                </a:ext>
              </a:extLst>
            </p:cNvPr>
            <p:cNvSpPr txBox="1"/>
            <p:nvPr/>
          </p:nvSpPr>
          <p:spPr>
            <a:xfrm>
              <a:off x="4397275" y="4429604"/>
              <a:ext cx="323770" cy="34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dirty="0">
                  <a:latin typeface="Adobe Clean" panose="020B0503020404020204" pitchFamily="34" charset="0"/>
                  <a:ea typeface="Calibri"/>
                  <a:cs typeface="Calibri"/>
                  <a:sym typeface="Calibri"/>
                </a:rPr>
                <a:t>z</a:t>
              </a:r>
              <a:endParaRPr sz="1600" dirty="0">
                <a:latin typeface="Adobe Clean" panose="020B05030204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2588;p94">
            <a:extLst>
              <a:ext uri="{FF2B5EF4-FFF2-40B4-BE49-F238E27FC236}">
                <a16:creationId xmlns:a16="http://schemas.microsoft.com/office/drawing/2014/main" id="{A90C26B1-446E-E343-98BC-B1A9DFC16816}"/>
              </a:ext>
            </a:extLst>
          </p:cNvPr>
          <p:cNvSpPr/>
          <p:nvPr/>
        </p:nvSpPr>
        <p:spPr>
          <a:xfrm>
            <a:off x="5631714" y="4054035"/>
            <a:ext cx="208196" cy="2165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588;p94">
            <a:extLst>
              <a:ext uri="{FF2B5EF4-FFF2-40B4-BE49-F238E27FC236}">
                <a16:creationId xmlns:a16="http://schemas.microsoft.com/office/drawing/2014/main" id="{AE7D882C-9BD0-E74B-BE31-66A3960F1CA8}"/>
              </a:ext>
            </a:extLst>
          </p:cNvPr>
          <p:cNvSpPr/>
          <p:nvPr/>
        </p:nvSpPr>
        <p:spPr>
          <a:xfrm>
            <a:off x="3119058" y="511809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2588;p94">
            <a:extLst>
              <a:ext uri="{FF2B5EF4-FFF2-40B4-BE49-F238E27FC236}">
                <a16:creationId xmlns:a16="http://schemas.microsoft.com/office/drawing/2014/main" id="{087BB334-0641-3A4D-87B8-5498B4D1F179}"/>
              </a:ext>
            </a:extLst>
          </p:cNvPr>
          <p:cNvSpPr/>
          <p:nvPr/>
        </p:nvSpPr>
        <p:spPr>
          <a:xfrm>
            <a:off x="3117091" y="511809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588;p94">
            <a:extLst>
              <a:ext uri="{FF2B5EF4-FFF2-40B4-BE49-F238E27FC236}">
                <a16:creationId xmlns:a16="http://schemas.microsoft.com/office/drawing/2014/main" id="{4623B72C-BCB7-7049-BE92-300B55239C2A}"/>
              </a:ext>
            </a:extLst>
          </p:cNvPr>
          <p:cNvSpPr/>
          <p:nvPr/>
        </p:nvSpPr>
        <p:spPr>
          <a:xfrm>
            <a:off x="3613094" y="4741524"/>
            <a:ext cx="208196" cy="2165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2588;p94">
            <a:extLst>
              <a:ext uri="{FF2B5EF4-FFF2-40B4-BE49-F238E27FC236}">
                <a16:creationId xmlns:a16="http://schemas.microsoft.com/office/drawing/2014/main" id="{74D88B6E-979A-F942-A5DD-9EE4CB7ACC6C}"/>
              </a:ext>
            </a:extLst>
          </p:cNvPr>
          <p:cNvSpPr/>
          <p:nvPr/>
        </p:nvSpPr>
        <p:spPr>
          <a:xfrm>
            <a:off x="3608260" y="4741524"/>
            <a:ext cx="208196" cy="2165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74ABF204-8083-C040-8918-8F6E60FD78E0}"/>
              </a:ext>
            </a:extLst>
          </p:cNvPr>
          <p:cNvSpPr/>
          <p:nvPr/>
        </p:nvSpPr>
        <p:spPr>
          <a:xfrm rot="5400000">
            <a:off x="5465372" y="2640878"/>
            <a:ext cx="2230337" cy="1664841"/>
          </a:xfrm>
          <a:prstGeom prst="trapezoid">
            <a:avLst>
              <a:gd name="adj" fmla="val 42516"/>
            </a:avLst>
          </a:prstGeom>
          <a:solidFill>
            <a:srgbClr val="0070C0">
              <a:alpha val="0"/>
            </a:srgb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26" name="Google Shape;2615;p95">
            <a:extLst>
              <a:ext uri="{FF2B5EF4-FFF2-40B4-BE49-F238E27FC236}">
                <a16:creationId xmlns:a16="http://schemas.microsoft.com/office/drawing/2014/main" id="{F09D7643-D8A8-4A4B-9C74-33D89A7938E6}"/>
              </a:ext>
            </a:extLst>
          </p:cNvPr>
          <p:cNvSpPr txBox="1"/>
          <p:nvPr/>
        </p:nvSpPr>
        <p:spPr>
          <a:xfrm>
            <a:off x="8088864" y="195620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2587;p94">
            <a:extLst>
              <a:ext uri="{FF2B5EF4-FFF2-40B4-BE49-F238E27FC236}">
                <a16:creationId xmlns:a16="http://schemas.microsoft.com/office/drawing/2014/main" id="{E12FA95A-A273-9247-8731-5D3B1D3E0D9F}"/>
              </a:ext>
            </a:extLst>
          </p:cNvPr>
          <p:cNvSpPr txBox="1"/>
          <p:nvPr/>
        </p:nvSpPr>
        <p:spPr>
          <a:xfrm>
            <a:off x="2073806" y="4507400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2587;p94">
            <a:extLst>
              <a:ext uri="{FF2B5EF4-FFF2-40B4-BE49-F238E27FC236}">
                <a16:creationId xmlns:a16="http://schemas.microsoft.com/office/drawing/2014/main" id="{9AAAEADC-E2E5-8C4B-B8E5-ECA3B08F1369}"/>
              </a:ext>
            </a:extLst>
          </p:cNvPr>
          <p:cNvSpPr txBox="1"/>
          <p:nvPr/>
        </p:nvSpPr>
        <p:spPr>
          <a:xfrm>
            <a:off x="3023092" y="6410252"/>
            <a:ext cx="1296400" cy="403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Template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2629;p95">
            <a:extLst>
              <a:ext uri="{FF2B5EF4-FFF2-40B4-BE49-F238E27FC236}">
                <a16:creationId xmlns:a16="http://schemas.microsoft.com/office/drawing/2014/main" id="{30719DA6-8202-0F4B-806D-D3F452AFAFCA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Key idea: deformation</a:t>
            </a:r>
            <a:endParaRPr lang="en-US"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29983-8B89-8F4F-A26D-839D1BAD07A0}"/>
              </a:ext>
            </a:extLst>
          </p:cNvPr>
          <p:cNvSpPr txBox="1"/>
          <p:nvPr/>
        </p:nvSpPr>
        <p:spPr>
          <a:xfrm>
            <a:off x="4658892" y="5491792"/>
            <a:ext cx="726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MLP= learned family of parametric deformations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8FEDDB05-0644-A342-9ACC-EBB2A2BB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2345B-BA52-6A4C-B5F1-A1EB3BEF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64 -0.02362 0.00742 -0.04723 0.01757 -0.06482 C 0.02786 -0.08241 0.0539 -0.09954 0.06132 -0.10556 C 0.06875 -0.11181 0.06223 -0.10278 0.06236 -0.10186 C 0.0625 -0.10093 0.0625 -0.10047 0.06236 -0.1 " pathEditMode="relative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7 -0.1 L 0.16601 -0.10648 L 0.16601 -0.10671 L 0.16601 -0.10648 " pathEditMode="relative" rAng="0" ptsTypes="AA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1056 0.0004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0442 -0.0023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14727 -0.1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27 -0.10185 L 0.28985 -0.1717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0078 -0.0023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11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938 -0.09467 C 0.07565 -0.1206 0.0737 -0.1449 0.09792 -0.15578 C 0.12201 -0.16643 0.20417 -0.15949 0.20417 -0.15949 L 0.20417 -0.15949 " pathEditMode="relative" ptsTypes="AAA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72 -0.15162 C 0.26041 -0.18264 0.31211 -0.21366 0.34726 -0.24606 C 0.38229 -0.27847 0.40143 -0.33102 0.41914 -0.34606 C 0.43685 -0.36111 0.44518 -0.34907 0.45351 -0.3368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100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2617" grpId="0" animBg="1"/>
      <p:bldP spid="2617" grpId="1" animBg="1"/>
      <p:bldP spid="2617" grpId="2" animBg="1"/>
      <p:bldP spid="2617" grpId="3" animBg="1"/>
      <p:bldP spid="2617" grpId="4" animBg="1"/>
      <p:bldP spid="77" grpId="0" animBg="1"/>
      <p:bldP spid="77" grpId="1" animBg="1"/>
      <p:bldP spid="77" grpId="2" animBg="1"/>
      <p:bldP spid="20" grpId="0" animBg="1"/>
      <p:bldP spid="20" grpId="1" animBg="1"/>
      <p:bldP spid="20" grpId="2" animBg="1"/>
      <p:bldP spid="81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19">
            <a:extLst>
              <a:ext uri="{FF2B5EF4-FFF2-40B4-BE49-F238E27FC236}">
                <a16:creationId xmlns:a16="http://schemas.microsoft.com/office/drawing/2014/main" id="{4F644025-932C-0E42-A34B-FA7E66D48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92" y="4781144"/>
            <a:ext cx="1073277" cy="2050542"/>
          </a:xfrm>
          <a:prstGeom prst="rect">
            <a:avLst/>
          </a:prstGeom>
        </p:spPr>
      </p:pic>
      <p:sp>
        <p:nvSpPr>
          <p:cNvPr id="69" name="Google Shape;2587;p94">
            <a:extLst>
              <a:ext uri="{FF2B5EF4-FFF2-40B4-BE49-F238E27FC236}">
                <a16:creationId xmlns:a16="http://schemas.microsoft.com/office/drawing/2014/main" id="{E12FA95A-A273-9247-8731-5D3B1D3E0D9F}"/>
              </a:ext>
            </a:extLst>
          </p:cNvPr>
          <p:cNvSpPr txBox="1"/>
          <p:nvPr/>
        </p:nvSpPr>
        <p:spPr>
          <a:xfrm>
            <a:off x="1961483" y="5087719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5" name="Shape 82">
            <a:extLst>
              <a:ext uri="{FF2B5EF4-FFF2-40B4-BE49-F238E27FC236}">
                <a16:creationId xmlns:a16="http://schemas.microsoft.com/office/drawing/2014/main" id="{E2852F30-E974-C44C-B4BE-659A7354D7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938" y="3107349"/>
            <a:ext cx="987308" cy="18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16" name="Google Shape;2616;p95"/>
          <p:cNvSpPr txBox="1"/>
          <p:nvPr/>
        </p:nvSpPr>
        <p:spPr>
          <a:xfrm>
            <a:off x="1496392" y="218052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625" name="Google Shape;2625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1533" y="4008841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rapezoid 74">
            <a:extLst>
              <a:ext uri="{FF2B5EF4-FFF2-40B4-BE49-F238E27FC236}">
                <a16:creationId xmlns:a16="http://schemas.microsoft.com/office/drawing/2014/main" id="{267BE0A3-A238-A540-983E-930B5CC64DA9}"/>
              </a:ext>
            </a:extLst>
          </p:cNvPr>
          <p:cNvSpPr/>
          <p:nvPr/>
        </p:nvSpPr>
        <p:spPr>
          <a:xfrm rot="5400000">
            <a:off x="5484894" y="3083159"/>
            <a:ext cx="2192994" cy="1652484"/>
          </a:xfrm>
          <a:prstGeom prst="trapezoid">
            <a:avLst>
              <a:gd name="adj" fmla="val 40168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6" name="Google Shape;2624;p95">
            <a:extLst>
              <a:ext uri="{FF2B5EF4-FFF2-40B4-BE49-F238E27FC236}">
                <a16:creationId xmlns:a16="http://schemas.microsoft.com/office/drawing/2014/main" id="{1CE71C61-9836-2040-B068-8EC6F4550F53}"/>
              </a:ext>
            </a:extLst>
          </p:cNvPr>
          <p:cNvSpPr/>
          <p:nvPr/>
        </p:nvSpPr>
        <p:spPr>
          <a:xfrm>
            <a:off x="5728832" y="3552850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2617;p95">
            <a:extLst>
              <a:ext uri="{FF2B5EF4-FFF2-40B4-BE49-F238E27FC236}">
                <a16:creationId xmlns:a16="http://schemas.microsoft.com/office/drawing/2014/main" id="{3D004F1D-89C3-7547-9A8F-38E46E838693}"/>
              </a:ext>
            </a:extLst>
          </p:cNvPr>
          <p:cNvSpPr/>
          <p:nvPr/>
        </p:nvSpPr>
        <p:spPr>
          <a:xfrm>
            <a:off x="3307631" y="2851193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2617;p95">
            <a:extLst>
              <a:ext uri="{FF2B5EF4-FFF2-40B4-BE49-F238E27FC236}">
                <a16:creationId xmlns:a16="http://schemas.microsoft.com/office/drawing/2014/main" id="{79781E9D-B3E1-1D4C-86A7-ECA325ACDBCB}"/>
              </a:ext>
            </a:extLst>
          </p:cNvPr>
          <p:cNvSpPr/>
          <p:nvPr/>
        </p:nvSpPr>
        <p:spPr>
          <a:xfrm>
            <a:off x="3561192" y="2851193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617;p95">
            <a:extLst>
              <a:ext uri="{FF2B5EF4-FFF2-40B4-BE49-F238E27FC236}">
                <a16:creationId xmlns:a16="http://schemas.microsoft.com/office/drawing/2014/main" id="{90D220DC-5AB3-0A4F-B85E-8E512F5C439D}"/>
              </a:ext>
            </a:extLst>
          </p:cNvPr>
          <p:cNvSpPr/>
          <p:nvPr/>
        </p:nvSpPr>
        <p:spPr>
          <a:xfrm>
            <a:off x="3839497" y="2842810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2617;p95">
            <a:extLst>
              <a:ext uri="{FF2B5EF4-FFF2-40B4-BE49-F238E27FC236}">
                <a16:creationId xmlns:a16="http://schemas.microsoft.com/office/drawing/2014/main" id="{232B86F8-8B1A-684D-B873-685A8DA04FCB}"/>
              </a:ext>
            </a:extLst>
          </p:cNvPr>
          <p:cNvSpPr/>
          <p:nvPr/>
        </p:nvSpPr>
        <p:spPr>
          <a:xfrm>
            <a:off x="4103983" y="2841117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17" name="Google Shape;2617;p95"/>
          <p:cNvSpPr/>
          <p:nvPr/>
        </p:nvSpPr>
        <p:spPr>
          <a:xfrm>
            <a:off x="4377618" y="2841117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2588;p94">
            <a:extLst>
              <a:ext uri="{FF2B5EF4-FFF2-40B4-BE49-F238E27FC236}">
                <a16:creationId xmlns:a16="http://schemas.microsoft.com/office/drawing/2014/main" id="{087BB334-0641-3A4D-87B8-5498B4D1F179}"/>
              </a:ext>
            </a:extLst>
          </p:cNvPr>
          <p:cNvSpPr/>
          <p:nvPr/>
        </p:nvSpPr>
        <p:spPr>
          <a:xfrm>
            <a:off x="3129439" y="5538116"/>
            <a:ext cx="246640" cy="2276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588;p94">
            <a:extLst>
              <a:ext uri="{FF2B5EF4-FFF2-40B4-BE49-F238E27FC236}">
                <a16:creationId xmlns:a16="http://schemas.microsoft.com/office/drawing/2014/main" id="{63D002EA-06AA-1542-9D90-37E125C2266B}"/>
              </a:ext>
            </a:extLst>
          </p:cNvPr>
          <p:cNvSpPr/>
          <p:nvPr/>
        </p:nvSpPr>
        <p:spPr>
          <a:xfrm>
            <a:off x="3379218" y="6313690"/>
            <a:ext cx="246640" cy="2276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588;p94">
            <a:extLst>
              <a:ext uri="{FF2B5EF4-FFF2-40B4-BE49-F238E27FC236}">
                <a16:creationId xmlns:a16="http://schemas.microsoft.com/office/drawing/2014/main" id="{B5E4ED0C-9C0D-1241-AC68-CDA06E2D1FE4}"/>
              </a:ext>
            </a:extLst>
          </p:cNvPr>
          <p:cNvSpPr/>
          <p:nvPr/>
        </p:nvSpPr>
        <p:spPr>
          <a:xfrm>
            <a:off x="3559730" y="5789789"/>
            <a:ext cx="246640" cy="2276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588;p94">
            <a:extLst>
              <a:ext uri="{FF2B5EF4-FFF2-40B4-BE49-F238E27FC236}">
                <a16:creationId xmlns:a16="http://schemas.microsoft.com/office/drawing/2014/main" id="{52ECFF4A-7DE5-6D4E-9F54-3588B16E9781}"/>
              </a:ext>
            </a:extLst>
          </p:cNvPr>
          <p:cNvSpPr/>
          <p:nvPr/>
        </p:nvSpPr>
        <p:spPr>
          <a:xfrm>
            <a:off x="3482426" y="549617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2588;p94">
            <a:extLst>
              <a:ext uri="{FF2B5EF4-FFF2-40B4-BE49-F238E27FC236}">
                <a16:creationId xmlns:a16="http://schemas.microsoft.com/office/drawing/2014/main" id="{74D88B6E-979A-F942-A5DD-9EE4CB7ACC6C}"/>
              </a:ext>
            </a:extLst>
          </p:cNvPr>
          <p:cNvSpPr/>
          <p:nvPr/>
        </p:nvSpPr>
        <p:spPr>
          <a:xfrm>
            <a:off x="3635981" y="5182925"/>
            <a:ext cx="208196" cy="2165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2588;p94">
            <a:extLst>
              <a:ext uri="{FF2B5EF4-FFF2-40B4-BE49-F238E27FC236}">
                <a16:creationId xmlns:a16="http://schemas.microsoft.com/office/drawing/2014/main" id="{7536595B-8307-894F-BCC9-B287F1953F20}"/>
              </a:ext>
            </a:extLst>
          </p:cNvPr>
          <p:cNvSpPr/>
          <p:nvPr/>
        </p:nvSpPr>
        <p:spPr>
          <a:xfrm>
            <a:off x="3130914" y="5538116"/>
            <a:ext cx="246640" cy="2276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2588;p94">
            <a:extLst>
              <a:ext uri="{FF2B5EF4-FFF2-40B4-BE49-F238E27FC236}">
                <a16:creationId xmlns:a16="http://schemas.microsoft.com/office/drawing/2014/main" id="{C0D3D73E-8E0C-404B-8928-BAE5C87ACF8F}"/>
              </a:ext>
            </a:extLst>
          </p:cNvPr>
          <p:cNvSpPr/>
          <p:nvPr/>
        </p:nvSpPr>
        <p:spPr>
          <a:xfrm>
            <a:off x="3380693" y="6313690"/>
            <a:ext cx="246640" cy="2276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2588;p94">
            <a:extLst>
              <a:ext uri="{FF2B5EF4-FFF2-40B4-BE49-F238E27FC236}">
                <a16:creationId xmlns:a16="http://schemas.microsoft.com/office/drawing/2014/main" id="{DEF08D97-89E7-9045-B665-55ECE3FE5971}"/>
              </a:ext>
            </a:extLst>
          </p:cNvPr>
          <p:cNvSpPr/>
          <p:nvPr/>
        </p:nvSpPr>
        <p:spPr>
          <a:xfrm>
            <a:off x="3561205" y="5789789"/>
            <a:ext cx="246640" cy="2276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2588;p94">
            <a:extLst>
              <a:ext uri="{FF2B5EF4-FFF2-40B4-BE49-F238E27FC236}">
                <a16:creationId xmlns:a16="http://schemas.microsoft.com/office/drawing/2014/main" id="{9A49B346-FCAE-E845-A21B-4C305558C9FD}"/>
              </a:ext>
            </a:extLst>
          </p:cNvPr>
          <p:cNvSpPr/>
          <p:nvPr/>
        </p:nvSpPr>
        <p:spPr>
          <a:xfrm>
            <a:off x="3483901" y="549617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2588;p94">
            <a:extLst>
              <a:ext uri="{FF2B5EF4-FFF2-40B4-BE49-F238E27FC236}">
                <a16:creationId xmlns:a16="http://schemas.microsoft.com/office/drawing/2014/main" id="{339F12EB-5A15-674D-BD81-F9571237B001}"/>
              </a:ext>
            </a:extLst>
          </p:cNvPr>
          <p:cNvSpPr/>
          <p:nvPr/>
        </p:nvSpPr>
        <p:spPr>
          <a:xfrm>
            <a:off x="3637456" y="5182925"/>
            <a:ext cx="208196" cy="2165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Trapezoid 186">
            <a:extLst>
              <a:ext uri="{FF2B5EF4-FFF2-40B4-BE49-F238E27FC236}">
                <a16:creationId xmlns:a16="http://schemas.microsoft.com/office/drawing/2014/main" id="{620FF8BF-275B-B04D-8791-857AB54DCFAB}"/>
              </a:ext>
            </a:extLst>
          </p:cNvPr>
          <p:cNvSpPr/>
          <p:nvPr/>
        </p:nvSpPr>
        <p:spPr>
          <a:xfrm rot="5400000">
            <a:off x="5470700" y="3073068"/>
            <a:ext cx="2230337" cy="1664841"/>
          </a:xfrm>
          <a:prstGeom prst="trapezoid">
            <a:avLst>
              <a:gd name="adj" fmla="val 42516"/>
            </a:avLst>
          </a:prstGeom>
          <a:solidFill>
            <a:srgbClr val="002060">
              <a:alpha val="0"/>
            </a:srgb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0" name="Google Shape;2615;p95">
            <a:extLst>
              <a:ext uri="{FF2B5EF4-FFF2-40B4-BE49-F238E27FC236}">
                <a16:creationId xmlns:a16="http://schemas.microsoft.com/office/drawing/2014/main" id="{53A030C2-F3E3-2A45-9A5C-D582D5F5B285}"/>
              </a:ext>
            </a:extLst>
          </p:cNvPr>
          <p:cNvSpPr txBox="1"/>
          <p:nvPr/>
        </p:nvSpPr>
        <p:spPr>
          <a:xfrm>
            <a:off x="8088864" y="195620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2629;p95">
            <a:extLst>
              <a:ext uri="{FF2B5EF4-FFF2-40B4-BE49-F238E27FC236}">
                <a16:creationId xmlns:a16="http://schemas.microsoft.com/office/drawing/2014/main" id="{5B5E9AF0-AE3B-734A-893D-350912D6370D}"/>
              </a:ext>
            </a:extLst>
          </p:cNvPr>
          <p:cNvSpPr txBox="1"/>
          <p:nvPr/>
        </p:nvSpPr>
        <p:spPr>
          <a:xfrm>
            <a:off x="624000" y="144000"/>
            <a:ext cx="1069594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>
                <a:latin typeface="Adobe Clean" panose="020B0503020404020204" pitchFamily="34" charset="0"/>
              </a:rPr>
              <a:t>Key idea: deformation</a:t>
            </a:r>
            <a:endParaRPr sz="2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7" name="Image 60">
            <a:extLst>
              <a:ext uri="{FF2B5EF4-FFF2-40B4-BE49-F238E27FC236}">
                <a16:creationId xmlns:a16="http://schemas.microsoft.com/office/drawing/2014/main" id="{8DDB9035-DB14-7D4A-8A2D-0DF5D3182D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3571" y="4791602"/>
            <a:ext cx="983126" cy="2040084"/>
          </a:xfrm>
          <a:prstGeom prst="rect">
            <a:avLst/>
          </a:prstGeom>
        </p:spPr>
      </p:pic>
      <p:pic>
        <p:nvPicPr>
          <p:cNvPr id="28" name="Shape 77">
            <a:extLst>
              <a:ext uri="{FF2B5EF4-FFF2-40B4-BE49-F238E27FC236}">
                <a16:creationId xmlns:a16="http://schemas.microsoft.com/office/drawing/2014/main" id="{E195BBF4-7715-C342-A599-C10280670F3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5281" y="3107349"/>
            <a:ext cx="997965" cy="18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629;p95">
            <a:extLst>
              <a:ext uri="{FF2B5EF4-FFF2-40B4-BE49-F238E27FC236}">
                <a16:creationId xmlns:a16="http://schemas.microsoft.com/office/drawing/2014/main" id="{9512073F-AC21-704A-968E-6459C4562F5C}"/>
              </a:ext>
            </a:extLst>
          </p:cNvPr>
          <p:cNvSpPr txBox="1"/>
          <p:nvPr/>
        </p:nvSpPr>
        <p:spPr>
          <a:xfrm>
            <a:off x="3358975" y="1102048"/>
            <a:ext cx="6058612" cy="103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400" dirty="0">
                <a:latin typeface="Adobe Clean" panose="020B0503020404020204" pitchFamily="34" charset="0"/>
              </a:rPr>
              <a:t>The reconstructed shape is in dense correspondence with the template by design.</a:t>
            </a:r>
            <a:endParaRPr sz="1400" dirty="0">
              <a:latin typeface="Adobe Clean" panose="020B0503020404020204" pitchFamily="34" charset="0"/>
              <a:ea typeface="Oswald"/>
              <a:cs typeface="Oswald"/>
              <a:sym typeface="Oswald"/>
            </a:endParaRP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A02D8F9-F1C1-994B-B3AD-E042F772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4EA88-D90C-CD4F-9C5F-7DE225556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329D0-38B9-A049-8B68-0B50255F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6133 -0.1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4987 -0.15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7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2019 -0.1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97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0138 -0.269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34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138 -0.1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78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5625 -0.05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263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4271 -0.042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5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2734 -0.026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11367 -0.0185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92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9869 -0.00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0.15648 L 0.16914 -0.181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1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15186 L 0.15808 -0.132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97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10417 L 0.15247 -0.069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173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-0.19468 L 0.14688 -0.1877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3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0.26991 L 0.15625 -0.279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9 -0.06991 L 0.25599 -0.14769 C 0.28425 -0.16852 0.28854 -0.18773 0.32005 -0.19607 C 0.35169 -0.20463 0.42357 -0.18727 0.44557 -0.19861 C 0.46758 -0.20996 0.46003 -0.23704 0.45234 -0.26389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-969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08 -0.13218 C 0.20013 -0.16435 0.24232 -0.1963 0.27461 -0.21111 C 0.3069 -0.2257 0.32175 -0.21875 0.35156 -0.22084 C 0.38151 -0.22269 0.43633 -0.21736 0.45391 -0.22315 C 0.47149 -0.22894 0.46446 -0.24236 0.45729 -0.25579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61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53 -0.18773 C 0.16836 -0.2044 0.19232 -0.22107 0.2194 -0.2375 C 0.24662 -0.25394 0.27865 -0.27917 0.30743 -0.28588 C 0.3362 -0.29283 0.39193 -0.27871 0.39193 -0.27847 L 0.45612 -0.27384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50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52 -0.27917 L 0.28437 -0.3338 C 0.31615 -0.34676 0.31719 -0.36898 0.3444 -0.35671 C 0.37148 -0.34468 0.40937 -0.30278 0.4474 -0.26088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314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14 -0.18148 C 0.2332 -0.19977 0.29726 -0.21782 0.34023 -0.2375 C 0.3832 -0.25694 0.40859 -0.28333 0.42682 -0.2993 C 0.44518 -0.31528 0.44765 -0.3243 0.45013 -0.3331 " pathEditMode="relative" rAng="0" ptsTypes="AAAA">
                                      <p:cBhvr>
                                        <p:cTn id="7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3" grpId="0" animBg="1"/>
      <p:bldP spid="113" grpId="1" animBg="1"/>
      <p:bldP spid="112" grpId="0" animBg="1"/>
      <p:bldP spid="112" grpId="1" animBg="1"/>
      <p:bldP spid="110" grpId="0" animBg="1"/>
      <p:bldP spid="110" grpId="1" animBg="1"/>
      <p:bldP spid="111" grpId="0" animBg="1"/>
      <p:bldP spid="111" grpId="1" animBg="1"/>
      <p:bldP spid="2617" grpId="0" animBg="1"/>
      <p:bldP spid="2617" grpId="1" animBg="1"/>
      <p:bldP spid="81" grpId="0" animBg="1"/>
      <p:bldP spid="81" grpId="1" animBg="1"/>
      <p:bldP spid="81" grpId="2" animBg="1"/>
      <p:bldP spid="81" grpId="3" animBg="1"/>
      <p:bldP spid="40" grpId="0" animBg="1"/>
      <p:bldP spid="40" grpId="1" animBg="1"/>
      <p:bldP spid="40" grpId="2" animBg="1"/>
      <p:bldP spid="40" grpId="3" animBg="1"/>
      <p:bldP spid="39" grpId="0" animBg="1"/>
      <p:bldP spid="39" grpId="1" animBg="1"/>
      <p:bldP spid="39" grpId="2" animBg="1"/>
      <p:bldP spid="39" grpId="3" animBg="1"/>
      <p:bldP spid="41" grpId="0" animBg="1"/>
      <p:bldP spid="41" grpId="1" animBg="1"/>
      <p:bldP spid="41" grpId="2" animBg="1"/>
      <p:bldP spid="41" grpId="3" animBg="1"/>
      <p:bldP spid="83" grpId="0" animBg="1"/>
      <p:bldP spid="83" grpId="1" animBg="1"/>
      <p:bldP spid="83" grpId="2" animBg="1"/>
      <p:bldP spid="83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19">
            <a:extLst>
              <a:ext uri="{FF2B5EF4-FFF2-40B4-BE49-F238E27FC236}">
                <a16:creationId xmlns:a16="http://schemas.microsoft.com/office/drawing/2014/main" id="{4F644025-932C-0E42-A34B-FA7E66D48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92" y="4781144"/>
            <a:ext cx="1073277" cy="2050542"/>
          </a:xfrm>
          <a:prstGeom prst="rect">
            <a:avLst/>
          </a:prstGeom>
        </p:spPr>
      </p:pic>
      <p:sp>
        <p:nvSpPr>
          <p:cNvPr id="69" name="Google Shape;2587;p94">
            <a:extLst>
              <a:ext uri="{FF2B5EF4-FFF2-40B4-BE49-F238E27FC236}">
                <a16:creationId xmlns:a16="http://schemas.microsoft.com/office/drawing/2014/main" id="{E12FA95A-A273-9247-8731-5D3B1D3E0D9F}"/>
              </a:ext>
            </a:extLst>
          </p:cNvPr>
          <p:cNvSpPr txBox="1"/>
          <p:nvPr/>
        </p:nvSpPr>
        <p:spPr>
          <a:xfrm>
            <a:off x="1961483" y="5087719"/>
            <a:ext cx="1296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Sampled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5" name="Shape 82">
            <a:extLst>
              <a:ext uri="{FF2B5EF4-FFF2-40B4-BE49-F238E27FC236}">
                <a16:creationId xmlns:a16="http://schemas.microsoft.com/office/drawing/2014/main" id="{E2852F30-E974-C44C-B4BE-659A7354D7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938" y="3107349"/>
            <a:ext cx="987308" cy="18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16" name="Google Shape;2616;p95"/>
          <p:cNvSpPr txBox="1"/>
          <p:nvPr/>
        </p:nvSpPr>
        <p:spPr>
          <a:xfrm>
            <a:off x="1496392" y="2180521"/>
            <a:ext cx="21584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Latent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shape</a:t>
            </a:r>
            <a:r>
              <a:rPr lang="fr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representation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625" name="Google Shape;2625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1533" y="4008841"/>
            <a:ext cx="710657" cy="29349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rapezoid 74">
            <a:extLst>
              <a:ext uri="{FF2B5EF4-FFF2-40B4-BE49-F238E27FC236}">
                <a16:creationId xmlns:a16="http://schemas.microsoft.com/office/drawing/2014/main" id="{267BE0A3-A238-A540-983E-930B5CC64DA9}"/>
              </a:ext>
            </a:extLst>
          </p:cNvPr>
          <p:cNvSpPr/>
          <p:nvPr/>
        </p:nvSpPr>
        <p:spPr>
          <a:xfrm rot="5400000">
            <a:off x="5484894" y="3083159"/>
            <a:ext cx="2192994" cy="1652484"/>
          </a:xfrm>
          <a:prstGeom prst="trapezoid">
            <a:avLst>
              <a:gd name="adj" fmla="val 40168"/>
            </a:avLst>
          </a:prstGeom>
          <a:solidFill>
            <a:srgbClr val="0070C0"/>
          </a:solidFill>
          <a:ln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6" name="Google Shape;2624;p95">
            <a:extLst>
              <a:ext uri="{FF2B5EF4-FFF2-40B4-BE49-F238E27FC236}">
                <a16:creationId xmlns:a16="http://schemas.microsoft.com/office/drawing/2014/main" id="{1CE71C61-9836-2040-B068-8EC6F4550F53}"/>
              </a:ext>
            </a:extLst>
          </p:cNvPr>
          <p:cNvSpPr/>
          <p:nvPr/>
        </p:nvSpPr>
        <p:spPr>
          <a:xfrm>
            <a:off x="5728832" y="3552850"/>
            <a:ext cx="1678800" cy="810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</a:pPr>
            <a:r>
              <a:rPr lang="fr" sz="24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MLP</a:t>
            </a:r>
            <a:endParaRPr sz="24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2617;p95">
            <a:extLst>
              <a:ext uri="{FF2B5EF4-FFF2-40B4-BE49-F238E27FC236}">
                <a16:creationId xmlns:a16="http://schemas.microsoft.com/office/drawing/2014/main" id="{3D004F1D-89C3-7547-9A8F-38E46E838693}"/>
              </a:ext>
            </a:extLst>
          </p:cNvPr>
          <p:cNvSpPr/>
          <p:nvPr/>
        </p:nvSpPr>
        <p:spPr>
          <a:xfrm>
            <a:off x="3307631" y="2851193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2617;p95">
            <a:extLst>
              <a:ext uri="{FF2B5EF4-FFF2-40B4-BE49-F238E27FC236}">
                <a16:creationId xmlns:a16="http://schemas.microsoft.com/office/drawing/2014/main" id="{79781E9D-B3E1-1D4C-86A7-ECA325ACDBCB}"/>
              </a:ext>
            </a:extLst>
          </p:cNvPr>
          <p:cNvSpPr/>
          <p:nvPr/>
        </p:nvSpPr>
        <p:spPr>
          <a:xfrm>
            <a:off x="3561192" y="2851193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617;p95">
            <a:extLst>
              <a:ext uri="{FF2B5EF4-FFF2-40B4-BE49-F238E27FC236}">
                <a16:creationId xmlns:a16="http://schemas.microsoft.com/office/drawing/2014/main" id="{90D220DC-5AB3-0A4F-B85E-8E512F5C439D}"/>
              </a:ext>
            </a:extLst>
          </p:cNvPr>
          <p:cNvSpPr/>
          <p:nvPr/>
        </p:nvSpPr>
        <p:spPr>
          <a:xfrm>
            <a:off x="3839497" y="2842810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2617;p95">
            <a:extLst>
              <a:ext uri="{FF2B5EF4-FFF2-40B4-BE49-F238E27FC236}">
                <a16:creationId xmlns:a16="http://schemas.microsoft.com/office/drawing/2014/main" id="{232B86F8-8B1A-684D-B873-685A8DA04FCB}"/>
              </a:ext>
            </a:extLst>
          </p:cNvPr>
          <p:cNvSpPr/>
          <p:nvPr/>
        </p:nvSpPr>
        <p:spPr>
          <a:xfrm>
            <a:off x="4103983" y="2841117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17" name="Google Shape;2617;p95"/>
          <p:cNvSpPr/>
          <p:nvPr/>
        </p:nvSpPr>
        <p:spPr>
          <a:xfrm>
            <a:off x="4377618" y="2841117"/>
            <a:ext cx="187200" cy="13064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2588;p94">
            <a:extLst>
              <a:ext uri="{FF2B5EF4-FFF2-40B4-BE49-F238E27FC236}">
                <a16:creationId xmlns:a16="http://schemas.microsoft.com/office/drawing/2014/main" id="{087BB334-0641-3A4D-87B8-5498B4D1F179}"/>
              </a:ext>
            </a:extLst>
          </p:cNvPr>
          <p:cNvSpPr/>
          <p:nvPr/>
        </p:nvSpPr>
        <p:spPr>
          <a:xfrm>
            <a:off x="3129439" y="5538116"/>
            <a:ext cx="246640" cy="2276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588;p94">
            <a:extLst>
              <a:ext uri="{FF2B5EF4-FFF2-40B4-BE49-F238E27FC236}">
                <a16:creationId xmlns:a16="http://schemas.microsoft.com/office/drawing/2014/main" id="{63D002EA-06AA-1542-9D90-37E125C2266B}"/>
              </a:ext>
            </a:extLst>
          </p:cNvPr>
          <p:cNvSpPr/>
          <p:nvPr/>
        </p:nvSpPr>
        <p:spPr>
          <a:xfrm>
            <a:off x="3379218" y="6313690"/>
            <a:ext cx="246640" cy="2276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588;p94">
            <a:extLst>
              <a:ext uri="{FF2B5EF4-FFF2-40B4-BE49-F238E27FC236}">
                <a16:creationId xmlns:a16="http://schemas.microsoft.com/office/drawing/2014/main" id="{B5E4ED0C-9C0D-1241-AC68-CDA06E2D1FE4}"/>
              </a:ext>
            </a:extLst>
          </p:cNvPr>
          <p:cNvSpPr/>
          <p:nvPr/>
        </p:nvSpPr>
        <p:spPr>
          <a:xfrm>
            <a:off x="3559730" y="5789789"/>
            <a:ext cx="246640" cy="2276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588;p94">
            <a:extLst>
              <a:ext uri="{FF2B5EF4-FFF2-40B4-BE49-F238E27FC236}">
                <a16:creationId xmlns:a16="http://schemas.microsoft.com/office/drawing/2014/main" id="{52ECFF4A-7DE5-6D4E-9F54-3588B16E9781}"/>
              </a:ext>
            </a:extLst>
          </p:cNvPr>
          <p:cNvSpPr/>
          <p:nvPr/>
        </p:nvSpPr>
        <p:spPr>
          <a:xfrm>
            <a:off x="3482426" y="549617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2588;p94">
            <a:extLst>
              <a:ext uri="{FF2B5EF4-FFF2-40B4-BE49-F238E27FC236}">
                <a16:creationId xmlns:a16="http://schemas.microsoft.com/office/drawing/2014/main" id="{74D88B6E-979A-F942-A5DD-9EE4CB7ACC6C}"/>
              </a:ext>
            </a:extLst>
          </p:cNvPr>
          <p:cNvSpPr/>
          <p:nvPr/>
        </p:nvSpPr>
        <p:spPr>
          <a:xfrm>
            <a:off x="3635981" y="5182925"/>
            <a:ext cx="208196" cy="2165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2588;p94">
            <a:extLst>
              <a:ext uri="{FF2B5EF4-FFF2-40B4-BE49-F238E27FC236}">
                <a16:creationId xmlns:a16="http://schemas.microsoft.com/office/drawing/2014/main" id="{7536595B-8307-894F-BCC9-B287F1953F20}"/>
              </a:ext>
            </a:extLst>
          </p:cNvPr>
          <p:cNvSpPr/>
          <p:nvPr/>
        </p:nvSpPr>
        <p:spPr>
          <a:xfrm>
            <a:off x="3130914" y="5538116"/>
            <a:ext cx="246640" cy="2276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2588;p94">
            <a:extLst>
              <a:ext uri="{FF2B5EF4-FFF2-40B4-BE49-F238E27FC236}">
                <a16:creationId xmlns:a16="http://schemas.microsoft.com/office/drawing/2014/main" id="{C0D3D73E-8E0C-404B-8928-BAE5C87ACF8F}"/>
              </a:ext>
            </a:extLst>
          </p:cNvPr>
          <p:cNvSpPr/>
          <p:nvPr/>
        </p:nvSpPr>
        <p:spPr>
          <a:xfrm>
            <a:off x="3380693" y="6313690"/>
            <a:ext cx="246640" cy="2276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2588;p94">
            <a:extLst>
              <a:ext uri="{FF2B5EF4-FFF2-40B4-BE49-F238E27FC236}">
                <a16:creationId xmlns:a16="http://schemas.microsoft.com/office/drawing/2014/main" id="{DEF08D97-89E7-9045-B665-55ECE3FE5971}"/>
              </a:ext>
            </a:extLst>
          </p:cNvPr>
          <p:cNvSpPr/>
          <p:nvPr/>
        </p:nvSpPr>
        <p:spPr>
          <a:xfrm>
            <a:off x="3561205" y="5789789"/>
            <a:ext cx="246640" cy="2276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2588;p94">
            <a:extLst>
              <a:ext uri="{FF2B5EF4-FFF2-40B4-BE49-F238E27FC236}">
                <a16:creationId xmlns:a16="http://schemas.microsoft.com/office/drawing/2014/main" id="{9A49B346-FCAE-E845-A21B-4C305558C9FD}"/>
              </a:ext>
            </a:extLst>
          </p:cNvPr>
          <p:cNvSpPr/>
          <p:nvPr/>
        </p:nvSpPr>
        <p:spPr>
          <a:xfrm>
            <a:off x="3483901" y="5496174"/>
            <a:ext cx="246640" cy="2276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2588;p94">
            <a:extLst>
              <a:ext uri="{FF2B5EF4-FFF2-40B4-BE49-F238E27FC236}">
                <a16:creationId xmlns:a16="http://schemas.microsoft.com/office/drawing/2014/main" id="{339F12EB-5A15-674D-BD81-F9571237B001}"/>
              </a:ext>
            </a:extLst>
          </p:cNvPr>
          <p:cNvSpPr/>
          <p:nvPr/>
        </p:nvSpPr>
        <p:spPr>
          <a:xfrm>
            <a:off x="3637456" y="5182925"/>
            <a:ext cx="208196" cy="2165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latin typeface="Adobe Clean" panose="020B05030204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Trapezoid 186">
            <a:extLst>
              <a:ext uri="{FF2B5EF4-FFF2-40B4-BE49-F238E27FC236}">
                <a16:creationId xmlns:a16="http://schemas.microsoft.com/office/drawing/2014/main" id="{620FF8BF-275B-B04D-8791-857AB54DCFAB}"/>
              </a:ext>
            </a:extLst>
          </p:cNvPr>
          <p:cNvSpPr/>
          <p:nvPr/>
        </p:nvSpPr>
        <p:spPr>
          <a:xfrm rot="5400000">
            <a:off x="5470700" y="3073068"/>
            <a:ext cx="2230337" cy="1664841"/>
          </a:xfrm>
          <a:prstGeom prst="trapezoid">
            <a:avLst>
              <a:gd name="adj" fmla="val 42516"/>
            </a:avLst>
          </a:prstGeom>
          <a:solidFill>
            <a:srgbClr val="002060">
              <a:alpha val="0"/>
            </a:srgbClr>
          </a:solidFill>
          <a:ln w="38100">
            <a:solidFill>
              <a:srgbClr val="315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70" name="Google Shape;2615;p95">
            <a:extLst>
              <a:ext uri="{FF2B5EF4-FFF2-40B4-BE49-F238E27FC236}">
                <a16:creationId xmlns:a16="http://schemas.microsoft.com/office/drawing/2014/main" id="{53A030C2-F3E3-2A45-9A5C-D582D5F5B285}"/>
              </a:ext>
            </a:extLst>
          </p:cNvPr>
          <p:cNvSpPr txBox="1"/>
          <p:nvPr/>
        </p:nvSpPr>
        <p:spPr>
          <a:xfrm>
            <a:off x="8088864" y="1956202"/>
            <a:ext cx="19796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fr" sz="1600" dirty="0" err="1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Generated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600" dirty="0">
                <a:latin typeface="Adobe Clean" panose="020B0503020404020204" pitchFamily="34" charset="0"/>
                <a:ea typeface="Roboto"/>
                <a:cs typeface="Roboto"/>
                <a:sym typeface="Roboto"/>
              </a:rPr>
              <a:t>3D point</a:t>
            </a:r>
            <a:endParaRPr sz="1600" dirty="0">
              <a:latin typeface="Adobe Clean" panose="020B05030204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27" name="Image 60">
            <a:extLst>
              <a:ext uri="{FF2B5EF4-FFF2-40B4-BE49-F238E27FC236}">
                <a16:creationId xmlns:a16="http://schemas.microsoft.com/office/drawing/2014/main" id="{8DDB9035-DB14-7D4A-8A2D-0DF5D3182D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3571" y="4791602"/>
            <a:ext cx="983126" cy="2040084"/>
          </a:xfrm>
          <a:prstGeom prst="rect">
            <a:avLst/>
          </a:prstGeom>
        </p:spPr>
      </p:pic>
      <p:pic>
        <p:nvPicPr>
          <p:cNvPr id="28" name="Shape 77">
            <a:extLst>
              <a:ext uri="{FF2B5EF4-FFF2-40B4-BE49-F238E27FC236}">
                <a16:creationId xmlns:a16="http://schemas.microsoft.com/office/drawing/2014/main" id="{E195BBF4-7715-C342-A599-C10280670F3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5281" y="3107349"/>
            <a:ext cx="997965" cy="18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A02D8F9-F1C1-994B-B3AD-E042F772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495E67D-8E88-1046-BE5F-91C56B2440A8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E82BFF9-E076-A942-B772-7D614BCCE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50" y="231225"/>
            <a:ext cx="10009485" cy="1560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i="1" dirty="0" err="1">
                <a:solidFill>
                  <a:schemeClr val="accent1"/>
                </a:solidFill>
              </a:rPr>
              <a:t>Deformations</a:t>
            </a:r>
            <a:r>
              <a:rPr lang="fr-FR" dirty="0"/>
              <a:t> are a </a:t>
            </a:r>
            <a:r>
              <a:rPr lang="fr-FR" b="1" i="1" dirty="0"/>
              <a:t>flexible</a:t>
            </a:r>
            <a:r>
              <a:rPr lang="fr-FR" dirty="0"/>
              <a:t> and </a:t>
            </a:r>
            <a:r>
              <a:rPr lang="fr-FR" b="1" i="1" dirty="0"/>
              <a:t>intuitive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represent</a:t>
            </a:r>
            <a:r>
              <a:rPr lang="fr-FR" dirty="0"/>
              <a:t> </a:t>
            </a:r>
            <a:r>
              <a:rPr lang="fr-FR" dirty="0" err="1"/>
              <a:t>shapes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correspondences</a:t>
            </a:r>
            <a:endParaRPr lang="fr-FR" dirty="0"/>
          </a:p>
          <a:p>
            <a:pPr lvl="1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BADD5B-3380-084F-A9AD-58A3DBA2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Template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|9.5|28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8867</TotalTime>
  <Words>1969</Words>
  <Application>Microsoft Macintosh PowerPoint</Application>
  <PresentationFormat>Widescreen</PresentationFormat>
  <Paragraphs>499</Paragraphs>
  <Slides>48</Slides>
  <Notes>37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Adobe Clean</vt:lpstr>
      <vt:lpstr>Arial</vt:lpstr>
      <vt:lpstr>Calibri</vt:lpstr>
      <vt:lpstr>Calibri Light</vt:lpstr>
      <vt:lpstr>Wingdings</vt:lpstr>
      <vt:lpstr>1_Office Theme</vt:lpstr>
      <vt:lpstr>PowerPoint Presentation</vt:lpstr>
      <vt:lpstr>A good 3D representation?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</vt:lpstr>
      <vt:lpstr>x</vt:lpstr>
      <vt:lpstr>x</vt:lpstr>
      <vt:lpstr>x</vt:lpstr>
      <vt:lpstr>PowerPoint Presentation</vt:lpstr>
      <vt:lpstr>Shape Interpolation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</vt:lpstr>
      <vt:lpstr>PowerPoint Presentation</vt:lpstr>
      <vt:lpstr>PowerPoint Presentation</vt:lpstr>
      <vt:lpstr>PowerPoint Presentation</vt:lpstr>
      <vt:lpstr>PowerPoint Presentation</vt:lpstr>
      <vt:lpstr>x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Mathieu Aubry</dc:creator>
  <cp:lastModifiedBy>thibault groueix</cp:lastModifiedBy>
  <cp:revision>98</cp:revision>
  <cp:lastPrinted>2019-08-29T22:40:26Z</cp:lastPrinted>
  <dcterms:created xsi:type="dcterms:W3CDTF">2019-08-24T19:02:47Z</dcterms:created>
  <dcterms:modified xsi:type="dcterms:W3CDTF">2019-11-27T12:59:29Z</dcterms:modified>
</cp:coreProperties>
</file>