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6"/>
  </p:notesMasterIdLst>
  <p:sldIdLst>
    <p:sldId id="256" r:id="rId2"/>
    <p:sldId id="308" r:id="rId3"/>
    <p:sldId id="306" r:id="rId4"/>
    <p:sldId id="311" r:id="rId5"/>
    <p:sldId id="316" r:id="rId6"/>
    <p:sldId id="317" r:id="rId7"/>
    <p:sldId id="318" r:id="rId8"/>
    <p:sldId id="320" r:id="rId9"/>
    <p:sldId id="325" r:id="rId10"/>
    <p:sldId id="322" r:id="rId11"/>
    <p:sldId id="323" r:id="rId12"/>
    <p:sldId id="324" r:id="rId13"/>
    <p:sldId id="315" r:id="rId14"/>
    <p:sldId id="31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00FF"/>
    <a:srgbClr val="00B7FF"/>
    <a:srgbClr val="00E212"/>
    <a:srgbClr val="FF4B4C"/>
    <a:srgbClr val="4C9D96"/>
    <a:srgbClr val="009900"/>
    <a:srgbClr val="00FF00"/>
    <a:srgbClr val="000000"/>
    <a:srgbClr val="D8A993"/>
    <a:srgbClr val="B40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3526"/>
  </p:normalViewPr>
  <p:slideViewPr>
    <p:cSldViewPr snapToGrid="0">
      <p:cViewPr varScale="1">
        <p:scale>
          <a:sx n="109" d="100"/>
          <a:sy n="109" d="100"/>
        </p:scale>
        <p:origin x="184" y="8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9d9c289f73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9d9c289f73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Hi I am Tom and I am going to present our work on Unsupervised Layered Image Decomposition into Object Prototypes.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FR" dirty="0"/>
              <a:t>We further demonstrate our approach robustness by applying our 2-layer model to real images. When applied to image clustering benchmarks,</a:t>
            </a:r>
          </a:p>
          <a:p>
            <a:pPr marL="158750" indent="0">
              <a:buNone/>
            </a:pPr>
            <a:r>
              <a:rPr lang="en-GB" dirty="0"/>
              <a:t>o</a:t>
            </a:r>
            <a:r>
              <a:rPr lang="en-FR" dirty="0"/>
              <a:t>ur method accurately discovers one prototype per category. We provide quantitative results for these benchmarks in the paper and show that we outperform previous approaches.</a:t>
            </a:r>
          </a:p>
        </p:txBody>
      </p:sp>
    </p:spTree>
    <p:extLst>
      <p:ext uri="{BB962C8B-B14F-4D97-AF65-F5344CB8AC3E}">
        <p14:creationId xmlns:p14="http://schemas.microsoft.com/office/powerpoint/2010/main" val="2099510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FR" dirty="0"/>
              <a:t>We evaluated the quality of our learned sprite (on </a:t>
            </a:r>
            <a:r>
              <a:rPr lang="en-FR"/>
              <a:t>the left</a:t>
            </a:r>
            <a:r>
              <a:rPr lang="en-US" dirty="0"/>
              <a:t> </a:t>
            </a:r>
            <a:r>
              <a:rPr lang="en-US" dirty="0" err="1"/>
              <a:t>alongwith</a:t>
            </a:r>
            <a:r>
              <a:rPr lang="en-US" dirty="0"/>
              <a:t> its mask</a:t>
            </a:r>
            <a:r>
              <a:rPr lang="en-FR"/>
              <a:t>) </a:t>
            </a:r>
            <a:r>
              <a:rPr lang="en-FR" dirty="0"/>
              <a:t>when applied </a:t>
            </a:r>
            <a:r>
              <a:rPr lang="en-FR"/>
              <a:t>to </a:t>
            </a:r>
            <a:r>
              <a:rPr lang="en-US" dirty="0"/>
              <a:t>a </a:t>
            </a:r>
            <a:r>
              <a:rPr lang="en-FR"/>
              <a:t>dataset </a:t>
            </a:r>
            <a:r>
              <a:rPr lang="en-US" dirty="0"/>
              <a:t>of horse images </a:t>
            </a:r>
            <a:r>
              <a:rPr lang="en-FR"/>
              <a:t>(</a:t>
            </a:r>
            <a:r>
              <a:rPr lang="en-FR" dirty="0"/>
              <a:t>on </a:t>
            </a:r>
            <a:r>
              <a:rPr lang="en-FR"/>
              <a:t>the </a:t>
            </a:r>
            <a:r>
              <a:rPr lang="en-US" dirty="0"/>
              <a:t>right</a:t>
            </a:r>
            <a:r>
              <a:rPr lang="en-FR"/>
              <a:t>). </a:t>
            </a:r>
            <a:r>
              <a:rPr lang="en-FR" dirty="0"/>
              <a:t>Even in this case, the discovered sprite is meaninful and its spatial extent accurate.</a:t>
            </a:r>
          </a:p>
          <a:p>
            <a:pPr marL="158750" indent="0">
              <a:buNone/>
            </a:pPr>
            <a:r>
              <a:rPr lang="en-FR" dirty="0"/>
              <a:t>Using our explicit image formation process, we can reconstruct a given input and decompose it in order to extract the foreground.</a:t>
            </a:r>
          </a:p>
          <a:p>
            <a:pPr marL="158750" indent="0">
              <a:buNone/>
            </a:pPr>
            <a:endParaRPr lang="en-FR" dirty="0"/>
          </a:p>
        </p:txBody>
      </p:sp>
    </p:spTree>
    <p:extLst>
      <p:ext uri="{BB962C8B-B14F-4D97-AF65-F5344CB8AC3E}">
        <p14:creationId xmlns:p14="http://schemas.microsoft.com/office/powerpoint/2010/main" val="2731170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FR" dirty="0"/>
              <a:t>Finally, we apply our framework on raw instagram collections associated to different hashtags. While most images are noise,</a:t>
            </a:r>
          </a:p>
          <a:p>
            <a:pPr marL="158750" indent="0">
              <a:buNone/>
            </a:pPr>
            <a:r>
              <a:rPr lang="en-FR" dirty="0"/>
              <a:t>our unsupervised approach is still able to learn meaninful sprites.</a:t>
            </a:r>
          </a:p>
        </p:txBody>
      </p:sp>
    </p:spTree>
    <p:extLst>
      <p:ext uri="{BB962C8B-B14F-4D97-AF65-F5344CB8AC3E}">
        <p14:creationId xmlns:p14="http://schemas.microsoft.com/office/powerpoint/2010/main" val="23494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9d9c289f73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9d9c289f73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More details are available on our project webpage, thanks for watching!</a:t>
            </a:r>
          </a:p>
        </p:txBody>
      </p:sp>
    </p:spTree>
    <p:extLst>
      <p:ext uri="{BB962C8B-B14F-4D97-AF65-F5344CB8AC3E}">
        <p14:creationId xmlns:p14="http://schemas.microsoft.com/office/powerpoint/2010/main" val="398806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FR"/>
              <a:t>More</a:t>
            </a:r>
            <a:endParaRPr lang="en-FR" dirty="0"/>
          </a:p>
        </p:txBody>
      </p:sp>
    </p:spTree>
    <p:extLst>
      <p:ext uri="{BB962C8B-B14F-4D97-AF65-F5344CB8AC3E}">
        <p14:creationId xmlns:p14="http://schemas.microsoft.com/office/powerpoint/2010/main" val="167860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FR" dirty="0"/>
              <a:t>Let’s have a look at this small collection of images. As humans, we can </a:t>
            </a:r>
            <a:r>
              <a:rPr lang="en-US" dirty="0"/>
              <a:t>quickly </a:t>
            </a:r>
            <a:r>
              <a:rPr lang="en-FR" dirty="0"/>
              <a:t>identify common characteristics for these objects.</a:t>
            </a:r>
          </a:p>
          <a:p>
            <a:pPr marL="158750" indent="0">
              <a:buFontTx/>
              <a:buNone/>
            </a:pPr>
            <a:r>
              <a:rPr lang="en-FR" dirty="0"/>
              <a:t>First, we can isolate 3 categories of shapes, and</a:t>
            </a:r>
          </a:p>
          <a:p>
            <a:pPr marL="158750" indent="0">
              <a:buFontTx/>
              <a:buNone/>
            </a:pPr>
            <a:r>
              <a:rPr lang="en-FR" dirty="0"/>
              <a:t>within a same category, we can identify two types of material.</a:t>
            </a:r>
          </a:p>
          <a:p>
            <a:pPr marL="158750" indent="0">
              <a:buFontTx/>
              <a:buNone/>
            </a:pPr>
            <a:r>
              <a:rPr lang="en-FR" dirty="0"/>
              <a:t>Then, objects can have different scales and locations in the scene.</a:t>
            </a:r>
          </a:p>
          <a:p>
            <a:pPr marL="158750" indent="0">
              <a:buFontTx/>
              <a:buNone/>
            </a:pPr>
            <a:r>
              <a:rPr lang="en-FR" dirty="0"/>
              <a:t>Finally, we can identify a limited set of colors that are repeated in the images.</a:t>
            </a:r>
          </a:p>
          <a:p>
            <a:pPr marL="158750" indent="0">
              <a:buFontTx/>
              <a:buNone/>
            </a:pPr>
            <a:r>
              <a:rPr lang="en-FR" dirty="0"/>
              <a:t>In this work, we introduce</a:t>
            </a:r>
          </a:p>
          <a:p>
            <a:pPr marL="158750" indent="0">
              <a:buFontTx/>
              <a:buNone/>
            </a:pPr>
            <a:endParaRPr lang="en-FR" dirty="0"/>
          </a:p>
        </p:txBody>
      </p:sp>
    </p:spTree>
    <p:extLst>
      <p:ext uri="{BB962C8B-B14F-4D97-AF65-F5344CB8AC3E}">
        <p14:creationId xmlns:p14="http://schemas.microsoft.com/office/powerpoint/2010/main" val="18682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FR" dirty="0"/>
              <a:t>an unsupervised algorithm that learns to decompose an image into object layers. Compared to previous </a:t>
            </a:r>
            <a:r>
              <a:rPr lang="en-US" dirty="0"/>
              <a:t>methods which use neural </a:t>
            </a:r>
            <a:r>
              <a:rPr lang="en-FR" dirty="0"/>
              <a:t>networks to generate layers,</a:t>
            </a:r>
          </a:p>
          <a:p>
            <a:pPr marL="158750" indent="0">
              <a:buFontTx/>
              <a:buNone/>
            </a:pPr>
            <a:r>
              <a:rPr lang="en-GB" dirty="0"/>
              <a:t>o</a:t>
            </a:r>
            <a:r>
              <a:rPr lang="en-FR" dirty="0"/>
              <a:t>ur key insight is to model layers as the explicit transformations of learnable prototypes called sprites. Transformations can notably include positioning the object in the image, changing its scale or even modifying its color.</a:t>
            </a:r>
          </a:p>
        </p:txBody>
      </p:sp>
    </p:spTree>
    <p:extLst>
      <p:ext uri="{BB962C8B-B14F-4D97-AF65-F5344CB8AC3E}">
        <p14:creationId xmlns:p14="http://schemas.microsoft.com/office/powerpoint/2010/main" val="61530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FR" dirty="0"/>
              <a:t>Such a layered decomposition algorithm could be beneficial for a wide range of applications such as scene understanding, environment abstraction, object discovery or object-centric image editing.</a:t>
            </a:r>
          </a:p>
        </p:txBody>
      </p:sp>
    </p:spTree>
    <p:extLst>
      <p:ext uri="{BB962C8B-B14F-4D97-AF65-F5344CB8AC3E}">
        <p14:creationId xmlns:p14="http://schemas.microsoft.com/office/powerpoint/2010/main" val="1147864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FR" dirty="0"/>
              <a:t>Our proposed approach has 3 main components.</a:t>
            </a:r>
          </a:p>
          <a:p>
            <a:pPr marL="158750" indent="0">
              <a:buFontTx/>
              <a:buNone/>
            </a:pPr>
            <a:r>
              <a:rPr lang="en-FR" dirty="0"/>
              <a:t>First, we introduce a small set of object prototypes, called sprites, which take the form of learnable RGB images with a transparency channel. </a:t>
            </a:r>
          </a:p>
          <a:p>
            <a:pPr marL="158750" indent="0">
              <a:buFontTx/>
              <a:buNone/>
            </a:pPr>
            <a:r>
              <a:rPr lang="en-FR" dirty="0"/>
              <a:t>We propose to learn another set of prototypes when modeling background.</a:t>
            </a:r>
          </a:p>
        </p:txBody>
      </p:sp>
    </p:spTree>
    <p:extLst>
      <p:ext uri="{BB962C8B-B14F-4D97-AF65-F5344CB8AC3E}">
        <p14:creationId xmlns:p14="http://schemas.microsoft.com/office/powerpoint/2010/main" val="134809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FR" dirty="0"/>
              <a:t>Second, given an input image,</a:t>
            </a:r>
          </a:p>
          <a:p>
            <a:pPr marL="158750" indent="0">
              <a:buFontTx/>
              <a:buNone/>
            </a:pPr>
            <a:r>
              <a:rPr lang="en-FR" dirty="0"/>
              <a:t>we propose to learn differentiable functions that output transformation parameters necessary to instanciate the sprites in a given layer.</a:t>
            </a:r>
          </a:p>
          <a:p>
            <a:pPr marL="158750" indent="0">
              <a:buFontTx/>
              <a:buNone/>
            </a:pPr>
            <a:r>
              <a:rPr lang="en-FR" dirty="0"/>
              <a:t>We repeat the process several times to obtain candidates for each object layer.</a:t>
            </a:r>
          </a:p>
          <a:p>
            <a:pPr marL="158750" indent="0">
              <a:buFontTx/>
              <a:buNone/>
            </a:pPr>
            <a:r>
              <a:rPr lang="en-FR" dirty="0"/>
              <a:t>Similarly, transformation parameters are predicted for the background prototype if any.</a:t>
            </a:r>
          </a:p>
        </p:txBody>
      </p:sp>
    </p:spTree>
    <p:extLst>
      <p:ext uri="{BB962C8B-B14F-4D97-AF65-F5344CB8AC3E}">
        <p14:creationId xmlns:p14="http://schemas.microsoft.com/office/powerpoint/2010/main" val="3802143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FR" dirty="0"/>
              <a:t>Finally, object layer candidates are composited through an adaptation of the classical alpha blending, where the occlusion between objects is learned.</a:t>
            </a:r>
          </a:p>
          <a:p>
            <a:pPr marL="158750" indent="0">
              <a:buFontTx/>
              <a:buNone/>
            </a:pPr>
            <a:r>
              <a:rPr lang="en-FR" dirty="0"/>
              <a:t>This results in many possible reconstructions and we introduce a greedy algorithm to select the </a:t>
            </a:r>
            <a:r>
              <a:rPr lang="en-FR"/>
              <a:t>best </a:t>
            </a:r>
            <a:r>
              <a:rPr lang="en-US" dirty="0"/>
              <a:t>one </a:t>
            </a:r>
            <a:r>
              <a:rPr lang="en-FR"/>
              <a:t>here </a:t>
            </a:r>
            <a:r>
              <a:rPr lang="en-FR" dirty="0"/>
              <a:t>in green.</a:t>
            </a:r>
          </a:p>
          <a:p>
            <a:pPr marL="158750" indent="0">
              <a:buFontTx/>
              <a:buNone/>
            </a:pPr>
            <a:r>
              <a:rPr lang="en-FR" dirty="0"/>
              <a:t>To summarize, the learnable parts are the sprites, the background prototypes, and predictors for occlusions and transformation parameters. They are learned jointly and end-to-end by minimizing a reconstruction error. Please see the paper for additional details.</a:t>
            </a:r>
          </a:p>
        </p:txBody>
      </p:sp>
    </p:spTree>
    <p:extLst>
      <p:ext uri="{BB962C8B-B14F-4D97-AF65-F5344CB8AC3E}">
        <p14:creationId xmlns:p14="http://schemas.microsoft.com/office/powerpoint/2010/main" val="1436026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FR" dirty="0"/>
              <a:t>We apply our approach on 3 standard multi-object benchmarks.</a:t>
            </a:r>
          </a:p>
          <a:p>
            <a:pPr marL="158750" indent="0">
              <a:buNone/>
            </a:pPr>
            <a:r>
              <a:rPr lang="en-FR" dirty="0"/>
              <a:t>First, we discover for each dataset different object categories without any supervision whatsoever.</a:t>
            </a:r>
          </a:p>
          <a:p>
            <a:pPr marL="158750" indent="0">
              <a:buNone/>
            </a:pPr>
            <a:r>
              <a:rPr lang="en-FR" dirty="0"/>
              <a:t>Using transformations of such sprites, our predicted reconstructions match accurately the input images.</a:t>
            </a:r>
          </a:p>
          <a:p>
            <a:pPr marL="158750" indent="0">
              <a:buNone/>
            </a:pPr>
            <a:r>
              <a:rPr lang="en-FR" dirty="0"/>
              <a:t>By analysis-by-synthesis, we can then infer their semantic segmentation, where each mask is colored with respect to the sprite used,</a:t>
            </a:r>
          </a:p>
          <a:p>
            <a:pPr marL="158750" indent="0">
              <a:buNone/>
            </a:pPr>
            <a:r>
              <a:rPr lang="en-GB" dirty="0"/>
              <a:t>Additionally, we can predict </a:t>
            </a:r>
            <a:r>
              <a:rPr lang="en-FR" dirty="0"/>
              <a:t>their instance segmentation, where each color corresponds to a different instance. Resulting image decompositions are shown on the right.</a:t>
            </a:r>
          </a:p>
          <a:p>
            <a:pPr marL="158750" indent="0">
              <a:buNone/>
            </a:pPr>
            <a:r>
              <a:rPr lang="en-FR" dirty="0"/>
              <a:t>Quantitatively, we compare our approach to the state of the art and demonstrate results on par with the best methods.</a:t>
            </a:r>
          </a:p>
          <a:p>
            <a:pPr marL="158750" indent="0">
              <a:buNone/>
            </a:pPr>
            <a:endParaRPr lang="en-FR" dirty="0"/>
          </a:p>
        </p:txBody>
      </p:sp>
    </p:spTree>
    <p:extLst>
      <p:ext uri="{BB962C8B-B14F-4D97-AF65-F5344CB8AC3E}">
        <p14:creationId xmlns:p14="http://schemas.microsoft.com/office/powerpoint/2010/main" val="213706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FR" dirty="0"/>
              <a:t>Because we explicitly model the image formation, our framework enables controllable object-centric image manipulations. Given an input image, we can</a:t>
            </a:r>
          </a:p>
          <a:p>
            <a:pPr marL="158750" indent="0">
              <a:buNone/>
            </a:pPr>
            <a:r>
              <a:rPr lang="en-GB" dirty="0"/>
              <a:t>S</a:t>
            </a:r>
            <a:r>
              <a:rPr lang="en-FR" dirty="0"/>
              <a:t>wap objects with other prototypes,</a:t>
            </a:r>
          </a:p>
          <a:p>
            <a:pPr marL="158750" indent="0">
              <a:buNone/>
            </a:pPr>
            <a:r>
              <a:rPr lang="en-GB" dirty="0"/>
              <a:t>C</a:t>
            </a:r>
            <a:r>
              <a:rPr lang="en-FR" dirty="0"/>
              <a:t>hange their 2D positions,</a:t>
            </a:r>
          </a:p>
          <a:p>
            <a:pPr marL="158750" indent="0">
              <a:buNone/>
            </a:pPr>
            <a:r>
              <a:rPr lang="en-GB" dirty="0"/>
              <a:t>S</a:t>
            </a:r>
            <a:r>
              <a:rPr lang="en-FR" dirty="0"/>
              <a:t>cale them into small or large objects,</a:t>
            </a:r>
          </a:p>
          <a:p>
            <a:pPr marL="158750" indent="0">
              <a:buNone/>
            </a:pPr>
            <a:r>
              <a:rPr lang="en-GB" dirty="0"/>
              <a:t>A</a:t>
            </a:r>
            <a:r>
              <a:rPr lang="en-FR" dirty="0"/>
              <a:t>nd modify their colors. Note that we are able to render out of distribution instances, like the pink sphere or the gigantic cylinder.</a:t>
            </a:r>
          </a:p>
        </p:txBody>
      </p:sp>
    </p:spTree>
    <p:extLst>
      <p:ext uri="{BB962C8B-B14F-4D97-AF65-F5344CB8AC3E}">
        <p14:creationId xmlns:p14="http://schemas.microsoft.com/office/powerpoint/2010/main" val="39515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1496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689748"/>
            <a:ext cx="8520600" cy="3991399"/>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14683"/>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682518"/>
            <a:ext cx="8520600" cy="3989664"/>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jp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10.xml"/><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imagine.enpc.fr/~monniert/DTI-Sprite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hyperlink" Target="https://github.com/monniert/dti-clusteri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openxmlformats.org/officeDocument/2006/relationships/video" Target="../media/media4.mp4"/><Relationship Id="rId13" Type="http://schemas.openxmlformats.org/officeDocument/2006/relationships/image" Target="../media/image14.png"/><Relationship Id="rId3" Type="http://schemas.microsoft.com/office/2007/relationships/media" Target="../media/media2.mp4"/><Relationship Id="rId7" Type="http://schemas.microsoft.com/office/2007/relationships/media" Target="../media/media4.mp4"/><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video" Target="../media/media1.mp4"/><Relationship Id="rId16" Type="http://schemas.openxmlformats.org/officeDocument/2006/relationships/image" Target="../media/image17.png"/><Relationship Id="rId1" Type="http://schemas.microsoft.com/office/2007/relationships/media" Target="../media/media1.mp4"/><Relationship Id="rId6" Type="http://schemas.openxmlformats.org/officeDocument/2006/relationships/video" Target="../media/media3.mp4"/><Relationship Id="rId11" Type="http://schemas.openxmlformats.org/officeDocument/2006/relationships/image" Target="../media/image12.png"/><Relationship Id="rId5" Type="http://schemas.microsoft.com/office/2007/relationships/media" Target="../media/media3.mp4"/><Relationship Id="rId15" Type="http://schemas.openxmlformats.org/officeDocument/2006/relationships/image" Target="../media/image16.png"/><Relationship Id="rId10" Type="http://schemas.openxmlformats.org/officeDocument/2006/relationships/notesSlide" Target="../notesSlides/notesSlide4.xml"/><Relationship Id="rId4" Type="http://schemas.openxmlformats.org/officeDocument/2006/relationships/video" Target="../media/media2.mp4"/><Relationship Id="rId9" Type="http://schemas.openxmlformats.org/officeDocument/2006/relationships/slideLayout" Target="../slideLayouts/slideLayout2.xml"/><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13" Type="http://schemas.microsoft.com/office/2007/relationships/media" Target="../media/media3.mp4"/><Relationship Id="rId18" Type="http://schemas.openxmlformats.org/officeDocument/2006/relationships/video" Target="../media/media4.mp4"/><Relationship Id="rId26" Type="http://schemas.openxmlformats.org/officeDocument/2006/relationships/image" Target="../media/image15.png"/><Relationship Id="rId3" Type="http://schemas.microsoft.com/office/2007/relationships/media" Target="../media/media6.mp4"/><Relationship Id="rId21" Type="http://schemas.openxmlformats.org/officeDocument/2006/relationships/slideLayout" Target="../slideLayouts/slideLayout2.xml"/><Relationship Id="rId7" Type="http://schemas.microsoft.com/office/2007/relationships/media" Target="../media/media7.mp4"/><Relationship Id="rId12" Type="http://schemas.openxmlformats.org/officeDocument/2006/relationships/video" Target="../media/media2.mp4"/><Relationship Id="rId17" Type="http://schemas.microsoft.com/office/2007/relationships/media" Target="../media/media4.mp4"/><Relationship Id="rId25" Type="http://schemas.openxmlformats.org/officeDocument/2006/relationships/image" Target="../media/image28.png"/><Relationship Id="rId33" Type="http://schemas.openxmlformats.org/officeDocument/2006/relationships/image" Target="../media/image32.png"/><Relationship Id="rId2" Type="http://schemas.openxmlformats.org/officeDocument/2006/relationships/video" Target="../media/media5.mp4"/><Relationship Id="rId16" Type="http://schemas.openxmlformats.org/officeDocument/2006/relationships/video" Target="../media/media9.mp4"/><Relationship Id="rId20" Type="http://schemas.openxmlformats.org/officeDocument/2006/relationships/video" Target="../media/media10.mp4"/><Relationship Id="rId29" Type="http://schemas.openxmlformats.org/officeDocument/2006/relationships/image" Target="../media/image16.png"/><Relationship Id="rId1" Type="http://schemas.microsoft.com/office/2007/relationships/media" Target="../media/media5.mp4"/><Relationship Id="rId6" Type="http://schemas.openxmlformats.org/officeDocument/2006/relationships/video" Target="../media/media1.mp4"/><Relationship Id="rId11" Type="http://schemas.microsoft.com/office/2007/relationships/media" Target="../media/media2.mp4"/><Relationship Id="rId24" Type="http://schemas.openxmlformats.org/officeDocument/2006/relationships/image" Target="../media/image27.png"/><Relationship Id="rId32" Type="http://schemas.openxmlformats.org/officeDocument/2006/relationships/image" Target="../media/image18.png"/><Relationship Id="rId5" Type="http://schemas.microsoft.com/office/2007/relationships/media" Target="../media/media1.mp4"/><Relationship Id="rId15" Type="http://schemas.microsoft.com/office/2007/relationships/media" Target="../media/media9.mp4"/><Relationship Id="rId23" Type="http://schemas.openxmlformats.org/officeDocument/2006/relationships/image" Target="../media/image26.png"/><Relationship Id="rId28" Type="http://schemas.openxmlformats.org/officeDocument/2006/relationships/image" Target="../media/image30.png"/><Relationship Id="rId10" Type="http://schemas.openxmlformats.org/officeDocument/2006/relationships/video" Target="../media/media8.mp4"/><Relationship Id="rId19" Type="http://schemas.microsoft.com/office/2007/relationships/media" Target="../media/media10.mp4"/><Relationship Id="rId31" Type="http://schemas.openxmlformats.org/officeDocument/2006/relationships/image" Target="../media/image31.png"/><Relationship Id="rId4" Type="http://schemas.openxmlformats.org/officeDocument/2006/relationships/video" Target="../media/media6.mp4"/><Relationship Id="rId9" Type="http://schemas.microsoft.com/office/2007/relationships/media" Target="../media/media8.mp4"/><Relationship Id="rId14" Type="http://schemas.openxmlformats.org/officeDocument/2006/relationships/video" Target="../media/media3.mp4"/><Relationship Id="rId22" Type="http://schemas.openxmlformats.org/officeDocument/2006/relationships/notesSlide" Target="../notesSlides/notesSlide9.xml"/><Relationship Id="rId27" Type="http://schemas.openxmlformats.org/officeDocument/2006/relationships/image" Target="../media/image29.png"/><Relationship Id="rId30" Type="http://schemas.openxmlformats.org/officeDocument/2006/relationships/image" Target="../media/image17.png"/><Relationship Id="rId8" Type="http://schemas.openxmlformats.org/officeDocument/2006/relationships/video" Target="../media/media7.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0" y="1154287"/>
            <a:ext cx="9144000" cy="15747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Unsupervised Layered Image </a:t>
            </a:r>
            <a:br>
              <a:rPr lang="en" sz="3200" dirty="0"/>
            </a:br>
            <a:r>
              <a:rPr lang="en" sz="3200" dirty="0"/>
              <a:t>Decomposition into Object Prototypes</a:t>
            </a:r>
            <a:endParaRPr sz="3200" dirty="0"/>
          </a:p>
        </p:txBody>
      </p:sp>
      <p:cxnSp>
        <p:nvCxnSpPr>
          <p:cNvPr id="59" name="Google Shape;59;p14"/>
          <p:cNvCxnSpPr/>
          <p:nvPr/>
        </p:nvCxnSpPr>
        <p:spPr>
          <a:xfrm rot="10800000" flipH="1">
            <a:off x="369150" y="2668074"/>
            <a:ext cx="8405700" cy="5100"/>
          </a:xfrm>
          <a:prstGeom prst="straightConnector1">
            <a:avLst/>
          </a:prstGeom>
          <a:noFill/>
          <a:ln w="76200" cap="flat" cmpd="sng">
            <a:solidFill>
              <a:srgbClr val="4C9D96"/>
            </a:solidFill>
            <a:prstDash val="solid"/>
            <a:round/>
            <a:headEnd type="none" w="med" len="med"/>
            <a:tailEnd type="none" w="med" len="med"/>
          </a:ln>
        </p:spPr>
      </p:cxnSp>
      <p:sp>
        <p:nvSpPr>
          <p:cNvPr id="60" name="Google Shape;60;p14"/>
          <p:cNvSpPr txBox="1">
            <a:spLocks noGrp="1"/>
          </p:cNvSpPr>
          <p:nvPr>
            <p:ph type="subTitle" idx="1"/>
          </p:nvPr>
        </p:nvSpPr>
        <p:spPr>
          <a:xfrm>
            <a:off x="311700" y="3157332"/>
            <a:ext cx="8520600" cy="1574701"/>
          </a:xfrm>
          <a:prstGeom prst="rect">
            <a:avLst/>
          </a:prstGeom>
        </p:spPr>
        <p:txBody>
          <a:bodyPr spcFirstLastPara="1" wrap="square" lIns="91425" tIns="91425" rIns="91425" bIns="91425" anchor="t" anchorCtr="0">
            <a:noAutofit/>
          </a:bodyPr>
          <a:lstStyle/>
          <a:p>
            <a:pPr marL="0" lvl="0" indent="0"/>
            <a:r>
              <a:rPr lang="en" sz="2000" b="1" dirty="0">
                <a:solidFill>
                  <a:schemeClr val="dk1"/>
                </a:solidFill>
              </a:rPr>
              <a:t>Tom Monnier</a:t>
            </a:r>
            <a:r>
              <a:rPr lang="en" sz="2000" b="1" baseline="30000" dirty="0">
                <a:solidFill>
                  <a:schemeClr val="dk1"/>
                </a:solidFill>
              </a:rPr>
              <a:t>1</a:t>
            </a:r>
            <a:r>
              <a:rPr lang="en" sz="2000" b="1" dirty="0">
                <a:solidFill>
                  <a:schemeClr val="dk1"/>
                </a:solidFill>
              </a:rPr>
              <a:t>   Elliot Vincent</a:t>
            </a:r>
            <a:r>
              <a:rPr lang="en" sz="2000" b="1" baseline="30000" dirty="0">
                <a:solidFill>
                  <a:schemeClr val="dk1"/>
                </a:solidFill>
              </a:rPr>
              <a:t>1,2</a:t>
            </a:r>
            <a:r>
              <a:rPr lang="en" sz="2000" b="1" dirty="0">
                <a:solidFill>
                  <a:schemeClr val="dk1"/>
                </a:solidFill>
              </a:rPr>
              <a:t>   Jean Ponce</a:t>
            </a:r>
            <a:r>
              <a:rPr lang="en" sz="2000" b="1" baseline="30000" dirty="0">
                <a:solidFill>
                  <a:schemeClr val="dk1"/>
                </a:solidFill>
              </a:rPr>
              <a:t>2,3</a:t>
            </a:r>
            <a:r>
              <a:rPr lang="en" sz="2000" b="1" dirty="0">
                <a:solidFill>
                  <a:schemeClr val="dk1"/>
                </a:solidFill>
              </a:rPr>
              <a:t>   Mathieu Aubry</a:t>
            </a:r>
            <a:r>
              <a:rPr lang="en" sz="2000" b="1" baseline="30000" dirty="0">
                <a:solidFill>
                  <a:schemeClr val="dk1"/>
                </a:solidFill>
              </a:rPr>
              <a:t>1</a:t>
            </a:r>
            <a:endParaRPr lang="en-FR" sz="2400" i="1" dirty="0"/>
          </a:p>
          <a:p>
            <a:pPr marL="0" lvl="0" indent="0"/>
            <a:endParaRPr lang="en-FR" sz="2000" i="1" dirty="0"/>
          </a:p>
          <a:p>
            <a:pPr marL="0" lvl="0" indent="0"/>
            <a:r>
              <a:rPr lang="en" sz="1800" b="1" baseline="30000" dirty="0">
                <a:solidFill>
                  <a:schemeClr val="dk1"/>
                </a:solidFill>
              </a:rPr>
              <a:t>1</a:t>
            </a:r>
            <a:r>
              <a:rPr lang="en" sz="1800" i="1" dirty="0"/>
              <a:t>LIGM, École des </a:t>
            </a:r>
            <a:r>
              <a:rPr lang="en" sz="1800" i="1" dirty="0" err="1"/>
              <a:t>Ponts</a:t>
            </a:r>
            <a:r>
              <a:rPr lang="en" sz="1800" i="1" dirty="0"/>
              <a:t>    </a:t>
            </a:r>
            <a:r>
              <a:rPr lang="en" sz="1800" b="1" baseline="30000" dirty="0">
                <a:solidFill>
                  <a:schemeClr val="dk1"/>
                </a:solidFill>
              </a:rPr>
              <a:t>2</a:t>
            </a:r>
            <a:r>
              <a:rPr lang="en" sz="1800" i="1" dirty="0"/>
              <a:t>INRIA and DIENS    </a:t>
            </a:r>
            <a:r>
              <a:rPr lang="en" sz="1800" b="1" baseline="30000" dirty="0">
                <a:solidFill>
                  <a:schemeClr val="dk1"/>
                </a:solidFill>
              </a:rPr>
              <a:t>3</a:t>
            </a:r>
            <a:r>
              <a:rPr lang="en" sz="1800" i="1" dirty="0"/>
              <a:t>Center for Data Science, NYU</a:t>
            </a:r>
            <a:endParaRPr lang="en-FR" sz="1800" i="1" dirty="0"/>
          </a:p>
        </p:txBody>
      </p:sp>
      <p:sp>
        <p:nvSpPr>
          <p:cNvPr id="61" name="Google Shape;61;p14"/>
          <p:cNvSpPr txBox="1">
            <a:spLocks noGrp="1"/>
          </p:cNvSpPr>
          <p:nvPr>
            <p:ph type="subTitle" idx="1"/>
          </p:nvPr>
        </p:nvSpPr>
        <p:spPr>
          <a:xfrm>
            <a:off x="311700" y="399469"/>
            <a:ext cx="8520600" cy="41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chemeClr val="accent2"/>
                </a:solidFill>
              </a:rPr>
              <a:t>International Conference of Computer Vision 2021</a:t>
            </a:r>
            <a:endParaRPr sz="2000" i="1" dirty="0">
              <a:solidFill>
                <a:schemeClr val="accent2"/>
              </a:solidFill>
            </a:endParaRPr>
          </a:p>
        </p:txBody>
      </p:sp>
      <p:cxnSp>
        <p:nvCxnSpPr>
          <p:cNvPr id="62" name="Google Shape;62;p14"/>
          <p:cNvCxnSpPr/>
          <p:nvPr/>
        </p:nvCxnSpPr>
        <p:spPr>
          <a:xfrm rot="10800000" flipH="1">
            <a:off x="369150" y="1204324"/>
            <a:ext cx="8405700" cy="5100"/>
          </a:xfrm>
          <a:prstGeom prst="straightConnector1">
            <a:avLst/>
          </a:prstGeom>
          <a:noFill/>
          <a:ln w="76200" cap="flat" cmpd="sng">
            <a:solidFill>
              <a:srgbClr val="4C9D96"/>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D1FD-A865-B544-B0E2-4148B4449776}"/>
              </a:ext>
            </a:extLst>
          </p:cNvPr>
          <p:cNvSpPr>
            <a:spLocks noGrp="1"/>
          </p:cNvSpPr>
          <p:nvPr>
            <p:ph type="title"/>
          </p:nvPr>
        </p:nvSpPr>
        <p:spPr/>
        <p:txBody>
          <a:bodyPr/>
          <a:lstStyle/>
          <a:p>
            <a:r>
              <a:rPr lang="en-FR" dirty="0"/>
              <a:t>Image clustering</a:t>
            </a:r>
          </a:p>
        </p:txBody>
      </p:sp>
      <p:sp>
        <p:nvSpPr>
          <p:cNvPr id="4" name="Slide Number Placeholder 3">
            <a:extLst>
              <a:ext uri="{FF2B5EF4-FFF2-40B4-BE49-F238E27FC236}">
                <a16:creationId xmlns:a16="http://schemas.microsoft.com/office/drawing/2014/main" id="{55759065-5952-5245-ABC2-039471D49E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5" name="Google Shape;189;p29">
            <a:extLst>
              <a:ext uri="{FF2B5EF4-FFF2-40B4-BE49-F238E27FC236}">
                <a16:creationId xmlns:a16="http://schemas.microsoft.com/office/drawing/2014/main" id="{D165F89D-0379-4E40-A6BE-7B199C6FC407}"/>
              </a:ext>
            </a:extLst>
          </p:cNvPr>
          <p:cNvPicPr preferRelativeResize="0">
            <a:picLocks noChangeAspect="1"/>
          </p:cNvPicPr>
          <p:nvPr/>
        </p:nvPicPr>
        <p:blipFill rotWithShape="1">
          <a:blip r:embed="rId3">
            <a:alphaModFix/>
          </a:blip>
          <a:srcRect l="3629" t="53904" r="54291"/>
          <a:stretch/>
        </p:blipFill>
        <p:spPr>
          <a:xfrm>
            <a:off x="339132" y="2957106"/>
            <a:ext cx="3720804" cy="1902911"/>
          </a:xfrm>
          <a:prstGeom prst="rect">
            <a:avLst/>
          </a:prstGeom>
          <a:noFill/>
          <a:ln>
            <a:noFill/>
          </a:ln>
        </p:spPr>
      </p:pic>
      <p:pic>
        <p:nvPicPr>
          <p:cNvPr id="12" name="Picture 11">
            <a:extLst>
              <a:ext uri="{FF2B5EF4-FFF2-40B4-BE49-F238E27FC236}">
                <a16:creationId xmlns:a16="http://schemas.microsoft.com/office/drawing/2014/main" id="{B3FA5A0B-E19E-394B-BDBF-C0A5BF29310F}"/>
              </a:ext>
            </a:extLst>
          </p:cNvPr>
          <p:cNvPicPr>
            <a:picLocks noChangeAspect="1"/>
          </p:cNvPicPr>
          <p:nvPr/>
        </p:nvPicPr>
        <p:blipFill>
          <a:blip r:embed="rId4"/>
          <a:stretch>
            <a:fillRect/>
          </a:stretch>
        </p:blipFill>
        <p:spPr>
          <a:xfrm>
            <a:off x="2923442" y="1081278"/>
            <a:ext cx="720000" cy="720000"/>
          </a:xfrm>
          <a:prstGeom prst="rect">
            <a:avLst/>
          </a:prstGeom>
        </p:spPr>
      </p:pic>
      <p:pic>
        <p:nvPicPr>
          <p:cNvPr id="14" name="Picture 13">
            <a:extLst>
              <a:ext uri="{FF2B5EF4-FFF2-40B4-BE49-F238E27FC236}">
                <a16:creationId xmlns:a16="http://schemas.microsoft.com/office/drawing/2014/main" id="{AADF7EA3-E59B-D04B-8387-2A7FA467FCDC}"/>
              </a:ext>
            </a:extLst>
          </p:cNvPr>
          <p:cNvPicPr>
            <a:picLocks noChangeAspect="1"/>
          </p:cNvPicPr>
          <p:nvPr/>
        </p:nvPicPr>
        <p:blipFill>
          <a:blip r:embed="rId5"/>
          <a:stretch>
            <a:fillRect/>
          </a:stretch>
        </p:blipFill>
        <p:spPr>
          <a:xfrm>
            <a:off x="2926844" y="1835328"/>
            <a:ext cx="720000" cy="720000"/>
          </a:xfrm>
          <a:prstGeom prst="rect">
            <a:avLst/>
          </a:prstGeom>
        </p:spPr>
      </p:pic>
      <p:pic>
        <p:nvPicPr>
          <p:cNvPr id="16" name="Picture 15">
            <a:extLst>
              <a:ext uri="{FF2B5EF4-FFF2-40B4-BE49-F238E27FC236}">
                <a16:creationId xmlns:a16="http://schemas.microsoft.com/office/drawing/2014/main" id="{39752B2B-805D-D04A-8868-6D164AB4ED01}"/>
              </a:ext>
            </a:extLst>
          </p:cNvPr>
          <p:cNvPicPr>
            <a:picLocks noChangeAspect="1"/>
          </p:cNvPicPr>
          <p:nvPr/>
        </p:nvPicPr>
        <p:blipFill>
          <a:blip r:embed="rId6"/>
          <a:stretch>
            <a:fillRect/>
          </a:stretch>
        </p:blipFill>
        <p:spPr>
          <a:xfrm>
            <a:off x="2179412" y="1081278"/>
            <a:ext cx="720000" cy="720000"/>
          </a:xfrm>
          <a:prstGeom prst="rect">
            <a:avLst/>
          </a:prstGeom>
        </p:spPr>
      </p:pic>
      <p:sp>
        <p:nvSpPr>
          <p:cNvPr id="20" name="TextBox 19">
            <a:extLst>
              <a:ext uri="{FF2B5EF4-FFF2-40B4-BE49-F238E27FC236}">
                <a16:creationId xmlns:a16="http://schemas.microsoft.com/office/drawing/2014/main" id="{9C65BA9A-D63A-094B-BA44-4AAF332EC337}"/>
              </a:ext>
            </a:extLst>
          </p:cNvPr>
          <p:cNvSpPr txBox="1"/>
          <p:nvPr/>
        </p:nvSpPr>
        <p:spPr>
          <a:xfrm>
            <a:off x="1551226" y="674158"/>
            <a:ext cx="1219796" cy="369332"/>
          </a:xfrm>
          <a:prstGeom prst="rect">
            <a:avLst/>
          </a:prstGeom>
          <a:noFill/>
          <a:ln w="38100">
            <a:noFill/>
          </a:ln>
        </p:spPr>
        <p:txBody>
          <a:bodyPr wrap="square" rtlCol="0">
            <a:spAutoFit/>
          </a:bodyPr>
          <a:lstStyle/>
          <a:p>
            <a:pPr algn="ctr"/>
            <a:r>
              <a:rPr lang="en-FR" sz="1800" b="1" dirty="0">
                <a:solidFill>
                  <a:srgbClr val="00B7FF"/>
                </a:solidFill>
              </a:rPr>
              <a:t>GTSRB-8</a:t>
            </a:r>
          </a:p>
        </p:txBody>
      </p:sp>
      <p:sp>
        <p:nvSpPr>
          <p:cNvPr id="22" name="TextBox 21">
            <a:extLst>
              <a:ext uri="{FF2B5EF4-FFF2-40B4-BE49-F238E27FC236}">
                <a16:creationId xmlns:a16="http://schemas.microsoft.com/office/drawing/2014/main" id="{238C1099-CD8C-4144-96F4-A272FB6B9449}"/>
              </a:ext>
            </a:extLst>
          </p:cNvPr>
          <p:cNvSpPr txBox="1"/>
          <p:nvPr/>
        </p:nvSpPr>
        <p:spPr>
          <a:xfrm>
            <a:off x="5771048" y="669538"/>
            <a:ext cx="1879388" cy="369332"/>
          </a:xfrm>
          <a:prstGeom prst="rect">
            <a:avLst/>
          </a:prstGeom>
          <a:noFill/>
          <a:ln w="38100">
            <a:noFill/>
          </a:ln>
        </p:spPr>
        <p:txBody>
          <a:bodyPr wrap="square" rtlCol="0">
            <a:spAutoFit/>
          </a:bodyPr>
          <a:lstStyle/>
          <a:p>
            <a:pPr algn="ctr"/>
            <a:r>
              <a:rPr lang="en-FR" sz="1800" b="1" dirty="0">
                <a:solidFill>
                  <a:srgbClr val="FF4B4C"/>
                </a:solidFill>
              </a:rPr>
              <a:t>SVHN</a:t>
            </a:r>
          </a:p>
        </p:txBody>
      </p:sp>
      <p:pic>
        <p:nvPicPr>
          <p:cNvPr id="25" name="Picture 24">
            <a:extLst>
              <a:ext uri="{FF2B5EF4-FFF2-40B4-BE49-F238E27FC236}">
                <a16:creationId xmlns:a16="http://schemas.microsoft.com/office/drawing/2014/main" id="{33FCFED4-3F39-AE40-8045-CF8F4D72817A}"/>
              </a:ext>
            </a:extLst>
          </p:cNvPr>
          <p:cNvPicPr>
            <a:picLocks noChangeAspect="1"/>
          </p:cNvPicPr>
          <p:nvPr/>
        </p:nvPicPr>
        <p:blipFill>
          <a:blip r:embed="rId7"/>
          <a:stretch>
            <a:fillRect/>
          </a:stretch>
        </p:blipFill>
        <p:spPr>
          <a:xfrm>
            <a:off x="6710742" y="1071246"/>
            <a:ext cx="720000" cy="720000"/>
          </a:xfrm>
          <a:prstGeom prst="rect">
            <a:avLst/>
          </a:prstGeom>
        </p:spPr>
      </p:pic>
      <p:pic>
        <p:nvPicPr>
          <p:cNvPr id="27" name="Picture 26">
            <a:extLst>
              <a:ext uri="{FF2B5EF4-FFF2-40B4-BE49-F238E27FC236}">
                <a16:creationId xmlns:a16="http://schemas.microsoft.com/office/drawing/2014/main" id="{035BD534-D951-5342-8A22-F984C6658760}"/>
              </a:ext>
            </a:extLst>
          </p:cNvPr>
          <p:cNvPicPr>
            <a:picLocks noChangeAspect="1"/>
          </p:cNvPicPr>
          <p:nvPr/>
        </p:nvPicPr>
        <p:blipFill>
          <a:blip r:embed="rId8"/>
          <a:stretch>
            <a:fillRect/>
          </a:stretch>
        </p:blipFill>
        <p:spPr>
          <a:xfrm>
            <a:off x="5956331" y="1833462"/>
            <a:ext cx="720000" cy="720000"/>
          </a:xfrm>
          <a:prstGeom prst="rect">
            <a:avLst/>
          </a:prstGeom>
        </p:spPr>
      </p:pic>
      <p:pic>
        <p:nvPicPr>
          <p:cNvPr id="29" name="Picture 28">
            <a:extLst>
              <a:ext uri="{FF2B5EF4-FFF2-40B4-BE49-F238E27FC236}">
                <a16:creationId xmlns:a16="http://schemas.microsoft.com/office/drawing/2014/main" id="{F1923A2D-7F83-9C45-B191-541E7583AB77}"/>
              </a:ext>
            </a:extLst>
          </p:cNvPr>
          <p:cNvPicPr>
            <a:picLocks noChangeAspect="1"/>
          </p:cNvPicPr>
          <p:nvPr/>
        </p:nvPicPr>
        <p:blipFill>
          <a:blip r:embed="rId9"/>
          <a:stretch>
            <a:fillRect/>
          </a:stretch>
        </p:blipFill>
        <p:spPr>
          <a:xfrm>
            <a:off x="7465992" y="1074255"/>
            <a:ext cx="720000" cy="720000"/>
          </a:xfrm>
          <a:prstGeom prst="rect">
            <a:avLst/>
          </a:prstGeom>
        </p:spPr>
      </p:pic>
      <p:pic>
        <p:nvPicPr>
          <p:cNvPr id="31" name="Picture 30">
            <a:extLst>
              <a:ext uri="{FF2B5EF4-FFF2-40B4-BE49-F238E27FC236}">
                <a16:creationId xmlns:a16="http://schemas.microsoft.com/office/drawing/2014/main" id="{A813BEDB-4289-E147-B397-F6BCF4C37097}"/>
              </a:ext>
            </a:extLst>
          </p:cNvPr>
          <p:cNvPicPr>
            <a:picLocks noChangeAspect="1"/>
          </p:cNvPicPr>
          <p:nvPr/>
        </p:nvPicPr>
        <p:blipFill>
          <a:blip r:embed="rId10"/>
          <a:stretch>
            <a:fillRect/>
          </a:stretch>
        </p:blipFill>
        <p:spPr>
          <a:xfrm>
            <a:off x="5956331" y="1071246"/>
            <a:ext cx="720000" cy="720000"/>
          </a:xfrm>
          <a:prstGeom prst="rect">
            <a:avLst/>
          </a:prstGeom>
        </p:spPr>
      </p:pic>
      <p:pic>
        <p:nvPicPr>
          <p:cNvPr id="33" name="Picture 32">
            <a:extLst>
              <a:ext uri="{FF2B5EF4-FFF2-40B4-BE49-F238E27FC236}">
                <a16:creationId xmlns:a16="http://schemas.microsoft.com/office/drawing/2014/main" id="{1C63A21C-F66D-464E-822D-DF0B36DCAAF2}"/>
              </a:ext>
            </a:extLst>
          </p:cNvPr>
          <p:cNvPicPr>
            <a:picLocks noChangeAspect="1"/>
          </p:cNvPicPr>
          <p:nvPr/>
        </p:nvPicPr>
        <p:blipFill>
          <a:blip r:embed="rId11"/>
          <a:stretch>
            <a:fillRect/>
          </a:stretch>
        </p:blipFill>
        <p:spPr>
          <a:xfrm>
            <a:off x="5201920" y="1835740"/>
            <a:ext cx="720000" cy="720000"/>
          </a:xfrm>
          <a:prstGeom prst="rect">
            <a:avLst/>
          </a:prstGeom>
        </p:spPr>
      </p:pic>
      <p:pic>
        <p:nvPicPr>
          <p:cNvPr id="35" name="Picture 34">
            <a:extLst>
              <a:ext uri="{FF2B5EF4-FFF2-40B4-BE49-F238E27FC236}">
                <a16:creationId xmlns:a16="http://schemas.microsoft.com/office/drawing/2014/main" id="{B4380FCB-1D68-6442-9FC5-10915A3C739F}"/>
              </a:ext>
            </a:extLst>
          </p:cNvPr>
          <p:cNvPicPr>
            <a:picLocks noChangeAspect="1"/>
          </p:cNvPicPr>
          <p:nvPr/>
        </p:nvPicPr>
        <p:blipFill>
          <a:blip r:embed="rId12"/>
          <a:stretch>
            <a:fillRect/>
          </a:stretch>
        </p:blipFill>
        <p:spPr>
          <a:xfrm>
            <a:off x="7468623" y="1833462"/>
            <a:ext cx="720000" cy="720000"/>
          </a:xfrm>
          <a:prstGeom prst="rect">
            <a:avLst/>
          </a:prstGeom>
        </p:spPr>
      </p:pic>
      <p:pic>
        <p:nvPicPr>
          <p:cNvPr id="37" name="Picture 36">
            <a:extLst>
              <a:ext uri="{FF2B5EF4-FFF2-40B4-BE49-F238E27FC236}">
                <a16:creationId xmlns:a16="http://schemas.microsoft.com/office/drawing/2014/main" id="{37E96622-4CC2-9040-8A65-3E4080B6628E}"/>
              </a:ext>
            </a:extLst>
          </p:cNvPr>
          <p:cNvPicPr>
            <a:picLocks noChangeAspect="1"/>
          </p:cNvPicPr>
          <p:nvPr/>
        </p:nvPicPr>
        <p:blipFill>
          <a:blip r:embed="rId13"/>
          <a:stretch>
            <a:fillRect/>
          </a:stretch>
        </p:blipFill>
        <p:spPr>
          <a:xfrm>
            <a:off x="6715017" y="1833462"/>
            <a:ext cx="720000" cy="720000"/>
          </a:xfrm>
          <a:prstGeom prst="rect">
            <a:avLst/>
          </a:prstGeom>
        </p:spPr>
      </p:pic>
      <p:pic>
        <p:nvPicPr>
          <p:cNvPr id="39" name="Picture 38">
            <a:extLst>
              <a:ext uri="{FF2B5EF4-FFF2-40B4-BE49-F238E27FC236}">
                <a16:creationId xmlns:a16="http://schemas.microsoft.com/office/drawing/2014/main" id="{163D05C7-A4B9-894C-8AA9-D7D567F7188D}"/>
              </a:ext>
            </a:extLst>
          </p:cNvPr>
          <p:cNvPicPr>
            <a:picLocks noChangeAspect="1"/>
          </p:cNvPicPr>
          <p:nvPr/>
        </p:nvPicPr>
        <p:blipFill>
          <a:blip r:embed="rId14"/>
          <a:stretch>
            <a:fillRect/>
          </a:stretch>
        </p:blipFill>
        <p:spPr>
          <a:xfrm>
            <a:off x="5201920" y="1072134"/>
            <a:ext cx="720000" cy="720000"/>
          </a:xfrm>
          <a:prstGeom prst="rect">
            <a:avLst/>
          </a:prstGeom>
        </p:spPr>
      </p:pic>
      <p:pic>
        <p:nvPicPr>
          <p:cNvPr id="40" name="Google Shape;189;p29">
            <a:extLst>
              <a:ext uri="{FF2B5EF4-FFF2-40B4-BE49-F238E27FC236}">
                <a16:creationId xmlns:a16="http://schemas.microsoft.com/office/drawing/2014/main" id="{F5CCE93E-A5BA-2146-B322-EC74DCD4196F}"/>
              </a:ext>
            </a:extLst>
          </p:cNvPr>
          <p:cNvPicPr preferRelativeResize="0">
            <a:picLocks noChangeAspect="1"/>
          </p:cNvPicPr>
          <p:nvPr/>
        </p:nvPicPr>
        <p:blipFill rotWithShape="1">
          <a:blip r:embed="rId3">
            <a:alphaModFix/>
          </a:blip>
          <a:srcRect l="47889" t="54068" r="-561" b="-164"/>
          <a:stretch/>
        </p:blipFill>
        <p:spPr>
          <a:xfrm>
            <a:off x="4382070" y="2957106"/>
            <a:ext cx="4657344" cy="1902911"/>
          </a:xfrm>
          <a:prstGeom prst="rect">
            <a:avLst/>
          </a:prstGeom>
          <a:noFill/>
          <a:ln>
            <a:noFill/>
          </a:ln>
        </p:spPr>
      </p:pic>
      <p:pic>
        <p:nvPicPr>
          <p:cNvPr id="42" name="Picture 41">
            <a:extLst>
              <a:ext uri="{FF2B5EF4-FFF2-40B4-BE49-F238E27FC236}">
                <a16:creationId xmlns:a16="http://schemas.microsoft.com/office/drawing/2014/main" id="{92F69DF6-13CE-7E4D-B74A-085F09355675}"/>
              </a:ext>
            </a:extLst>
          </p:cNvPr>
          <p:cNvPicPr>
            <a:picLocks noChangeAspect="1"/>
          </p:cNvPicPr>
          <p:nvPr/>
        </p:nvPicPr>
        <p:blipFill>
          <a:blip r:embed="rId15"/>
          <a:stretch>
            <a:fillRect/>
          </a:stretch>
        </p:blipFill>
        <p:spPr>
          <a:xfrm>
            <a:off x="662930" y="1833462"/>
            <a:ext cx="720000" cy="720000"/>
          </a:xfrm>
          <a:prstGeom prst="rect">
            <a:avLst/>
          </a:prstGeom>
        </p:spPr>
      </p:pic>
      <p:pic>
        <p:nvPicPr>
          <p:cNvPr id="46" name="Picture 45">
            <a:extLst>
              <a:ext uri="{FF2B5EF4-FFF2-40B4-BE49-F238E27FC236}">
                <a16:creationId xmlns:a16="http://schemas.microsoft.com/office/drawing/2014/main" id="{F5BC18A7-D684-DF42-AFAF-6986F77A4B43}"/>
              </a:ext>
            </a:extLst>
          </p:cNvPr>
          <p:cNvPicPr>
            <a:picLocks noChangeAspect="1"/>
          </p:cNvPicPr>
          <p:nvPr/>
        </p:nvPicPr>
        <p:blipFill>
          <a:blip r:embed="rId16"/>
          <a:stretch>
            <a:fillRect/>
          </a:stretch>
        </p:blipFill>
        <p:spPr>
          <a:xfrm>
            <a:off x="659790" y="1081278"/>
            <a:ext cx="720000" cy="720000"/>
          </a:xfrm>
          <a:prstGeom prst="rect">
            <a:avLst/>
          </a:prstGeom>
        </p:spPr>
      </p:pic>
      <p:pic>
        <p:nvPicPr>
          <p:cNvPr id="50" name="Picture 49">
            <a:extLst>
              <a:ext uri="{FF2B5EF4-FFF2-40B4-BE49-F238E27FC236}">
                <a16:creationId xmlns:a16="http://schemas.microsoft.com/office/drawing/2014/main" id="{DE4AD85E-A351-6A4B-841F-E8E224F9EEE5}"/>
              </a:ext>
            </a:extLst>
          </p:cNvPr>
          <p:cNvPicPr>
            <a:picLocks noChangeAspect="1"/>
          </p:cNvPicPr>
          <p:nvPr/>
        </p:nvPicPr>
        <p:blipFill>
          <a:blip r:embed="rId17"/>
          <a:stretch>
            <a:fillRect/>
          </a:stretch>
        </p:blipFill>
        <p:spPr>
          <a:xfrm>
            <a:off x="2175222" y="1833462"/>
            <a:ext cx="720000" cy="720000"/>
          </a:xfrm>
          <a:prstGeom prst="rect">
            <a:avLst/>
          </a:prstGeom>
        </p:spPr>
      </p:pic>
      <p:pic>
        <p:nvPicPr>
          <p:cNvPr id="52" name="Picture 51">
            <a:extLst>
              <a:ext uri="{FF2B5EF4-FFF2-40B4-BE49-F238E27FC236}">
                <a16:creationId xmlns:a16="http://schemas.microsoft.com/office/drawing/2014/main" id="{086C7B67-7E9A-004C-ABAE-83891010EFAC}"/>
              </a:ext>
            </a:extLst>
          </p:cNvPr>
          <p:cNvPicPr>
            <a:picLocks noChangeAspect="1"/>
          </p:cNvPicPr>
          <p:nvPr/>
        </p:nvPicPr>
        <p:blipFill>
          <a:blip r:embed="rId18"/>
          <a:stretch>
            <a:fillRect/>
          </a:stretch>
        </p:blipFill>
        <p:spPr>
          <a:xfrm>
            <a:off x="1421616" y="1081278"/>
            <a:ext cx="720000" cy="720000"/>
          </a:xfrm>
          <a:prstGeom prst="rect">
            <a:avLst/>
          </a:prstGeom>
        </p:spPr>
      </p:pic>
      <p:pic>
        <p:nvPicPr>
          <p:cNvPr id="54" name="Picture 53">
            <a:extLst>
              <a:ext uri="{FF2B5EF4-FFF2-40B4-BE49-F238E27FC236}">
                <a16:creationId xmlns:a16="http://schemas.microsoft.com/office/drawing/2014/main" id="{F853ABEF-7119-984B-9480-7C55167CAC3F}"/>
              </a:ext>
            </a:extLst>
          </p:cNvPr>
          <p:cNvPicPr>
            <a:picLocks noChangeAspect="1"/>
          </p:cNvPicPr>
          <p:nvPr/>
        </p:nvPicPr>
        <p:blipFill>
          <a:blip r:embed="rId19"/>
          <a:stretch>
            <a:fillRect/>
          </a:stretch>
        </p:blipFill>
        <p:spPr>
          <a:xfrm>
            <a:off x="1421616" y="1833462"/>
            <a:ext cx="720000" cy="720000"/>
          </a:xfrm>
          <a:prstGeom prst="rect">
            <a:avLst/>
          </a:prstGeom>
        </p:spPr>
      </p:pic>
    </p:spTree>
    <p:extLst>
      <p:ext uri="{BB962C8B-B14F-4D97-AF65-F5344CB8AC3E}">
        <p14:creationId xmlns:p14="http://schemas.microsoft.com/office/powerpoint/2010/main" val="258436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25EE4-1618-854F-A8DA-51BF16D9B9FB}"/>
              </a:ext>
            </a:extLst>
          </p:cNvPr>
          <p:cNvSpPr>
            <a:spLocks noGrp="1"/>
          </p:cNvSpPr>
          <p:nvPr>
            <p:ph type="title"/>
          </p:nvPr>
        </p:nvSpPr>
        <p:spPr/>
        <p:txBody>
          <a:bodyPr/>
          <a:lstStyle/>
          <a:p>
            <a:r>
              <a:rPr lang="en-FR" dirty="0"/>
              <a:t>Co-segmentation</a:t>
            </a:r>
          </a:p>
        </p:txBody>
      </p:sp>
      <p:sp>
        <p:nvSpPr>
          <p:cNvPr id="4" name="Slide Number Placeholder 3">
            <a:extLst>
              <a:ext uri="{FF2B5EF4-FFF2-40B4-BE49-F238E27FC236}">
                <a16:creationId xmlns:a16="http://schemas.microsoft.com/office/drawing/2014/main" id="{87302783-EFFA-544B-8E37-9A50984865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5" name="Google Shape;196;p30">
            <a:extLst>
              <a:ext uri="{FF2B5EF4-FFF2-40B4-BE49-F238E27FC236}">
                <a16:creationId xmlns:a16="http://schemas.microsoft.com/office/drawing/2014/main" id="{A33B39C3-8646-8A46-8E07-8A2E0627B0EC}"/>
              </a:ext>
            </a:extLst>
          </p:cNvPr>
          <p:cNvPicPr preferRelativeResize="0">
            <a:picLocks noChangeAspect="1"/>
          </p:cNvPicPr>
          <p:nvPr/>
        </p:nvPicPr>
        <p:blipFill rotWithShape="1">
          <a:blip r:embed="rId3">
            <a:alphaModFix/>
          </a:blip>
          <a:srcRect l="42584" r="45783"/>
          <a:stretch/>
        </p:blipFill>
        <p:spPr>
          <a:xfrm>
            <a:off x="4053840" y="666194"/>
            <a:ext cx="812800" cy="4356755"/>
          </a:xfrm>
          <a:prstGeom prst="rect">
            <a:avLst/>
          </a:prstGeom>
          <a:noFill/>
          <a:ln>
            <a:noFill/>
          </a:ln>
        </p:spPr>
      </p:pic>
      <p:pic>
        <p:nvPicPr>
          <p:cNvPr id="7" name="Google Shape;196;p30">
            <a:extLst>
              <a:ext uri="{FF2B5EF4-FFF2-40B4-BE49-F238E27FC236}">
                <a16:creationId xmlns:a16="http://schemas.microsoft.com/office/drawing/2014/main" id="{6C748CBA-7A86-7F42-8C01-EF28867AB0D7}"/>
              </a:ext>
            </a:extLst>
          </p:cNvPr>
          <p:cNvPicPr preferRelativeResize="0">
            <a:picLocks noChangeAspect="1"/>
          </p:cNvPicPr>
          <p:nvPr/>
        </p:nvPicPr>
        <p:blipFill rotWithShape="1">
          <a:blip r:embed="rId3">
            <a:alphaModFix/>
          </a:blip>
          <a:srcRect l="30637" r="57439"/>
          <a:stretch/>
        </p:blipFill>
        <p:spPr>
          <a:xfrm>
            <a:off x="3220720" y="666000"/>
            <a:ext cx="833120" cy="4356755"/>
          </a:xfrm>
          <a:prstGeom prst="rect">
            <a:avLst/>
          </a:prstGeom>
          <a:noFill/>
          <a:ln>
            <a:noFill/>
          </a:ln>
        </p:spPr>
      </p:pic>
      <p:pic>
        <p:nvPicPr>
          <p:cNvPr id="6" name="Google Shape;196;p30">
            <a:extLst>
              <a:ext uri="{FF2B5EF4-FFF2-40B4-BE49-F238E27FC236}">
                <a16:creationId xmlns:a16="http://schemas.microsoft.com/office/drawing/2014/main" id="{7B2DBD18-98B3-F94C-88AA-9248BC1C63AB}"/>
              </a:ext>
            </a:extLst>
          </p:cNvPr>
          <p:cNvPicPr preferRelativeResize="0">
            <a:picLocks noChangeAspect="1"/>
          </p:cNvPicPr>
          <p:nvPr/>
        </p:nvPicPr>
        <p:blipFill rotWithShape="1">
          <a:blip r:embed="rId3">
            <a:alphaModFix/>
          </a:blip>
          <a:srcRect r="70380"/>
          <a:stretch/>
        </p:blipFill>
        <p:spPr>
          <a:xfrm>
            <a:off x="1080000" y="666000"/>
            <a:ext cx="2069600" cy="4356755"/>
          </a:xfrm>
          <a:prstGeom prst="rect">
            <a:avLst/>
          </a:prstGeom>
          <a:noFill/>
          <a:ln>
            <a:noFill/>
          </a:ln>
        </p:spPr>
      </p:pic>
      <p:pic>
        <p:nvPicPr>
          <p:cNvPr id="9" name="Google Shape;196;p30">
            <a:extLst>
              <a:ext uri="{FF2B5EF4-FFF2-40B4-BE49-F238E27FC236}">
                <a16:creationId xmlns:a16="http://schemas.microsoft.com/office/drawing/2014/main" id="{D81B0081-F30C-6949-A1E5-4674166B6110}"/>
              </a:ext>
            </a:extLst>
          </p:cNvPr>
          <p:cNvPicPr preferRelativeResize="0">
            <a:picLocks noChangeAspect="1"/>
          </p:cNvPicPr>
          <p:nvPr/>
        </p:nvPicPr>
        <p:blipFill rotWithShape="1">
          <a:blip r:embed="rId3">
            <a:alphaModFix/>
          </a:blip>
          <a:srcRect l="54461" r="-19"/>
          <a:stretch/>
        </p:blipFill>
        <p:spPr>
          <a:xfrm>
            <a:off x="4886960" y="666000"/>
            <a:ext cx="3183120" cy="4356755"/>
          </a:xfrm>
          <a:prstGeom prst="rect">
            <a:avLst/>
          </a:prstGeom>
          <a:noFill/>
          <a:ln>
            <a:noFill/>
          </a:ln>
        </p:spPr>
      </p:pic>
      <p:sp>
        <p:nvSpPr>
          <p:cNvPr id="10" name="TextBox 9">
            <a:extLst>
              <a:ext uri="{FF2B5EF4-FFF2-40B4-BE49-F238E27FC236}">
                <a16:creationId xmlns:a16="http://schemas.microsoft.com/office/drawing/2014/main" id="{8C738E4D-A02A-6F45-A8C2-ADF06D96E7BF}"/>
              </a:ext>
            </a:extLst>
          </p:cNvPr>
          <p:cNvSpPr txBox="1"/>
          <p:nvPr/>
        </p:nvSpPr>
        <p:spPr>
          <a:xfrm>
            <a:off x="1008880" y="264499"/>
            <a:ext cx="2008206" cy="646331"/>
          </a:xfrm>
          <a:prstGeom prst="rect">
            <a:avLst/>
          </a:prstGeom>
          <a:noFill/>
          <a:ln w="38100">
            <a:noFill/>
          </a:ln>
        </p:spPr>
        <p:txBody>
          <a:bodyPr wrap="square" rtlCol="0">
            <a:spAutoFit/>
          </a:bodyPr>
          <a:lstStyle/>
          <a:p>
            <a:pPr algn="ctr"/>
            <a:r>
              <a:rPr lang="en-FR" sz="1800" b="1" dirty="0">
                <a:solidFill>
                  <a:srgbClr val="DF00FF"/>
                </a:solidFill>
              </a:rPr>
              <a:t>Weizmann horse database</a:t>
            </a:r>
          </a:p>
        </p:txBody>
      </p:sp>
    </p:spTree>
    <p:extLst>
      <p:ext uri="{BB962C8B-B14F-4D97-AF65-F5344CB8AC3E}">
        <p14:creationId xmlns:p14="http://schemas.microsoft.com/office/powerpoint/2010/main" val="310833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B931-A8B3-0E46-9B47-4D4BD7B6BFCA}"/>
              </a:ext>
            </a:extLst>
          </p:cNvPr>
          <p:cNvSpPr>
            <a:spLocks noGrp="1"/>
          </p:cNvSpPr>
          <p:nvPr>
            <p:ph type="title"/>
          </p:nvPr>
        </p:nvSpPr>
        <p:spPr/>
        <p:txBody>
          <a:bodyPr/>
          <a:lstStyle/>
          <a:p>
            <a:r>
              <a:rPr lang="en-FR" dirty="0"/>
              <a:t>Object discovery on Instagram</a:t>
            </a:r>
          </a:p>
        </p:txBody>
      </p:sp>
      <p:sp>
        <p:nvSpPr>
          <p:cNvPr id="4" name="Slide Number Placeholder 3">
            <a:extLst>
              <a:ext uri="{FF2B5EF4-FFF2-40B4-BE49-F238E27FC236}">
                <a16:creationId xmlns:a16="http://schemas.microsoft.com/office/drawing/2014/main" id="{5F667444-90B0-7045-B14C-167909E685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5" name="Google Shape;202;p31">
            <a:extLst>
              <a:ext uri="{FF2B5EF4-FFF2-40B4-BE49-F238E27FC236}">
                <a16:creationId xmlns:a16="http://schemas.microsoft.com/office/drawing/2014/main" id="{0F65BE62-35E3-0840-A515-5817AD420A36}"/>
              </a:ext>
            </a:extLst>
          </p:cNvPr>
          <p:cNvPicPr preferRelativeResize="0">
            <a:picLocks noChangeAspect="1"/>
          </p:cNvPicPr>
          <p:nvPr/>
        </p:nvPicPr>
        <p:blipFill rotWithShape="1">
          <a:blip r:embed="rId3">
            <a:alphaModFix/>
          </a:blip>
          <a:srcRect r="67079"/>
          <a:stretch/>
        </p:blipFill>
        <p:spPr>
          <a:xfrm>
            <a:off x="854013" y="714325"/>
            <a:ext cx="2447986" cy="4342492"/>
          </a:xfrm>
          <a:prstGeom prst="rect">
            <a:avLst/>
          </a:prstGeom>
          <a:noFill/>
          <a:ln>
            <a:noFill/>
          </a:ln>
        </p:spPr>
      </p:pic>
      <p:pic>
        <p:nvPicPr>
          <p:cNvPr id="6" name="Google Shape;202;p31">
            <a:extLst>
              <a:ext uri="{FF2B5EF4-FFF2-40B4-BE49-F238E27FC236}">
                <a16:creationId xmlns:a16="http://schemas.microsoft.com/office/drawing/2014/main" id="{4D70133E-EDC0-F441-B204-FD02726BA748}"/>
              </a:ext>
            </a:extLst>
          </p:cNvPr>
          <p:cNvPicPr preferRelativeResize="0">
            <a:picLocks noChangeAspect="1"/>
          </p:cNvPicPr>
          <p:nvPr/>
        </p:nvPicPr>
        <p:blipFill rotWithShape="1">
          <a:blip r:embed="rId3">
            <a:alphaModFix/>
          </a:blip>
          <a:srcRect l="32921"/>
          <a:stretch/>
        </p:blipFill>
        <p:spPr>
          <a:xfrm>
            <a:off x="3301999" y="714325"/>
            <a:ext cx="4987987" cy="4342492"/>
          </a:xfrm>
          <a:prstGeom prst="rect">
            <a:avLst/>
          </a:prstGeom>
          <a:noFill/>
          <a:ln>
            <a:noFill/>
          </a:ln>
        </p:spPr>
      </p:pic>
    </p:spTree>
    <p:extLst>
      <p:ext uri="{BB962C8B-B14F-4D97-AF65-F5344CB8AC3E}">
        <p14:creationId xmlns:p14="http://schemas.microsoft.com/office/powerpoint/2010/main" val="371221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0" y="136591"/>
            <a:ext cx="9144000" cy="15747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Unsupervised Layered Image </a:t>
            </a:r>
            <a:br>
              <a:rPr lang="en" sz="3200" dirty="0"/>
            </a:br>
            <a:r>
              <a:rPr lang="en" sz="3200" dirty="0"/>
              <a:t>Decomposition into Object Prototypes</a:t>
            </a:r>
            <a:endParaRPr sz="3200" dirty="0"/>
          </a:p>
        </p:txBody>
      </p:sp>
      <p:cxnSp>
        <p:nvCxnSpPr>
          <p:cNvPr id="59" name="Google Shape;59;p14"/>
          <p:cNvCxnSpPr/>
          <p:nvPr/>
        </p:nvCxnSpPr>
        <p:spPr>
          <a:xfrm rot="10800000" flipH="1">
            <a:off x="369150" y="1650378"/>
            <a:ext cx="8405700" cy="5100"/>
          </a:xfrm>
          <a:prstGeom prst="straightConnector1">
            <a:avLst/>
          </a:prstGeom>
          <a:noFill/>
          <a:ln w="76200" cap="flat" cmpd="sng">
            <a:solidFill>
              <a:srgbClr val="4C9D96"/>
            </a:solidFill>
            <a:prstDash val="solid"/>
            <a:round/>
            <a:headEnd type="none" w="med" len="med"/>
            <a:tailEnd type="none" w="med" len="med"/>
          </a:ln>
        </p:spPr>
      </p:cxnSp>
      <p:sp>
        <p:nvSpPr>
          <p:cNvPr id="60" name="Google Shape;60;p14"/>
          <p:cNvSpPr txBox="1">
            <a:spLocks noGrp="1"/>
          </p:cNvSpPr>
          <p:nvPr>
            <p:ph type="subTitle" idx="1"/>
          </p:nvPr>
        </p:nvSpPr>
        <p:spPr>
          <a:xfrm>
            <a:off x="311700" y="3548993"/>
            <a:ext cx="8520600" cy="1116766"/>
          </a:xfrm>
          <a:prstGeom prst="rect">
            <a:avLst/>
          </a:prstGeom>
        </p:spPr>
        <p:txBody>
          <a:bodyPr spcFirstLastPara="1" wrap="square" lIns="91425" tIns="91425" rIns="91425" bIns="91425" anchor="t" anchorCtr="0">
            <a:noAutofit/>
          </a:bodyPr>
          <a:lstStyle/>
          <a:p>
            <a:pPr marL="0" lvl="0" indent="0"/>
            <a:r>
              <a:rPr lang="en" sz="2000" b="1" dirty="0">
                <a:solidFill>
                  <a:schemeClr val="dk1"/>
                </a:solidFill>
              </a:rPr>
              <a:t>Tom Monnier</a:t>
            </a:r>
            <a:r>
              <a:rPr lang="en" sz="2000" b="1" baseline="30000" dirty="0">
                <a:solidFill>
                  <a:schemeClr val="dk1"/>
                </a:solidFill>
              </a:rPr>
              <a:t>1</a:t>
            </a:r>
            <a:r>
              <a:rPr lang="en" sz="2000" b="1" dirty="0">
                <a:solidFill>
                  <a:schemeClr val="dk1"/>
                </a:solidFill>
              </a:rPr>
              <a:t>   Elliot Vincent</a:t>
            </a:r>
            <a:r>
              <a:rPr lang="en" sz="2000" b="1" baseline="30000" dirty="0">
                <a:solidFill>
                  <a:schemeClr val="dk1"/>
                </a:solidFill>
              </a:rPr>
              <a:t>1,2</a:t>
            </a:r>
            <a:r>
              <a:rPr lang="en" sz="2000" b="1" dirty="0">
                <a:solidFill>
                  <a:schemeClr val="dk1"/>
                </a:solidFill>
              </a:rPr>
              <a:t>   Jean Ponce</a:t>
            </a:r>
            <a:r>
              <a:rPr lang="en" sz="2000" b="1" baseline="30000" dirty="0">
                <a:solidFill>
                  <a:schemeClr val="dk1"/>
                </a:solidFill>
              </a:rPr>
              <a:t>2,3</a:t>
            </a:r>
            <a:r>
              <a:rPr lang="en" sz="2000" b="1" dirty="0">
                <a:solidFill>
                  <a:schemeClr val="dk1"/>
                </a:solidFill>
              </a:rPr>
              <a:t>   Mathieu Aubry</a:t>
            </a:r>
            <a:r>
              <a:rPr lang="en" sz="2000" b="1" baseline="30000" dirty="0">
                <a:solidFill>
                  <a:schemeClr val="dk1"/>
                </a:solidFill>
              </a:rPr>
              <a:t>1</a:t>
            </a:r>
            <a:endParaRPr lang="en-FR" sz="2000" i="1" dirty="0"/>
          </a:p>
          <a:p>
            <a:pPr marL="0" lvl="0" indent="0"/>
            <a:r>
              <a:rPr lang="en" sz="1800" b="1" baseline="30000" dirty="0">
                <a:solidFill>
                  <a:schemeClr val="dk1"/>
                </a:solidFill>
              </a:rPr>
              <a:t>1</a:t>
            </a:r>
            <a:r>
              <a:rPr lang="en" sz="1800" i="1" dirty="0"/>
              <a:t>LIGM, École des </a:t>
            </a:r>
            <a:r>
              <a:rPr lang="en" sz="1800" i="1" dirty="0" err="1"/>
              <a:t>Ponts</a:t>
            </a:r>
            <a:r>
              <a:rPr lang="en" sz="1800" i="1" dirty="0"/>
              <a:t>    </a:t>
            </a:r>
            <a:r>
              <a:rPr lang="en" sz="1800" b="1" baseline="30000" dirty="0">
                <a:solidFill>
                  <a:schemeClr val="dk1"/>
                </a:solidFill>
              </a:rPr>
              <a:t>2</a:t>
            </a:r>
            <a:r>
              <a:rPr lang="en" sz="1800" i="1" dirty="0"/>
              <a:t>INRIA and DIENS    </a:t>
            </a:r>
            <a:r>
              <a:rPr lang="en" sz="1800" b="1" baseline="30000" dirty="0">
                <a:solidFill>
                  <a:schemeClr val="dk1"/>
                </a:solidFill>
              </a:rPr>
              <a:t>3</a:t>
            </a:r>
            <a:r>
              <a:rPr lang="en" sz="1800" i="1" dirty="0"/>
              <a:t>Center for Data Science, NYU</a:t>
            </a:r>
            <a:endParaRPr lang="en-FR" sz="1800" i="1" dirty="0"/>
          </a:p>
        </p:txBody>
      </p:sp>
      <p:cxnSp>
        <p:nvCxnSpPr>
          <p:cNvPr id="62" name="Google Shape;62;p14"/>
          <p:cNvCxnSpPr/>
          <p:nvPr/>
        </p:nvCxnSpPr>
        <p:spPr>
          <a:xfrm rot="10800000" flipH="1">
            <a:off x="369150" y="186628"/>
            <a:ext cx="8405700" cy="5100"/>
          </a:xfrm>
          <a:prstGeom prst="straightConnector1">
            <a:avLst/>
          </a:prstGeom>
          <a:noFill/>
          <a:ln w="76200" cap="flat" cmpd="sng">
            <a:solidFill>
              <a:srgbClr val="4C9D96"/>
            </a:solidFill>
            <a:prstDash val="solid"/>
            <a:round/>
            <a:headEnd type="none" w="med" len="med"/>
            <a:tailEnd type="none" w="med" len="med"/>
          </a:ln>
        </p:spPr>
      </p:cxnSp>
      <p:sp>
        <p:nvSpPr>
          <p:cNvPr id="7" name="Subtitle 2">
            <a:extLst>
              <a:ext uri="{FF2B5EF4-FFF2-40B4-BE49-F238E27FC236}">
                <a16:creationId xmlns:a16="http://schemas.microsoft.com/office/drawing/2014/main" id="{64E0315B-400C-4443-A914-45D8EBBC4BF0}"/>
              </a:ext>
            </a:extLst>
          </p:cNvPr>
          <p:cNvSpPr txBox="1">
            <a:spLocks/>
          </p:cNvSpPr>
          <p:nvPr/>
        </p:nvSpPr>
        <p:spPr>
          <a:xfrm>
            <a:off x="0" y="4320516"/>
            <a:ext cx="4606664" cy="7957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1pPr>
            <a:lvl2pPr marL="914400" marR="0" lvl="1" indent="-3175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L="1371600" marR="0" lvl="2" indent="-3175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L="1828800" marR="0" lvl="3" indent="-3175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L="2286000" marR="0" lvl="4" indent="-3175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L="2743200" marR="0" lvl="5" indent="-3175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L="3200400" marR="0" lvl="6" indent="-3175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L="3657600" marR="0" lvl="7" indent="-3175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L="4114800" marR="0" lvl="8" indent="-3175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r>
              <a:rPr lang="en-US" sz="2000" dirty="0">
                <a:solidFill>
                  <a:schemeClr val="bg2"/>
                </a:solidFill>
              </a:rPr>
              <a:t>Project webpage</a:t>
            </a:r>
          </a:p>
          <a:p>
            <a:r>
              <a:rPr lang="en-US" sz="1600" dirty="0">
                <a:solidFill>
                  <a:schemeClr val="accent1"/>
                </a:solidFill>
              </a:rPr>
              <a:t> </a:t>
            </a:r>
            <a:r>
              <a:rPr lang="en-US" sz="1600" dirty="0">
                <a:solidFill>
                  <a:schemeClr val="accent1"/>
                </a:solidFill>
                <a:hlinkClick r:id="rId3"/>
              </a:rPr>
              <a:t>http://imagine.enpc.fr/~monniert/DTI-Sprites/</a:t>
            </a:r>
            <a:endParaRPr lang="en-US" sz="1600" dirty="0">
              <a:solidFill>
                <a:schemeClr val="accent1"/>
              </a:solidFill>
            </a:endParaRPr>
          </a:p>
          <a:p>
            <a:pPr algn="l"/>
            <a:endParaRPr lang="en-US" sz="1600" dirty="0"/>
          </a:p>
        </p:txBody>
      </p:sp>
      <p:sp>
        <p:nvSpPr>
          <p:cNvPr id="8" name="Subtitle 2">
            <a:extLst>
              <a:ext uri="{FF2B5EF4-FFF2-40B4-BE49-F238E27FC236}">
                <a16:creationId xmlns:a16="http://schemas.microsoft.com/office/drawing/2014/main" id="{4B218393-E039-6649-A9F3-B9F416DE0C61}"/>
              </a:ext>
            </a:extLst>
          </p:cNvPr>
          <p:cNvSpPr txBox="1">
            <a:spLocks/>
          </p:cNvSpPr>
          <p:nvPr/>
        </p:nvSpPr>
        <p:spPr>
          <a:xfrm>
            <a:off x="4537336" y="4320516"/>
            <a:ext cx="4606664" cy="7957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1pPr>
            <a:lvl2pPr marL="914400" marR="0" lvl="1" indent="-3175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L="1371600" marR="0" lvl="2" indent="-3175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L="1828800" marR="0" lvl="3" indent="-3175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L="2286000" marR="0" lvl="4" indent="-3175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L="2743200" marR="0" lvl="5" indent="-3175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L="3200400" marR="0" lvl="6" indent="-3175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L="3657600" marR="0" lvl="7" indent="-3175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L="4114800" marR="0" lvl="8" indent="-317500"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r>
              <a:rPr lang="en-US" sz="2000" dirty="0">
                <a:solidFill>
                  <a:schemeClr val="bg2"/>
                </a:solidFill>
              </a:rPr>
              <a:t>Code</a:t>
            </a:r>
          </a:p>
          <a:p>
            <a:r>
              <a:rPr lang="en-US" sz="1600" dirty="0"/>
              <a:t> </a:t>
            </a:r>
            <a:r>
              <a:rPr lang="en-US" sz="1600" dirty="0">
                <a:hlinkClick r:id="rId4"/>
              </a:rPr>
              <a:t>https://github.com/monniert/dti-sprites</a:t>
            </a:r>
            <a:endParaRPr lang="en-US" sz="1600" dirty="0"/>
          </a:p>
          <a:p>
            <a:endParaRPr lang="en-US" sz="1600" dirty="0"/>
          </a:p>
          <a:p>
            <a:pPr algn="l"/>
            <a:endParaRPr lang="en-US" sz="1600" dirty="0"/>
          </a:p>
        </p:txBody>
      </p:sp>
      <p:pic>
        <p:nvPicPr>
          <p:cNvPr id="10" name="Picture 9" descr="A screenshot of a game&#10;&#10;Description automatically generated with low confidence">
            <a:extLst>
              <a:ext uri="{FF2B5EF4-FFF2-40B4-BE49-F238E27FC236}">
                <a16:creationId xmlns:a16="http://schemas.microsoft.com/office/drawing/2014/main" id="{100E1A20-508B-F346-9B97-B68ECF5449AD}"/>
              </a:ext>
            </a:extLst>
          </p:cNvPr>
          <p:cNvPicPr>
            <a:picLocks noChangeAspect="1"/>
          </p:cNvPicPr>
          <p:nvPr/>
        </p:nvPicPr>
        <p:blipFill>
          <a:blip r:embed="rId5"/>
          <a:stretch>
            <a:fillRect/>
          </a:stretch>
        </p:blipFill>
        <p:spPr>
          <a:xfrm>
            <a:off x="2438959" y="1839642"/>
            <a:ext cx="4266082" cy="1675129"/>
          </a:xfrm>
          <a:prstGeom prst="rect">
            <a:avLst/>
          </a:prstGeom>
        </p:spPr>
      </p:pic>
    </p:spTree>
    <p:extLst>
      <p:ext uri="{BB962C8B-B14F-4D97-AF65-F5344CB8AC3E}">
        <p14:creationId xmlns:p14="http://schemas.microsoft.com/office/powerpoint/2010/main" val="225243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 name="Google Shape;98;p18">
            <a:extLst>
              <a:ext uri="{FF2B5EF4-FFF2-40B4-BE49-F238E27FC236}">
                <a16:creationId xmlns:a16="http://schemas.microsoft.com/office/drawing/2014/main" id="{7B06E585-6F3C-B748-B033-DB8ED256F313}"/>
              </a:ext>
            </a:extLst>
          </p:cNvPr>
          <p:cNvSpPr txBox="1">
            <a:spLocks noChangeAspect="1"/>
          </p:cNvSpPr>
          <p:nvPr/>
        </p:nvSpPr>
        <p:spPr>
          <a:xfrm>
            <a:off x="286303" y="2721306"/>
            <a:ext cx="1542500" cy="460800"/>
          </a:xfrm>
          <a:prstGeom prst="rect">
            <a:avLst/>
          </a:prstGeom>
          <a:noFill/>
          <a:ln w="38100"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pPr marL="285750" indent="-285750">
              <a:buClr>
                <a:schemeClr val="tx1"/>
              </a:buClr>
              <a:buFont typeface="Wingdings" pitchFamily="2" charset="2"/>
              <a:buChar char="Ø"/>
            </a:pPr>
            <a:r>
              <a:rPr lang="en-US" dirty="0">
                <a:solidFill>
                  <a:schemeClr val="tx1"/>
                </a:solidFill>
              </a:rPr>
              <a:t>     sprites</a:t>
            </a:r>
          </a:p>
        </p:txBody>
      </p:sp>
      <p:sp>
        <p:nvSpPr>
          <p:cNvPr id="2" name="Title 1">
            <a:extLst>
              <a:ext uri="{FF2B5EF4-FFF2-40B4-BE49-F238E27FC236}">
                <a16:creationId xmlns:a16="http://schemas.microsoft.com/office/drawing/2014/main" id="{0460475B-2A36-8148-B0CD-05E99A9E2836}"/>
              </a:ext>
            </a:extLst>
          </p:cNvPr>
          <p:cNvSpPr>
            <a:spLocks noGrp="1"/>
          </p:cNvSpPr>
          <p:nvPr>
            <p:ph type="title"/>
          </p:nvPr>
        </p:nvSpPr>
        <p:spPr/>
        <p:txBody>
          <a:bodyPr/>
          <a:lstStyle/>
          <a:p>
            <a:r>
              <a:rPr lang="en-FR" dirty="0"/>
              <a:t>Approach formalization</a:t>
            </a:r>
          </a:p>
        </p:txBody>
      </p:sp>
      <p:pic>
        <p:nvPicPr>
          <p:cNvPr id="5" name="Google Shape;147;p24">
            <a:extLst>
              <a:ext uri="{FF2B5EF4-FFF2-40B4-BE49-F238E27FC236}">
                <a16:creationId xmlns:a16="http://schemas.microsoft.com/office/drawing/2014/main" id="{77E624A6-990F-BC4F-A437-B3827A91E0CD}"/>
              </a:ext>
            </a:extLst>
          </p:cNvPr>
          <p:cNvPicPr preferRelativeResize="0">
            <a:picLocks noChangeAspect="1"/>
          </p:cNvPicPr>
          <p:nvPr/>
        </p:nvPicPr>
        <p:blipFill>
          <a:blip r:embed="rId3">
            <a:alphaModFix/>
          </a:blip>
          <a:stretch>
            <a:fillRect/>
          </a:stretch>
        </p:blipFill>
        <p:spPr>
          <a:xfrm>
            <a:off x="1043543" y="1254098"/>
            <a:ext cx="7266113" cy="1140766"/>
          </a:xfrm>
          <a:prstGeom prst="rect">
            <a:avLst/>
          </a:prstGeom>
          <a:noFill/>
          <a:ln w="38100">
            <a:noFill/>
          </a:ln>
        </p:spPr>
      </p:pic>
      <p:pic>
        <p:nvPicPr>
          <p:cNvPr id="11" name="Google Shape;158;p25">
            <a:extLst>
              <a:ext uri="{FF2B5EF4-FFF2-40B4-BE49-F238E27FC236}">
                <a16:creationId xmlns:a16="http://schemas.microsoft.com/office/drawing/2014/main" id="{8DE364B0-A90F-7549-9680-E19A28DCC5F8}"/>
              </a:ext>
            </a:extLst>
          </p:cNvPr>
          <p:cNvPicPr preferRelativeResize="0"/>
          <p:nvPr/>
        </p:nvPicPr>
        <p:blipFill>
          <a:blip r:embed="rId4">
            <a:alphaModFix/>
          </a:blip>
          <a:stretch>
            <a:fillRect/>
          </a:stretch>
        </p:blipFill>
        <p:spPr>
          <a:xfrm>
            <a:off x="1043543" y="4204310"/>
            <a:ext cx="4409324" cy="732766"/>
          </a:xfrm>
          <a:prstGeom prst="rect">
            <a:avLst/>
          </a:prstGeom>
          <a:noFill/>
          <a:ln w="38100">
            <a:noFill/>
          </a:ln>
        </p:spPr>
      </p:pic>
      <p:sp>
        <p:nvSpPr>
          <p:cNvPr id="26" name="Google Shape;98;p18">
            <a:extLst>
              <a:ext uri="{FF2B5EF4-FFF2-40B4-BE49-F238E27FC236}">
                <a16:creationId xmlns:a16="http://schemas.microsoft.com/office/drawing/2014/main" id="{0D8403EE-DD29-D040-8923-BEC2FCD950E1}"/>
              </a:ext>
            </a:extLst>
          </p:cNvPr>
          <p:cNvSpPr txBox="1">
            <a:spLocks noGrp="1"/>
          </p:cNvSpPr>
          <p:nvPr>
            <p:ph type="body" idx="1"/>
          </p:nvPr>
        </p:nvSpPr>
        <p:spPr>
          <a:xfrm>
            <a:off x="286304" y="672913"/>
            <a:ext cx="2262166" cy="459600"/>
          </a:xfrm>
          <a:prstGeom prst="rect">
            <a:avLst/>
          </a:prstGeom>
          <a:ln w="38100" cap="flat" cmpd="sng">
            <a:noFill/>
            <a:prstDash val="solid"/>
            <a:round/>
            <a:headEnd type="none" w="sm" len="sm"/>
            <a:tailEnd type="none" w="sm" len="sm"/>
          </a:ln>
        </p:spPr>
        <p:txBody>
          <a:bodyPr spcFirstLastPara="1" wrap="square" lIns="91425" tIns="91425" rIns="91425" bIns="91425" anchor="t" anchorCtr="0">
            <a:noAutofit/>
          </a:bodyPr>
          <a:lstStyle/>
          <a:p>
            <a:pPr marL="285750" indent="-285750">
              <a:buClr>
                <a:schemeClr val="tx1"/>
              </a:buClr>
              <a:buFont typeface="Wingdings" pitchFamily="2" charset="2"/>
              <a:buChar char="Ø"/>
            </a:pPr>
            <a:r>
              <a:rPr lang="en-US" dirty="0">
                <a:solidFill>
                  <a:schemeClr val="tx1"/>
                </a:solidFill>
              </a:rPr>
              <a:t>     object layers</a:t>
            </a:r>
            <a:endParaRPr dirty="0">
              <a:solidFill>
                <a:schemeClr val="tx1"/>
              </a:solidFill>
            </a:endParaRPr>
          </a:p>
        </p:txBody>
      </p:sp>
      <p:pic>
        <p:nvPicPr>
          <p:cNvPr id="32" name="Picture 31" descr="Shape&#10;&#10;Description automatically generated with medium confidence">
            <a:extLst>
              <a:ext uri="{FF2B5EF4-FFF2-40B4-BE49-F238E27FC236}">
                <a16:creationId xmlns:a16="http://schemas.microsoft.com/office/drawing/2014/main" id="{4677CAF4-567B-DD49-BBD0-06693B2F2399}"/>
              </a:ext>
            </a:extLst>
          </p:cNvPr>
          <p:cNvPicPr>
            <a:picLocks noChangeAspect="1"/>
          </p:cNvPicPr>
          <p:nvPr/>
        </p:nvPicPr>
        <p:blipFill>
          <a:blip r:embed="rId5"/>
          <a:stretch>
            <a:fillRect/>
          </a:stretch>
        </p:blipFill>
        <p:spPr>
          <a:xfrm>
            <a:off x="1828803" y="2744443"/>
            <a:ext cx="1811867" cy="398212"/>
          </a:xfrm>
          <a:prstGeom prst="rect">
            <a:avLst/>
          </a:prstGeom>
        </p:spPr>
      </p:pic>
      <p:pic>
        <p:nvPicPr>
          <p:cNvPr id="36" name="Picture 35" descr="Shape&#10;&#10;Description automatically generated with medium confidence">
            <a:extLst>
              <a:ext uri="{FF2B5EF4-FFF2-40B4-BE49-F238E27FC236}">
                <a16:creationId xmlns:a16="http://schemas.microsoft.com/office/drawing/2014/main" id="{669D214D-7305-394E-899F-B7F57E14131F}"/>
              </a:ext>
            </a:extLst>
          </p:cNvPr>
          <p:cNvPicPr>
            <a:picLocks noChangeAspect="1"/>
          </p:cNvPicPr>
          <p:nvPr/>
        </p:nvPicPr>
        <p:blipFill>
          <a:blip r:embed="rId6"/>
          <a:stretch>
            <a:fillRect/>
          </a:stretch>
        </p:blipFill>
        <p:spPr>
          <a:xfrm>
            <a:off x="5277735" y="716739"/>
            <a:ext cx="1924996" cy="416751"/>
          </a:xfrm>
          <a:prstGeom prst="rect">
            <a:avLst/>
          </a:prstGeom>
        </p:spPr>
      </p:pic>
      <p:pic>
        <p:nvPicPr>
          <p:cNvPr id="38" name="Picture 37" descr="Shape&#10;&#10;Description automatically generated with medium confidence">
            <a:extLst>
              <a:ext uri="{FF2B5EF4-FFF2-40B4-BE49-F238E27FC236}">
                <a16:creationId xmlns:a16="http://schemas.microsoft.com/office/drawing/2014/main" id="{B50446D0-F6B4-7C48-8DCB-C669E80DC7DD}"/>
              </a:ext>
            </a:extLst>
          </p:cNvPr>
          <p:cNvPicPr>
            <a:picLocks noChangeAspect="1"/>
          </p:cNvPicPr>
          <p:nvPr/>
        </p:nvPicPr>
        <p:blipFill>
          <a:blip r:embed="rId7"/>
          <a:stretch>
            <a:fillRect/>
          </a:stretch>
        </p:blipFill>
        <p:spPr>
          <a:xfrm>
            <a:off x="2399583" y="702194"/>
            <a:ext cx="1994620" cy="425935"/>
          </a:xfrm>
          <a:prstGeom prst="rect">
            <a:avLst/>
          </a:prstGeom>
        </p:spPr>
      </p:pic>
      <p:pic>
        <p:nvPicPr>
          <p:cNvPr id="40" name="Picture 39" descr="Shape&#10;&#10;Description automatically generated with medium confidence">
            <a:extLst>
              <a:ext uri="{FF2B5EF4-FFF2-40B4-BE49-F238E27FC236}">
                <a16:creationId xmlns:a16="http://schemas.microsoft.com/office/drawing/2014/main" id="{D078324C-55A1-A646-976B-EF2746F08CE0}"/>
              </a:ext>
            </a:extLst>
          </p:cNvPr>
          <p:cNvPicPr>
            <a:picLocks noChangeAspect="1"/>
          </p:cNvPicPr>
          <p:nvPr/>
        </p:nvPicPr>
        <p:blipFill>
          <a:blip r:embed="rId8"/>
          <a:stretch>
            <a:fillRect/>
          </a:stretch>
        </p:blipFill>
        <p:spPr>
          <a:xfrm>
            <a:off x="651183" y="2785536"/>
            <a:ext cx="285361" cy="319950"/>
          </a:xfrm>
          <a:prstGeom prst="rect">
            <a:avLst/>
          </a:prstGeom>
        </p:spPr>
      </p:pic>
      <p:pic>
        <p:nvPicPr>
          <p:cNvPr id="42" name="Picture 41" descr="Shape&#10;&#10;Description automatically generated with medium confidence">
            <a:extLst>
              <a:ext uri="{FF2B5EF4-FFF2-40B4-BE49-F238E27FC236}">
                <a16:creationId xmlns:a16="http://schemas.microsoft.com/office/drawing/2014/main" id="{62C8D9E8-D32E-B049-A97B-6A9A7C44B9D4}"/>
              </a:ext>
            </a:extLst>
          </p:cNvPr>
          <p:cNvPicPr>
            <a:picLocks noChangeAspect="1"/>
          </p:cNvPicPr>
          <p:nvPr/>
        </p:nvPicPr>
        <p:blipFill>
          <a:blip r:embed="rId9"/>
          <a:stretch>
            <a:fillRect/>
          </a:stretch>
        </p:blipFill>
        <p:spPr>
          <a:xfrm>
            <a:off x="658837" y="721954"/>
            <a:ext cx="264034" cy="312929"/>
          </a:xfrm>
          <a:prstGeom prst="rect">
            <a:avLst/>
          </a:prstGeom>
        </p:spPr>
      </p:pic>
      <p:cxnSp>
        <p:nvCxnSpPr>
          <p:cNvPr id="46" name="Straight Arrow Connector 45">
            <a:extLst>
              <a:ext uri="{FF2B5EF4-FFF2-40B4-BE49-F238E27FC236}">
                <a16:creationId xmlns:a16="http://schemas.microsoft.com/office/drawing/2014/main" id="{039C3D91-3968-C443-BE9F-517BED98CF46}"/>
              </a:ext>
            </a:extLst>
          </p:cNvPr>
          <p:cNvCxnSpPr>
            <a:cxnSpLocks/>
          </p:cNvCxnSpPr>
          <p:nvPr/>
        </p:nvCxnSpPr>
        <p:spPr>
          <a:xfrm>
            <a:off x="423734" y="1811869"/>
            <a:ext cx="499533" cy="0"/>
          </a:xfrm>
          <a:prstGeom prst="straightConnector1">
            <a:avLst/>
          </a:prstGeom>
          <a:ln w="114300">
            <a:solidFill>
              <a:srgbClr val="4C9D96"/>
            </a:solidFill>
            <a:tailEnd type="stealth"/>
          </a:ln>
        </p:spPr>
        <p:style>
          <a:lnRef idx="1">
            <a:schemeClr val="accent1"/>
          </a:lnRef>
          <a:fillRef idx="0">
            <a:schemeClr val="accent1"/>
          </a:fillRef>
          <a:effectRef idx="0">
            <a:schemeClr val="accent1"/>
          </a:effectRef>
          <a:fontRef idx="minor">
            <a:schemeClr val="tx1"/>
          </a:fontRef>
        </p:style>
      </p:cxnSp>
      <p:pic>
        <p:nvPicPr>
          <p:cNvPr id="52" name="Picture 51" descr="Shape&#10;&#10;Description automatically generated with medium confidence">
            <a:extLst>
              <a:ext uri="{FF2B5EF4-FFF2-40B4-BE49-F238E27FC236}">
                <a16:creationId xmlns:a16="http://schemas.microsoft.com/office/drawing/2014/main" id="{8F428D0F-0D2D-CA47-A2B5-74C8A05C852A}"/>
              </a:ext>
            </a:extLst>
          </p:cNvPr>
          <p:cNvPicPr>
            <a:picLocks noChangeAspect="1"/>
          </p:cNvPicPr>
          <p:nvPr/>
        </p:nvPicPr>
        <p:blipFill>
          <a:blip r:embed="rId10"/>
          <a:stretch>
            <a:fillRect/>
          </a:stretch>
        </p:blipFill>
        <p:spPr>
          <a:xfrm>
            <a:off x="2079424" y="3411982"/>
            <a:ext cx="2148391" cy="477420"/>
          </a:xfrm>
          <a:prstGeom prst="rect">
            <a:avLst/>
          </a:prstGeom>
          <a:noFill/>
          <a:ln w="12700">
            <a:noFill/>
          </a:ln>
        </p:spPr>
      </p:pic>
      <p:pic>
        <p:nvPicPr>
          <p:cNvPr id="56" name="Picture 55" descr="Diagram&#10;&#10;Description automatically generated">
            <a:extLst>
              <a:ext uri="{FF2B5EF4-FFF2-40B4-BE49-F238E27FC236}">
                <a16:creationId xmlns:a16="http://schemas.microsoft.com/office/drawing/2014/main" id="{AA0A402E-1CB1-8542-BC78-84DFDF002AB8}"/>
              </a:ext>
            </a:extLst>
          </p:cNvPr>
          <p:cNvPicPr>
            <a:picLocks noChangeAspect="1"/>
          </p:cNvPicPr>
          <p:nvPr/>
        </p:nvPicPr>
        <p:blipFill>
          <a:blip r:embed="rId11"/>
          <a:stretch>
            <a:fillRect/>
          </a:stretch>
        </p:blipFill>
        <p:spPr>
          <a:xfrm>
            <a:off x="5680485" y="2394864"/>
            <a:ext cx="3405932" cy="2275645"/>
          </a:xfrm>
          <a:prstGeom prst="rect">
            <a:avLst/>
          </a:prstGeom>
        </p:spPr>
      </p:pic>
      <p:cxnSp>
        <p:nvCxnSpPr>
          <p:cNvPr id="57" name="Straight Arrow Connector 56">
            <a:extLst>
              <a:ext uri="{FF2B5EF4-FFF2-40B4-BE49-F238E27FC236}">
                <a16:creationId xmlns:a16="http://schemas.microsoft.com/office/drawing/2014/main" id="{AE919FF8-9578-3849-A1CC-0A22AB8C7D55}"/>
              </a:ext>
            </a:extLst>
          </p:cNvPr>
          <p:cNvCxnSpPr>
            <a:cxnSpLocks/>
          </p:cNvCxnSpPr>
          <p:nvPr/>
        </p:nvCxnSpPr>
        <p:spPr>
          <a:xfrm>
            <a:off x="423335" y="4572001"/>
            <a:ext cx="498781" cy="0"/>
          </a:xfrm>
          <a:prstGeom prst="straightConnector1">
            <a:avLst/>
          </a:prstGeom>
          <a:ln w="114300">
            <a:solidFill>
              <a:srgbClr val="4C9D96"/>
            </a:solidFill>
            <a:tailEnd type="stealth"/>
          </a:ln>
        </p:spPr>
        <p:style>
          <a:lnRef idx="1">
            <a:schemeClr val="accent1"/>
          </a:lnRef>
          <a:fillRef idx="0">
            <a:schemeClr val="accent1"/>
          </a:fillRef>
          <a:effectRef idx="0">
            <a:schemeClr val="accent1"/>
          </a:effectRef>
          <a:fontRef idx="minor">
            <a:schemeClr val="tx1"/>
          </a:fontRef>
        </p:style>
      </p:cxnSp>
      <p:pic>
        <p:nvPicPr>
          <p:cNvPr id="62" name="Picture 61" descr="Shape&#10;&#10;Description automatically generated with medium confidence">
            <a:extLst>
              <a:ext uri="{FF2B5EF4-FFF2-40B4-BE49-F238E27FC236}">
                <a16:creationId xmlns:a16="http://schemas.microsoft.com/office/drawing/2014/main" id="{63CEB85E-9381-E04E-B3FF-5164964F7D63}"/>
              </a:ext>
            </a:extLst>
          </p:cNvPr>
          <p:cNvPicPr>
            <a:picLocks noChangeAspect="1"/>
          </p:cNvPicPr>
          <p:nvPr/>
        </p:nvPicPr>
        <p:blipFill>
          <a:blip r:embed="rId12"/>
          <a:stretch>
            <a:fillRect/>
          </a:stretch>
        </p:blipFill>
        <p:spPr>
          <a:xfrm>
            <a:off x="3640670" y="2748508"/>
            <a:ext cx="1811867" cy="439875"/>
          </a:xfrm>
          <a:prstGeom prst="rect">
            <a:avLst/>
          </a:prstGeom>
        </p:spPr>
      </p:pic>
      <p:sp>
        <p:nvSpPr>
          <p:cNvPr id="63" name="Slide Number Placeholder 62">
            <a:extLst>
              <a:ext uri="{FF2B5EF4-FFF2-40B4-BE49-F238E27FC236}">
                <a16:creationId xmlns:a16="http://schemas.microsoft.com/office/drawing/2014/main" id="{A34E7150-CC5F-CF4A-8F3C-BC82684CD2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428870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35DD8-42FE-4C4C-80EC-FB2591D594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8" name="Picture 7" descr="A picture containing indoor, wall&#10;&#10;Description automatically generated">
            <a:extLst>
              <a:ext uri="{FF2B5EF4-FFF2-40B4-BE49-F238E27FC236}">
                <a16:creationId xmlns:a16="http://schemas.microsoft.com/office/drawing/2014/main" id="{5112135F-7CE5-C846-8EED-E60A2907A6E0}"/>
              </a:ext>
            </a:extLst>
          </p:cNvPr>
          <p:cNvPicPr>
            <a:picLocks noChangeAspect="1"/>
          </p:cNvPicPr>
          <p:nvPr/>
        </p:nvPicPr>
        <p:blipFill>
          <a:blip r:embed="rId3"/>
          <a:stretch>
            <a:fillRect/>
          </a:stretch>
        </p:blipFill>
        <p:spPr>
          <a:xfrm>
            <a:off x="5362360" y="423795"/>
            <a:ext cx="1366880" cy="1366880"/>
          </a:xfrm>
          <a:prstGeom prst="rect">
            <a:avLst/>
          </a:prstGeom>
          <a:ln w="15875">
            <a:solidFill>
              <a:schemeClr val="tx1"/>
            </a:solidFill>
          </a:ln>
        </p:spPr>
      </p:pic>
      <p:pic>
        <p:nvPicPr>
          <p:cNvPr id="10" name="Picture 9" descr="A picture containing indoor, toy&#10;&#10;Description automatically generated">
            <a:extLst>
              <a:ext uri="{FF2B5EF4-FFF2-40B4-BE49-F238E27FC236}">
                <a16:creationId xmlns:a16="http://schemas.microsoft.com/office/drawing/2014/main" id="{17A5C75A-ED98-B143-9EF5-5F867BFAC1E7}"/>
              </a:ext>
            </a:extLst>
          </p:cNvPr>
          <p:cNvPicPr>
            <a:picLocks noChangeAspect="1"/>
          </p:cNvPicPr>
          <p:nvPr/>
        </p:nvPicPr>
        <p:blipFill>
          <a:blip r:embed="rId4"/>
          <a:stretch>
            <a:fillRect/>
          </a:stretch>
        </p:blipFill>
        <p:spPr>
          <a:xfrm>
            <a:off x="2433330" y="3352825"/>
            <a:ext cx="1366880" cy="1366880"/>
          </a:xfrm>
          <a:prstGeom prst="rect">
            <a:avLst/>
          </a:prstGeom>
          <a:ln w="15875">
            <a:solidFill>
              <a:schemeClr val="tx1"/>
            </a:solidFill>
          </a:ln>
        </p:spPr>
      </p:pic>
      <p:pic>
        <p:nvPicPr>
          <p:cNvPr id="12" name="Picture 11" descr="A picture containing indoor, wall, lamp&#10;&#10;Description automatically generated">
            <a:extLst>
              <a:ext uri="{FF2B5EF4-FFF2-40B4-BE49-F238E27FC236}">
                <a16:creationId xmlns:a16="http://schemas.microsoft.com/office/drawing/2014/main" id="{AA5D4577-8284-B640-84EA-A1AA000A4F90}"/>
              </a:ext>
            </a:extLst>
          </p:cNvPr>
          <p:cNvPicPr>
            <a:picLocks noChangeAspect="1"/>
          </p:cNvPicPr>
          <p:nvPr/>
        </p:nvPicPr>
        <p:blipFill>
          <a:blip r:embed="rId5"/>
          <a:stretch>
            <a:fillRect/>
          </a:stretch>
        </p:blipFill>
        <p:spPr>
          <a:xfrm>
            <a:off x="5362360" y="3352825"/>
            <a:ext cx="1366880" cy="1366880"/>
          </a:xfrm>
          <a:prstGeom prst="rect">
            <a:avLst/>
          </a:prstGeom>
          <a:ln w="15875">
            <a:solidFill>
              <a:schemeClr val="tx1"/>
            </a:solidFill>
          </a:ln>
        </p:spPr>
      </p:pic>
      <p:pic>
        <p:nvPicPr>
          <p:cNvPr id="14" name="Picture 13" descr="A picture containing indoor&#10;&#10;Description automatically generated">
            <a:extLst>
              <a:ext uri="{FF2B5EF4-FFF2-40B4-BE49-F238E27FC236}">
                <a16:creationId xmlns:a16="http://schemas.microsoft.com/office/drawing/2014/main" id="{376B274D-8814-C84D-BC3C-19C920255686}"/>
              </a:ext>
            </a:extLst>
          </p:cNvPr>
          <p:cNvPicPr>
            <a:picLocks noChangeAspect="1"/>
          </p:cNvPicPr>
          <p:nvPr/>
        </p:nvPicPr>
        <p:blipFill>
          <a:blip r:embed="rId6"/>
          <a:stretch>
            <a:fillRect/>
          </a:stretch>
        </p:blipFill>
        <p:spPr>
          <a:xfrm>
            <a:off x="2433330" y="1888310"/>
            <a:ext cx="1366880" cy="1366880"/>
          </a:xfrm>
          <a:prstGeom prst="rect">
            <a:avLst/>
          </a:prstGeom>
          <a:ln w="15875">
            <a:solidFill>
              <a:schemeClr val="tx1"/>
            </a:solidFill>
          </a:ln>
        </p:spPr>
      </p:pic>
      <p:pic>
        <p:nvPicPr>
          <p:cNvPr id="16" name="Picture 15" descr="A group of objects next to each other&#10;&#10;Description automatically generated with low confidence">
            <a:extLst>
              <a:ext uri="{FF2B5EF4-FFF2-40B4-BE49-F238E27FC236}">
                <a16:creationId xmlns:a16="http://schemas.microsoft.com/office/drawing/2014/main" id="{17FC4ACF-5D22-E54A-80ED-B200ADC17622}"/>
              </a:ext>
            </a:extLst>
          </p:cNvPr>
          <p:cNvPicPr>
            <a:picLocks noChangeAspect="1"/>
          </p:cNvPicPr>
          <p:nvPr/>
        </p:nvPicPr>
        <p:blipFill>
          <a:blip r:embed="rId7"/>
          <a:stretch>
            <a:fillRect/>
          </a:stretch>
        </p:blipFill>
        <p:spPr>
          <a:xfrm>
            <a:off x="3897845" y="1888310"/>
            <a:ext cx="1366880" cy="1366880"/>
          </a:xfrm>
          <a:prstGeom prst="rect">
            <a:avLst/>
          </a:prstGeom>
          <a:ln w="15875">
            <a:solidFill>
              <a:schemeClr val="tx1"/>
            </a:solidFill>
          </a:ln>
        </p:spPr>
      </p:pic>
      <p:pic>
        <p:nvPicPr>
          <p:cNvPr id="18" name="Picture 17" descr="A picture containing indoor, room, pool table, gambling house&#10;&#10;Description automatically generated">
            <a:extLst>
              <a:ext uri="{FF2B5EF4-FFF2-40B4-BE49-F238E27FC236}">
                <a16:creationId xmlns:a16="http://schemas.microsoft.com/office/drawing/2014/main" id="{29F6896B-A98B-2C4D-B8F8-64E64FBD2926}"/>
              </a:ext>
            </a:extLst>
          </p:cNvPr>
          <p:cNvPicPr>
            <a:picLocks noChangeAspect="1"/>
          </p:cNvPicPr>
          <p:nvPr/>
        </p:nvPicPr>
        <p:blipFill>
          <a:blip r:embed="rId8"/>
          <a:stretch>
            <a:fillRect/>
          </a:stretch>
        </p:blipFill>
        <p:spPr>
          <a:xfrm>
            <a:off x="3897845" y="3352825"/>
            <a:ext cx="1366880" cy="1366880"/>
          </a:xfrm>
          <a:prstGeom prst="rect">
            <a:avLst/>
          </a:prstGeom>
          <a:ln w="15875">
            <a:solidFill>
              <a:schemeClr val="tx1"/>
            </a:solidFill>
          </a:ln>
        </p:spPr>
      </p:pic>
      <p:pic>
        <p:nvPicPr>
          <p:cNvPr id="20" name="Picture 19" descr="A picture containing indoor, wall, green&#10;&#10;Description automatically generated">
            <a:extLst>
              <a:ext uri="{FF2B5EF4-FFF2-40B4-BE49-F238E27FC236}">
                <a16:creationId xmlns:a16="http://schemas.microsoft.com/office/drawing/2014/main" id="{578261A6-A19C-1E4F-BB7B-218D6D0D53A0}"/>
              </a:ext>
            </a:extLst>
          </p:cNvPr>
          <p:cNvPicPr>
            <a:picLocks noChangeAspect="1"/>
          </p:cNvPicPr>
          <p:nvPr/>
        </p:nvPicPr>
        <p:blipFill>
          <a:blip r:embed="rId9"/>
          <a:stretch>
            <a:fillRect/>
          </a:stretch>
        </p:blipFill>
        <p:spPr>
          <a:xfrm>
            <a:off x="3897845" y="423795"/>
            <a:ext cx="1366880" cy="1366880"/>
          </a:xfrm>
          <a:prstGeom prst="rect">
            <a:avLst/>
          </a:prstGeom>
          <a:ln w="15875">
            <a:solidFill>
              <a:schemeClr val="tx1"/>
            </a:solidFill>
          </a:ln>
        </p:spPr>
      </p:pic>
      <p:pic>
        <p:nvPicPr>
          <p:cNvPr id="22" name="Picture 21" descr="A picture containing indoor, wall&#10;&#10;Description automatically generated">
            <a:extLst>
              <a:ext uri="{FF2B5EF4-FFF2-40B4-BE49-F238E27FC236}">
                <a16:creationId xmlns:a16="http://schemas.microsoft.com/office/drawing/2014/main" id="{854F4CB3-06E6-864E-808B-9D076FAF3D03}"/>
              </a:ext>
            </a:extLst>
          </p:cNvPr>
          <p:cNvPicPr>
            <a:picLocks noChangeAspect="1"/>
          </p:cNvPicPr>
          <p:nvPr/>
        </p:nvPicPr>
        <p:blipFill rotWithShape="1">
          <a:blip r:embed="rId10"/>
          <a:srcRect l="7753" t="13971" r="5997"/>
          <a:stretch/>
        </p:blipFill>
        <p:spPr>
          <a:xfrm>
            <a:off x="5362360" y="1888310"/>
            <a:ext cx="1366880" cy="1366880"/>
          </a:xfrm>
          <a:prstGeom prst="rect">
            <a:avLst/>
          </a:prstGeom>
          <a:ln w="15875">
            <a:solidFill>
              <a:schemeClr val="tx1"/>
            </a:solidFill>
          </a:ln>
        </p:spPr>
      </p:pic>
      <p:pic>
        <p:nvPicPr>
          <p:cNvPr id="24" name="Picture 23" descr="A close-up of some dice&#10;&#10;Description automatically generated with low confidence">
            <a:extLst>
              <a:ext uri="{FF2B5EF4-FFF2-40B4-BE49-F238E27FC236}">
                <a16:creationId xmlns:a16="http://schemas.microsoft.com/office/drawing/2014/main" id="{3D271945-492A-504F-9147-B99AFEE90875}"/>
              </a:ext>
            </a:extLst>
          </p:cNvPr>
          <p:cNvPicPr>
            <a:picLocks noChangeAspect="1"/>
          </p:cNvPicPr>
          <p:nvPr/>
        </p:nvPicPr>
        <p:blipFill>
          <a:blip r:embed="rId11"/>
          <a:stretch>
            <a:fillRect/>
          </a:stretch>
        </p:blipFill>
        <p:spPr>
          <a:xfrm>
            <a:off x="2433330" y="423795"/>
            <a:ext cx="1366880" cy="1366880"/>
          </a:xfrm>
          <a:prstGeom prst="rect">
            <a:avLst/>
          </a:prstGeom>
          <a:ln w="15875">
            <a:solidFill>
              <a:schemeClr val="tx1"/>
            </a:solidFill>
          </a:ln>
        </p:spPr>
      </p:pic>
      <p:sp>
        <p:nvSpPr>
          <p:cNvPr id="29" name="Oval 28">
            <a:extLst>
              <a:ext uri="{FF2B5EF4-FFF2-40B4-BE49-F238E27FC236}">
                <a16:creationId xmlns:a16="http://schemas.microsoft.com/office/drawing/2014/main" id="{215B3CC1-0D14-7448-8113-74709842E26C}"/>
              </a:ext>
            </a:extLst>
          </p:cNvPr>
          <p:cNvSpPr/>
          <p:nvPr/>
        </p:nvSpPr>
        <p:spPr>
          <a:xfrm>
            <a:off x="2513197" y="2256089"/>
            <a:ext cx="469784" cy="794759"/>
          </a:xfrm>
          <a:prstGeom prst="ellipse">
            <a:avLst/>
          </a:prstGeom>
          <a:noFill/>
          <a:ln w="57150">
            <a:solidFill>
              <a:srgbClr val="FF4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30" name="Oval 29">
            <a:extLst>
              <a:ext uri="{FF2B5EF4-FFF2-40B4-BE49-F238E27FC236}">
                <a16:creationId xmlns:a16="http://schemas.microsoft.com/office/drawing/2014/main" id="{1A768E2F-5882-BC43-863F-1FEBD6E98F8C}"/>
              </a:ext>
            </a:extLst>
          </p:cNvPr>
          <p:cNvSpPr/>
          <p:nvPr/>
        </p:nvSpPr>
        <p:spPr>
          <a:xfrm>
            <a:off x="4508690" y="669605"/>
            <a:ext cx="469784" cy="794759"/>
          </a:xfrm>
          <a:prstGeom prst="ellipse">
            <a:avLst/>
          </a:prstGeom>
          <a:noFill/>
          <a:ln w="57150">
            <a:solidFill>
              <a:srgbClr val="FF4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31" name="Oval 30">
            <a:extLst>
              <a:ext uri="{FF2B5EF4-FFF2-40B4-BE49-F238E27FC236}">
                <a16:creationId xmlns:a16="http://schemas.microsoft.com/office/drawing/2014/main" id="{912B0DBA-CA17-5343-8CF9-B73BE87657AF}"/>
              </a:ext>
            </a:extLst>
          </p:cNvPr>
          <p:cNvSpPr/>
          <p:nvPr/>
        </p:nvSpPr>
        <p:spPr>
          <a:xfrm>
            <a:off x="5689131" y="3938102"/>
            <a:ext cx="713338" cy="794759"/>
          </a:xfrm>
          <a:prstGeom prst="ellipse">
            <a:avLst/>
          </a:prstGeom>
          <a:noFill/>
          <a:ln w="57150">
            <a:solidFill>
              <a:srgbClr val="FF4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32" name="Oval 31">
            <a:extLst>
              <a:ext uri="{FF2B5EF4-FFF2-40B4-BE49-F238E27FC236}">
                <a16:creationId xmlns:a16="http://schemas.microsoft.com/office/drawing/2014/main" id="{9D003144-1739-6845-BBB6-52912E11FF44}"/>
              </a:ext>
            </a:extLst>
          </p:cNvPr>
          <p:cNvSpPr/>
          <p:nvPr/>
        </p:nvSpPr>
        <p:spPr>
          <a:xfrm>
            <a:off x="3977078" y="2375732"/>
            <a:ext cx="469784" cy="612748"/>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33" name="Oval 32">
            <a:extLst>
              <a:ext uri="{FF2B5EF4-FFF2-40B4-BE49-F238E27FC236}">
                <a16:creationId xmlns:a16="http://schemas.microsoft.com/office/drawing/2014/main" id="{5CB6DF86-7A62-1A4B-9917-5DB68200F82E}"/>
              </a:ext>
            </a:extLst>
          </p:cNvPr>
          <p:cNvSpPr/>
          <p:nvPr/>
        </p:nvSpPr>
        <p:spPr>
          <a:xfrm>
            <a:off x="4609372" y="2330004"/>
            <a:ext cx="469784" cy="612748"/>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34" name="Oval 33">
            <a:extLst>
              <a:ext uri="{FF2B5EF4-FFF2-40B4-BE49-F238E27FC236}">
                <a16:creationId xmlns:a16="http://schemas.microsoft.com/office/drawing/2014/main" id="{558964F9-2B77-DD42-8205-41D8C831457D}"/>
              </a:ext>
            </a:extLst>
          </p:cNvPr>
          <p:cNvSpPr/>
          <p:nvPr/>
        </p:nvSpPr>
        <p:spPr>
          <a:xfrm>
            <a:off x="2495738" y="3684045"/>
            <a:ext cx="803070" cy="1035660"/>
          </a:xfrm>
          <a:prstGeom prst="ellipse">
            <a:avLst/>
          </a:prstGeom>
          <a:noFill/>
          <a:ln w="57150">
            <a:solidFill>
              <a:srgbClr val="00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35" name="Oval 34">
            <a:extLst>
              <a:ext uri="{FF2B5EF4-FFF2-40B4-BE49-F238E27FC236}">
                <a16:creationId xmlns:a16="http://schemas.microsoft.com/office/drawing/2014/main" id="{F840CB39-7D41-5B40-BF45-852B89C61473}"/>
              </a:ext>
            </a:extLst>
          </p:cNvPr>
          <p:cNvSpPr/>
          <p:nvPr/>
        </p:nvSpPr>
        <p:spPr>
          <a:xfrm>
            <a:off x="2640648" y="721818"/>
            <a:ext cx="617255" cy="498256"/>
          </a:xfrm>
          <a:prstGeom prst="ellipse">
            <a:avLst/>
          </a:prstGeom>
          <a:noFill/>
          <a:ln w="57150">
            <a:solidFill>
              <a:srgbClr val="00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cxnSp>
        <p:nvCxnSpPr>
          <p:cNvPr id="38" name="Straight Arrow Connector 37">
            <a:extLst>
              <a:ext uri="{FF2B5EF4-FFF2-40B4-BE49-F238E27FC236}">
                <a16:creationId xmlns:a16="http://schemas.microsoft.com/office/drawing/2014/main" id="{E1C8F159-A4D7-DA4D-8696-35952982D887}"/>
              </a:ext>
            </a:extLst>
          </p:cNvPr>
          <p:cNvCxnSpPr>
            <a:cxnSpLocks/>
          </p:cNvCxnSpPr>
          <p:nvPr/>
        </p:nvCxnSpPr>
        <p:spPr>
          <a:xfrm flipH="1">
            <a:off x="6412166" y="970946"/>
            <a:ext cx="414709" cy="107823"/>
          </a:xfrm>
          <a:prstGeom prst="straightConnector1">
            <a:avLst/>
          </a:prstGeom>
          <a:ln w="85725">
            <a:solidFill>
              <a:srgbClr val="DF00FF"/>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121F1AA-178C-E64E-B7C4-E2ED9EF7C022}"/>
              </a:ext>
            </a:extLst>
          </p:cNvPr>
          <p:cNvCxnSpPr>
            <a:cxnSpLocks/>
          </p:cNvCxnSpPr>
          <p:nvPr/>
        </p:nvCxnSpPr>
        <p:spPr>
          <a:xfrm flipH="1">
            <a:off x="6195010" y="364990"/>
            <a:ext cx="190261" cy="358073"/>
          </a:xfrm>
          <a:prstGeom prst="straightConnector1">
            <a:avLst/>
          </a:prstGeom>
          <a:ln w="85725">
            <a:solidFill>
              <a:srgbClr val="DF00FF"/>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0C12331-1BBA-E845-AE16-B47D7BAC3CA9}"/>
              </a:ext>
            </a:extLst>
          </p:cNvPr>
          <p:cNvCxnSpPr>
            <a:cxnSpLocks/>
          </p:cNvCxnSpPr>
          <p:nvPr/>
        </p:nvCxnSpPr>
        <p:spPr>
          <a:xfrm>
            <a:off x="5822278" y="277693"/>
            <a:ext cx="75753" cy="403072"/>
          </a:xfrm>
          <a:prstGeom prst="straightConnector1">
            <a:avLst/>
          </a:prstGeom>
          <a:ln w="85725">
            <a:solidFill>
              <a:srgbClr val="DF00FF"/>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A34AEBE-53DB-ED4D-BBA9-AC9C7B0C3ADD}"/>
              </a:ext>
            </a:extLst>
          </p:cNvPr>
          <p:cNvCxnSpPr>
            <a:cxnSpLocks/>
          </p:cNvCxnSpPr>
          <p:nvPr/>
        </p:nvCxnSpPr>
        <p:spPr>
          <a:xfrm flipH="1" flipV="1">
            <a:off x="4052582" y="4151718"/>
            <a:ext cx="365318" cy="201994"/>
          </a:xfrm>
          <a:prstGeom prst="straightConnector1">
            <a:avLst/>
          </a:prstGeom>
          <a:ln w="85725">
            <a:solidFill>
              <a:srgbClr val="DF00FF"/>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F0FB0BA-4A76-C944-94C8-6894F39F6BF3}"/>
              </a:ext>
            </a:extLst>
          </p:cNvPr>
          <p:cNvCxnSpPr>
            <a:cxnSpLocks/>
          </p:cNvCxnSpPr>
          <p:nvPr/>
        </p:nvCxnSpPr>
        <p:spPr>
          <a:xfrm flipV="1">
            <a:off x="4977574" y="4036265"/>
            <a:ext cx="203164" cy="372440"/>
          </a:xfrm>
          <a:prstGeom prst="straightConnector1">
            <a:avLst/>
          </a:prstGeom>
          <a:ln w="85725">
            <a:solidFill>
              <a:srgbClr val="DF00FF"/>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80DDBF9-B5BA-E147-B82D-F127EEEE630C}"/>
              </a:ext>
            </a:extLst>
          </p:cNvPr>
          <p:cNvCxnSpPr>
            <a:cxnSpLocks/>
          </p:cNvCxnSpPr>
          <p:nvPr/>
        </p:nvCxnSpPr>
        <p:spPr>
          <a:xfrm flipH="1" flipV="1">
            <a:off x="3525210" y="4201875"/>
            <a:ext cx="210709" cy="343169"/>
          </a:xfrm>
          <a:prstGeom prst="straightConnector1">
            <a:avLst/>
          </a:prstGeom>
          <a:ln w="85725">
            <a:solidFill>
              <a:srgbClr val="DF00FF"/>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B5CE83E-E6B7-7142-8D2C-EF872C2879FB}"/>
              </a:ext>
            </a:extLst>
          </p:cNvPr>
          <p:cNvSpPr txBox="1"/>
          <p:nvPr/>
        </p:nvSpPr>
        <p:spPr>
          <a:xfrm>
            <a:off x="513933" y="1666504"/>
            <a:ext cx="1388286" cy="369332"/>
          </a:xfrm>
          <a:prstGeom prst="rect">
            <a:avLst/>
          </a:prstGeom>
          <a:noFill/>
          <a:ln w="38100">
            <a:solidFill>
              <a:srgbClr val="FF4B4C"/>
            </a:solidFill>
          </a:ln>
        </p:spPr>
        <p:txBody>
          <a:bodyPr wrap="square" rtlCol="0">
            <a:spAutoFit/>
          </a:bodyPr>
          <a:lstStyle/>
          <a:p>
            <a:pPr algn="ctr"/>
            <a:r>
              <a:rPr lang="en-FR" sz="1800" b="1" dirty="0">
                <a:solidFill>
                  <a:srgbClr val="FF4B4C"/>
                </a:solidFill>
              </a:rPr>
              <a:t> 3 shapes</a:t>
            </a:r>
          </a:p>
        </p:txBody>
      </p:sp>
      <p:sp>
        <p:nvSpPr>
          <p:cNvPr id="54" name="TextBox 53">
            <a:extLst>
              <a:ext uri="{FF2B5EF4-FFF2-40B4-BE49-F238E27FC236}">
                <a16:creationId xmlns:a16="http://schemas.microsoft.com/office/drawing/2014/main" id="{73ECC39C-C75F-9E4D-9926-42D89F814330}"/>
              </a:ext>
            </a:extLst>
          </p:cNvPr>
          <p:cNvSpPr txBox="1"/>
          <p:nvPr/>
        </p:nvSpPr>
        <p:spPr>
          <a:xfrm>
            <a:off x="7115575" y="1666504"/>
            <a:ext cx="1514492" cy="369332"/>
          </a:xfrm>
          <a:prstGeom prst="rect">
            <a:avLst/>
          </a:prstGeom>
          <a:noFill/>
          <a:ln w="38100">
            <a:solidFill>
              <a:srgbClr val="00E212"/>
            </a:solidFill>
          </a:ln>
        </p:spPr>
        <p:txBody>
          <a:bodyPr wrap="square" rtlCol="0">
            <a:spAutoFit/>
          </a:bodyPr>
          <a:lstStyle/>
          <a:p>
            <a:pPr algn="ctr"/>
            <a:r>
              <a:rPr lang="en-FR" sz="1800" b="1" dirty="0">
                <a:solidFill>
                  <a:srgbClr val="00E212"/>
                </a:solidFill>
              </a:rPr>
              <a:t> 2 materials</a:t>
            </a:r>
          </a:p>
        </p:txBody>
      </p:sp>
      <p:sp>
        <p:nvSpPr>
          <p:cNvPr id="55" name="TextBox 54">
            <a:extLst>
              <a:ext uri="{FF2B5EF4-FFF2-40B4-BE49-F238E27FC236}">
                <a16:creationId xmlns:a16="http://schemas.microsoft.com/office/drawing/2014/main" id="{8C03B631-68BF-8D4E-BC48-36EFF04C71A7}"/>
              </a:ext>
            </a:extLst>
          </p:cNvPr>
          <p:cNvSpPr txBox="1"/>
          <p:nvPr/>
        </p:nvSpPr>
        <p:spPr>
          <a:xfrm>
            <a:off x="202388" y="2878584"/>
            <a:ext cx="2011376" cy="646331"/>
          </a:xfrm>
          <a:prstGeom prst="rect">
            <a:avLst/>
          </a:prstGeom>
          <a:noFill/>
          <a:ln w="38100">
            <a:solidFill>
              <a:srgbClr val="00B7FF"/>
            </a:solidFill>
          </a:ln>
        </p:spPr>
        <p:txBody>
          <a:bodyPr wrap="square" rtlCol="0">
            <a:spAutoFit/>
          </a:bodyPr>
          <a:lstStyle/>
          <a:p>
            <a:pPr algn="ctr"/>
            <a:r>
              <a:rPr lang="en-FR" sz="1800" b="1" dirty="0">
                <a:solidFill>
                  <a:srgbClr val="00B7FF"/>
                </a:solidFill>
              </a:rPr>
              <a:t> Different scales and locations</a:t>
            </a:r>
          </a:p>
        </p:txBody>
      </p:sp>
      <p:sp>
        <p:nvSpPr>
          <p:cNvPr id="56" name="TextBox 55">
            <a:extLst>
              <a:ext uri="{FF2B5EF4-FFF2-40B4-BE49-F238E27FC236}">
                <a16:creationId xmlns:a16="http://schemas.microsoft.com/office/drawing/2014/main" id="{41B19488-FFB6-7841-ABDE-B86984BEB77B}"/>
              </a:ext>
            </a:extLst>
          </p:cNvPr>
          <p:cNvSpPr txBox="1"/>
          <p:nvPr/>
        </p:nvSpPr>
        <p:spPr>
          <a:xfrm>
            <a:off x="6899984" y="3017084"/>
            <a:ext cx="1945674" cy="369332"/>
          </a:xfrm>
          <a:prstGeom prst="rect">
            <a:avLst/>
          </a:prstGeom>
          <a:noFill/>
          <a:ln w="38100">
            <a:solidFill>
              <a:srgbClr val="DF00FF"/>
            </a:solidFill>
          </a:ln>
        </p:spPr>
        <p:txBody>
          <a:bodyPr wrap="square" rtlCol="0">
            <a:spAutoFit/>
          </a:bodyPr>
          <a:lstStyle/>
          <a:p>
            <a:pPr algn="ctr"/>
            <a:r>
              <a:rPr lang="en-FR" sz="1800" b="1" dirty="0">
                <a:solidFill>
                  <a:srgbClr val="DF00FF"/>
                </a:solidFill>
              </a:rPr>
              <a:t> Different colors</a:t>
            </a:r>
          </a:p>
        </p:txBody>
      </p:sp>
    </p:spTree>
    <p:extLst>
      <p:ext uri="{BB962C8B-B14F-4D97-AF65-F5344CB8AC3E}">
        <p14:creationId xmlns:p14="http://schemas.microsoft.com/office/powerpoint/2010/main" val="10810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nodeType="clickEffect">
                                  <p:stCondLst>
                                    <p:cond delay="0"/>
                                  </p:stCondLst>
                                  <p:childTnLst>
                                    <p:animMotion origin="layout" path="M 0 0 L -1.03177 0 " pathEditMode="relative" ptsTypes="AA">
                                      <p:cBhvr>
                                        <p:cTn id="48" dur="1500" fill="hold"/>
                                        <p:tgtEl>
                                          <p:spTgt spid="8"/>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 0 L -1.03177 0 " pathEditMode="relative" ptsTypes="AA">
                                      <p:cBhvr>
                                        <p:cTn id="50" dur="1500" fill="hold"/>
                                        <p:tgtEl>
                                          <p:spTgt spid="10"/>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 0 L -1.03177 0 " pathEditMode="relative" ptsTypes="AA">
                                      <p:cBhvr>
                                        <p:cTn id="52" dur="1500" fill="hold"/>
                                        <p:tgtEl>
                                          <p:spTgt spid="12"/>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0 0 L -1.03177 0 " pathEditMode="relative" ptsTypes="AA">
                                      <p:cBhvr>
                                        <p:cTn id="54" dur="1500" fill="hold"/>
                                        <p:tgtEl>
                                          <p:spTgt spid="14"/>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L -1.03177 0 " pathEditMode="relative" ptsTypes="AA">
                                      <p:cBhvr>
                                        <p:cTn id="56" dur="1500" fill="hold"/>
                                        <p:tgtEl>
                                          <p:spTgt spid="16"/>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 0 L -1.03177 0 " pathEditMode="relative" ptsTypes="AA">
                                      <p:cBhvr>
                                        <p:cTn id="58" dur="1500" fill="hold"/>
                                        <p:tgtEl>
                                          <p:spTgt spid="18"/>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0 0 L -1.03177 0 " pathEditMode="relative" ptsTypes="AA">
                                      <p:cBhvr>
                                        <p:cTn id="60" dur="1500" fill="hold"/>
                                        <p:tgtEl>
                                          <p:spTgt spid="20"/>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1.11111E-6 0 L -0.46302 -0.01914 " pathEditMode="relative" rAng="0" ptsTypes="AA">
                                      <p:cBhvr>
                                        <p:cTn id="62" dur="1500" fill="hold"/>
                                        <p:tgtEl>
                                          <p:spTgt spid="22"/>
                                        </p:tgtEl>
                                        <p:attrNameLst>
                                          <p:attrName>ppt_x</p:attrName>
                                          <p:attrName>ppt_y</p:attrName>
                                        </p:attrNameLst>
                                      </p:cBhvr>
                                      <p:rCtr x="-23160" y="-957"/>
                                    </p:animMotion>
                                  </p:childTnLst>
                                </p:cTn>
                              </p:par>
                              <p:par>
                                <p:cTn id="63" presetID="0" presetClass="path" presetSubtype="0" accel="50000" decel="50000" fill="hold" nodeType="withEffect">
                                  <p:stCondLst>
                                    <p:cond delay="0"/>
                                  </p:stCondLst>
                                  <p:childTnLst>
                                    <p:animMotion origin="layout" path="M 0 0 L -1.03177 0 " pathEditMode="relative" ptsTypes="AA">
                                      <p:cBhvr>
                                        <p:cTn id="64" dur="1500" fill="hold"/>
                                        <p:tgtEl>
                                          <p:spTgt spid="24"/>
                                        </p:tgtEl>
                                        <p:attrNameLst>
                                          <p:attrName>ppt_x</p:attrName>
                                          <p:attrName>ppt_y</p:attrName>
                                        </p:attrNameLst>
                                      </p:cBhvr>
                                    </p:animMotion>
                                  </p:childTnLst>
                                </p:cTn>
                              </p:par>
                              <p:par>
                                <p:cTn id="65" presetID="0" presetClass="path" presetSubtype="0" accel="50000" decel="50000" fill="hold" grpId="1" nodeType="withEffect">
                                  <p:stCondLst>
                                    <p:cond delay="0"/>
                                  </p:stCondLst>
                                  <p:childTnLst>
                                    <p:animMotion origin="layout" path="M 0 0 L -1.03177 0 " pathEditMode="relative" ptsTypes="AA">
                                      <p:cBhvr>
                                        <p:cTn id="66" dur="1500" fill="hold"/>
                                        <p:tgtEl>
                                          <p:spTgt spid="29"/>
                                        </p:tgtEl>
                                        <p:attrNameLst>
                                          <p:attrName>ppt_x</p:attrName>
                                          <p:attrName>ppt_y</p:attrName>
                                        </p:attrNameLst>
                                      </p:cBhvr>
                                    </p:animMotion>
                                  </p:childTnLst>
                                </p:cTn>
                              </p:par>
                              <p:par>
                                <p:cTn id="67" presetID="0" presetClass="path" presetSubtype="0" accel="50000" decel="50000" fill="hold" grpId="1" nodeType="withEffect">
                                  <p:stCondLst>
                                    <p:cond delay="0"/>
                                  </p:stCondLst>
                                  <p:childTnLst>
                                    <p:animMotion origin="layout" path="M 0 0 L -1.03177 0 " pathEditMode="relative" ptsTypes="AA">
                                      <p:cBhvr>
                                        <p:cTn id="68" dur="1500" fill="hold"/>
                                        <p:tgtEl>
                                          <p:spTgt spid="30"/>
                                        </p:tgtEl>
                                        <p:attrNameLst>
                                          <p:attrName>ppt_x</p:attrName>
                                          <p:attrName>ppt_y</p:attrName>
                                        </p:attrNameLst>
                                      </p:cBhvr>
                                    </p:animMotion>
                                  </p:childTnLst>
                                </p:cTn>
                              </p:par>
                              <p:par>
                                <p:cTn id="69" presetID="0" presetClass="path" presetSubtype="0" accel="50000" decel="50000" fill="hold" grpId="1" nodeType="withEffect">
                                  <p:stCondLst>
                                    <p:cond delay="0"/>
                                  </p:stCondLst>
                                  <p:childTnLst>
                                    <p:animMotion origin="layout" path="M 0 0 L -1.03177 0 " pathEditMode="relative" ptsTypes="AA">
                                      <p:cBhvr>
                                        <p:cTn id="70" dur="1500" fill="hold"/>
                                        <p:tgtEl>
                                          <p:spTgt spid="31"/>
                                        </p:tgtEl>
                                        <p:attrNameLst>
                                          <p:attrName>ppt_x</p:attrName>
                                          <p:attrName>ppt_y</p:attrName>
                                        </p:attrNameLst>
                                      </p:cBhvr>
                                    </p:animMotion>
                                  </p:childTnLst>
                                </p:cTn>
                              </p:par>
                              <p:par>
                                <p:cTn id="71" presetID="0" presetClass="path" presetSubtype="0" accel="50000" decel="50000" fill="hold" grpId="1" nodeType="withEffect">
                                  <p:stCondLst>
                                    <p:cond delay="0"/>
                                  </p:stCondLst>
                                  <p:childTnLst>
                                    <p:animMotion origin="layout" path="M 0 0 L -1.03177 0 " pathEditMode="relative" ptsTypes="AA">
                                      <p:cBhvr>
                                        <p:cTn id="72" dur="1500" fill="hold"/>
                                        <p:tgtEl>
                                          <p:spTgt spid="32"/>
                                        </p:tgtEl>
                                        <p:attrNameLst>
                                          <p:attrName>ppt_x</p:attrName>
                                          <p:attrName>ppt_y</p:attrName>
                                        </p:attrNameLst>
                                      </p:cBhvr>
                                    </p:animMotion>
                                  </p:childTnLst>
                                </p:cTn>
                              </p:par>
                              <p:par>
                                <p:cTn id="73" presetID="0" presetClass="path" presetSubtype="0" accel="50000" decel="50000" fill="hold" grpId="1" nodeType="withEffect">
                                  <p:stCondLst>
                                    <p:cond delay="0"/>
                                  </p:stCondLst>
                                  <p:childTnLst>
                                    <p:animMotion origin="layout" path="M 0 0 L -1.03177 0 " pathEditMode="relative" ptsTypes="AA">
                                      <p:cBhvr>
                                        <p:cTn id="74" dur="1500" fill="hold"/>
                                        <p:tgtEl>
                                          <p:spTgt spid="33"/>
                                        </p:tgtEl>
                                        <p:attrNameLst>
                                          <p:attrName>ppt_x</p:attrName>
                                          <p:attrName>ppt_y</p:attrName>
                                        </p:attrNameLst>
                                      </p:cBhvr>
                                    </p:animMotion>
                                  </p:childTnLst>
                                </p:cTn>
                              </p:par>
                              <p:par>
                                <p:cTn id="75" presetID="0" presetClass="path" presetSubtype="0" accel="50000" decel="50000" fill="hold" grpId="1" nodeType="withEffect">
                                  <p:stCondLst>
                                    <p:cond delay="0"/>
                                  </p:stCondLst>
                                  <p:childTnLst>
                                    <p:animMotion origin="layout" path="M 0 0 L -1.03177 0 " pathEditMode="relative" ptsTypes="AA">
                                      <p:cBhvr>
                                        <p:cTn id="76" dur="1500" fill="hold"/>
                                        <p:tgtEl>
                                          <p:spTgt spid="34"/>
                                        </p:tgtEl>
                                        <p:attrNameLst>
                                          <p:attrName>ppt_x</p:attrName>
                                          <p:attrName>ppt_y</p:attrName>
                                        </p:attrNameLst>
                                      </p:cBhvr>
                                    </p:animMotion>
                                  </p:childTnLst>
                                </p:cTn>
                              </p:par>
                              <p:par>
                                <p:cTn id="77" presetID="0" presetClass="path" presetSubtype="0" accel="50000" decel="50000" fill="hold" grpId="1" nodeType="withEffect">
                                  <p:stCondLst>
                                    <p:cond delay="0"/>
                                  </p:stCondLst>
                                  <p:childTnLst>
                                    <p:animMotion origin="layout" path="M 0 0 L -1.03177 0 " pathEditMode="relative" ptsTypes="AA">
                                      <p:cBhvr>
                                        <p:cTn id="78" dur="1500" fill="hold"/>
                                        <p:tgtEl>
                                          <p:spTgt spid="35"/>
                                        </p:tgtEl>
                                        <p:attrNameLst>
                                          <p:attrName>ppt_x</p:attrName>
                                          <p:attrName>ppt_y</p:attrName>
                                        </p:attrNameLst>
                                      </p:cBhvr>
                                    </p:animMotion>
                                  </p:childTnLst>
                                </p:cTn>
                              </p:par>
                              <p:par>
                                <p:cTn id="79" presetID="0" presetClass="path" presetSubtype="0" accel="50000" decel="50000" fill="hold" nodeType="withEffect">
                                  <p:stCondLst>
                                    <p:cond delay="0"/>
                                  </p:stCondLst>
                                  <p:childTnLst>
                                    <p:animMotion origin="layout" path="M 0 0 L -1.03177 0 " pathEditMode="relative" ptsTypes="AA">
                                      <p:cBhvr>
                                        <p:cTn id="80" dur="1500" fill="hold"/>
                                        <p:tgtEl>
                                          <p:spTgt spid="38"/>
                                        </p:tgtEl>
                                        <p:attrNameLst>
                                          <p:attrName>ppt_x</p:attrName>
                                          <p:attrName>ppt_y</p:attrName>
                                        </p:attrNameLst>
                                      </p:cBhvr>
                                    </p:animMotion>
                                  </p:childTnLst>
                                </p:cTn>
                              </p:par>
                              <p:par>
                                <p:cTn id="81" presetID="0" presetClass="path" presetSubtype="0" accel="50000" decel="50000" fill="hold" nodeType="withEffect">
                                  <p:stCondLst>
                                    <p:cond delay="0"/>
                                  </p:stCondLst>
                                  <p:childTnLst>
                                    <p:animMotion origin="layout" path="M 2.77778E-6 4.44444E-6 L -1.03177 4.44444E-6 " pathEditMode="relative" rAng="0" ptsTypes="AA">
                                      <p:cBhvr>
                                        <p:cTn id="82" dur="1500" fill="hold"/>
                                        <p:tgtEl>
                                          <p:spTgt spid="41"/>
                                        </p:tgtEl>
                                        <p:attrNameLst>
                                          <p:attrName>ppt_x</p:attrName>
                                          <p:attrName>ppt_y</p:attrName>
                                        </p:attrNameLst>
                                      </p:cBhvr>
                                      <p:rCtr x="-51597" y="0"/>
                                    </p:animMotion>
                                  </p:childTnLst>
                                </p:cTn>
                              </p:par>
                              <p:par>
                                <p:cTn id="83" presetID="0" presetClass="path" presetSubtype="0" accel="50000" decel="50000" fill="hold" nodeType="withEffect">
                                  <p:stCondLst>
                                    <p:cond delay="0"/>
                                  </p:stCondLst>
                                  <p:childTnLst>
                                    <p:animMotion origin="layout" path="M 1.38889E-6 1.23457E-7 L -1.03177 1.23457E-7 " pathEditMode="relative" rAng="0" ptsTypes="AA">
                                      <p:cBhvr>
                                        <p:cTn id="84" dur="1500" fill="hold"/>
                                        <p:tgtEl>
                                          <p:spTgt spid="43"/>
                                        </p:tgtEl>
                                        <p:attrNameLst>
                                          <p:attrName>ppt_x</p:attrName>
                                          <p:attrName>ppt_y</p:attrName>
                                        </p:attrNameLst>
                                      </p:cBhvr>
                                      <p:rCtr x="-51597" y="0"/>
                                    </p:animMotion>
                                  </p:childTnLst>
                                </p:cTn>
                              </p:par>
                              <p:par>
                                <p:cTn id="85" presetID="0" presetClass="path" presetSubtype="0" accel="50000" decel="50000" fill="hold" nodeType="withEffect">
                                  <p:stCondLst>
                                    <p:cond delay="0"/>
                                  </p:stCondLst>
                                  <p:childTnLst>
                                    <p:animMotion origin="layout" path="M 0 0 L -1.03177 0 " pathEditMode="relative" ptsTypes="AA">
                                      <p:cBhvr>
                                        <p:cTn id="86" dur="1500" fill="hold"/>
                                        <p:tgtEl>
                                          <p:spTgt spid="45"/>
                                        </p:tgtEl>
                                        <p:attrNameLst>
                                          <p:attrName>ppt_x</p:attrName>
                                          <p:attrName>ppt_y</p:attrName>
                                        </p:attrNameLst>
                                      </p:cBhvr>
                                    </p:animMotion>
                                  </p:childTnLst>
                                </p:cTn>
                              </p:par>
                              <p:par>
                                <p:cTn id="87" presetID="0" presetClass="path" presetSubtype="0" accel="50000" decel="50000" fill="hold" nodeType="withEffect">
                                  <p:stCondLst>
                                    <p:cond delay="0"/>
                                  </p:stCondLst>
                                  <p:childTnLst>
                                    <p:animMotion origin="layout" path="M 0 0 L -1.03177 0 " pathEditMode="relative" ptsTypes="AA">
                                      <p:cBhvr>
                                        <p:cTn id="88" dur="1500" fill="hold"/>
                                        <p:tgtEl>
                                          <p:spTgt spid="47"/>
                                        </p:tgtEl>
                                        <p:attrNameLst>
                                          <p:attrName>ppt_x</p:attrName>
                                          <p:attrName>ppt_y</p:attrName>
                                        </p:attrNameLst>
                                      </p:cBhvr>
                                    </p:animMotion>
                                  </p:childTnLst>
                                </p:cTn>
                              </p:par>
                              <p:par>
                                <p:cTn id="89" presetID="0" presetClass="path" presetSubtype="0" accel="50000" decel="50000" fill="hold" nodeType="withEffect">
                                  <p:stCondLst>
                                    <p:cond delay="0"/>
                                  </p:stCondLst>
                                  <p:childTnLst>
                                    <p:animMotion origin="layout" path="M 0 0 L -1.03177 0 " pathEditMode="relative" ptsTypes="AA">
                                      <p:cBhvr>
                                        <p:cTn id="90" dur="1500" fill="hold"/>
                                        <p:tgtEl>
                                          <p:spTgt spid="49"/>
                                        </p:tgtEl>
                                        <p:attrNameLst>
                                          <p:attrName>ppt_x</p:attrName>
                                          <p:attrName>ppt_y</p:attrName>
                                        </p:attrNameLst>
                                      </p:cBhvr>
                                    </p:animMotion>
                                  </p:childTnLst>
                                </p:cTn>
                              </p:par>
                              <p:par>
                                <p:cTn id="91" presetID="0" presetClass="path" presetSubtype="0" accel="50000" decel="50000" fill="hold" grpId="1" nodeType="withEffect">
                                  <p:stCondLst>
                                    <p:cond delay="0"/>
                                  </p:stCondLst>
                                  <p:childTnLst>
                                    <p:animMotion origin="layout" path="M 0 0 L -1.03177 0 " pathEditMode="relative" ptsTypes="AA">
                                      <p:cBhvr>
                                        <p:cTn id="92" dur="1500" fill="hold"/>
                                        <p:tgtEl>
                                          <p:spTgt spid="53"/>
                                        </p:tgtEl>
                                        <p:attrNameLst>
                                          <p:attrName>ppt_x</p:attrName>
                                          <p:attrName>ppt_y</p:attrName>
                                        </p:attrNameLst>
                                      </p:cBhvr>
                                    </p:animMotion>
                                  </p:childTnLst>
                                </p:cTn>
                              </p:par>
                              <p:par>
                                <p:cTn id="93" presetID="0" presetClass="path" presetSubtype="0" accel="50000" decel="50000" fill="hold" grpId="1" nodeType="withEffect">
                                  <p:stCondLst>
                                    <p:cond delay="0"/>
                                  </p:stCondLst>
                                  <p:childTnLst>
                                    <p:animMotion origin="layout" path="M 0 0 L -1.03177 0 " pathEditMode="relative" ptsTypes="AA">
                                      <p:cBhvr>
                                        <p:cTn id="94" dur="1500" fill="hold"/>
                                        <p:tgtEl>
                                          <p:spTgt spid="54"/>
                                        </p:tgtEl>
                                        <p:attrNameLst>
                                          <p:attrName>ppt_x</p:attrName>
                                          <p:attrName>ppt_y</p:attrName>
                                        </p:attrNameLst>
                                      </p:cBhvr>
                                    </p:animMotion>
                                  </p:childTnLst>
                                </p:cTn>
                              </p:par>
                              <p:par>
                                <p:cTn id="95" presetID="0" presetClass="path" presetSubtype="0" accel="50000" decel="50000" fill="hold" grpId="1" nodeType="withEffect">
                                  <p:stCondLst>
                                    <p:cond delay="0"/>
                                  </p:stCondLst>
                                  <p:childTnLst>
                                    <p:animMotion origin="layout" path="M 0 0 L -1.03177 0 " pathEditMode="relative" ptsTypes="AA">
                                      <p:cBhvr>
                                        <p:cTn id="96" dur="1500" fill="hold"/>
                                        <p:tgtEl>
                                          <p:spTgt spid="55"/>
                                        </p:tgtEl>
                                        <p:attrNameLst>
                                          <p:attrName>ppt_x</p:attrName>
                                          <p:attrName>ppt_y</p:attrName>
                                        </p:attrNameLst>
                                      </p:cBhvr>
                                    </p:animMotion>
                                  </p:childTnLst>
                                </p:cTn>
                              </p:par>
                              <p:par>
                                <p:cTn id="97" presetID="0" presetClass="path" presetSubtype="0" accel="50000" decel="50000" fill="hold" grpId="1" nodeType="withEffect">
                                  <p:stCondLst>
                                    <p:cond delay="0"/>
                                  </p:stCondLst>
                                  <p:childTnLst>
                                    <p:animMotion origin="layout" path="M 0 0 L -1.03177 0 " pathEditMode="relative" ptsTypes="AA">
                                      <p:cBhvr>
                                        <p:cTn id="98" dur="1500" fill="hold"/>
                                        <p:tgtEl>
                                          <p:spTgt spid="5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53" grpId="0" animBg="1"/>
      <p:bldP spid="53" grpId="1" animBg="1"/>
      <p:bldP spid="54" grpId="0" animBg="1"/>
      <p:bldP spid="54" grpId="1" animBg="1"/>
      <p:bldP spid="55" grpId="0" animBg="1"/>
      <p:bldP spid="55" grpId="1" animBg="1"/>
      <p:bldP spid="56" grpId="0" animBg="1"/>
      <p:bldP spid="5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0F219-211F-5F4E-B4EB-4EC764CCD5DA}"/>
              </a:ext>
            </a:extLst>
          </p:cNvPr>
          <p:cNvSpPr>
            <a:spLocks noGrp="1"/>
          </p:cNvSpPr>
          <p:nvPr>
            <p:ph type="title"/>
          </p:nvPr>
        </p:nvSpPr>
        <p:spPr/>
        <p:txBody>
          <a:bodyPr/>
          <a:lstStyle/>
          <a:p>
            <a:r>
              <a:rPr lang="en-FR" dirty="0"/>
              <a:t>Our work</a:t>
            </a:r>
          </a:p>
        </p:txBody>
      </p:sp>
      <p:sp>
        <p:nvSpPr>
          <p:cNvPr id="4" name="Slide Number Placeholder 3">
            <a:extLst>
              <a:ext uri="{FF2B5EF4-FFF2-40B4-BE49-F238E27FC236}">
                <a16:creationId xmlns:a16="http://schemas.microsoft.com/office/drawing/2014/main" id="{9BEA89B8-9CD9-254C-8489-65261299F6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7" name="Google Shape;98;p18">
            <a:extLst>
              <a:ext uri="{FF2B5EF4-FFF2-40B4-BE49-F238E27FC236}">
                <a16:creationId xmlns:a16="http://schemas.microsoft.com/office/drawing/2014/main" id="{395766FA-6B2C-C44F-921B-F8CADEF940D1}"/>
              </a:ext>
            </a:extLst>
          </p:cNvPr>
          <p:cNvSpPr txBox="1">
            <a:spLocks noGrp="1"/>
          </p:cNvSpPr>
          <p:nvPr>
            <p:ph type="body" idx="1"/>
          </p:nvPr>
        </p:nvSpPr>
        <p:spPr>
          <a:xfrm>
            <a:off x="374792" y="573400"/>
            <a:ext cx="8394415" cy="459600"/>
          </a:xfrm>
          <a:prstGeom prst="rect">
            <a:avLst/>
          </a:prstGeom>
          <a:solidFill>
            <a:schemeClr val="lt1"/>
          </a:solidFill>
          <a:ln w="38100"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dirty="0"/>
              <a:t>image = </a:t>
            </a:r>
            <a:r>
              <a:rPr lang="en" b="1" dirty="0">
                <a:solidFill>
                  <a:srgbClr val="4C9D96"/>
                </a:solidFill>
              </a:rPr>
              <a:t>layered composition </a:t>
            </a:r>
            <a:r>
              <a:rPr lang="en" dirty="0">
                <a:solidFill>
                  <a:schemeClr val="bg2"/>
                </a:solidFill>
              </a:rPr>
              <a:t>of </a:t>
            </a:r>
            <a:r>
              <a:rPr lang="en" b="1" dirty="0">
                <a:solidFill>
                  <a:srgbClr val="4C9D96"/>
                </a:solidFill>
              </a:rPr>
              <a:t>transformed 2D prototypes</a:t>
            </a:r>
            <a:endParaRPr b="1" dirty="0">
              <a:solidFill>
                <a:srgbClr val="4C9D96"/>
              </a:solidFill>
            </a:endParaRPr>
          </a:p>
        </p:txBody>
      </p:sp>
      <p:pic>
        <p:nvPicPr>
          <p:cNvPr id="25" name="Picture 24" descr="A picture containing text&#10;&#10;Description automatically generated">
            <a:extLst>
              <a:ext uri="{FF2B5EF4-FFF2-40B4-BE49-F238E27FC236}">
                <a16:creationId xmlns:a16="http://schemas.microsoft.com/office/drawing/2014/main" id="{603E7B52-EA7C-E84F-8EA6-90BEBF75454C}"/>
              </a:ext>
            </a:extLst>
          </p:cNvPr>
          <p:cNvPicPr>
            <a:picLocks noChangeAspect="1"/>
          </p:cNvPicPr>
          <p:nvPr/>
        </p:nvPicPr>
        <p:blipFill>
          <a:blip r:embed="rId4"/>
          <a:stretch>
            <a:fillRect/>
          </a:stretch>
        </p:blipFill>
        <p:spPr>
          <a:xfrm>
            <a:off x="1102735" y="1168795"/>
            <a:ext cx="4784612" cy="2741335"/>
          </a:xfrm>
          <a:prstGeom prst="rect">
            <a:avLst/>
          </a:prstGeom>
        </p:spPr>
      </p:pic>
      <p:pic>
        <p:nvPicPr>
          <p:cNvPr id="23" name="Picture 22">
            <a:extLst>
              <a:ext uri="{FF2B5EF4-FFF2-40B4-BE49-F238E27FC236}">
                <a16:creationId xmlns:a16="http://schemas.microsoft.com/office/drawing/2014/main" id="{9098C1EE-291F-0145-9F66-D76DB22C14FF}"/>
              </a:ext>
            </a:extLst>
          </p:cNvPr>
          <p:cNvPicPr preferRelativeResize="0">
            <a:picLocks/>
          </p:cNvPicPr>
          <p:nvPr/>
        </p:nvPicPr>
        <p:blipFill>
          <a:blip r:embed="rId5">
            <a:alphaModFix/>
          </a:blip>
          <a:srcRect/>
          <a:stretch>
            <a:fillRect/>
          </a:stretch>
        </p:blipFill>
        <p:spPr>
          <a:xfrm>
            <a:off x="1111770" y="1150865"/>
            <a:ext cx="6973200" cy="3955949"/>
          </a:xfrm>
          <a:custGeom>
            <a:avLst/>
            <a:gdLst>
              <a:gd name="connsiteX0" fmla="*/ 3600 w 7030800"/>
              <a:gd name="connsiteY0" fmla="*/ 14400 h 3955949"/>
              <a:gd name="connsiteX1" fmla="*/ 3600 w 7030800"/>
              <a:gd name="connsiteY1" fmla="*/ 2123718 h 3955949"/>
              <a:gd name="connsiteX2" fmla="*/ 5071482 w 7030800"/>
              <a:gd name="connsiteY2" fmla="*/ 2123718 h 3955949"/>
              <a:gd name="connsiteX3" fmla="*/ 5071482 w 7030800"/>
              <a:gd name="connsiteY3" fmla="*/ 14400 h 3955949"/>
              <a:gd name="connsiteX4" fmla="*/ 0 w 7030800"/>
              <a:gd name="connsiteY4" fmla="*/ 0 h 3955949"/>
              <a:gd name="connsiteX5" fmla="*/ 7030800 w 7030800"/>
              <a:gd name="connsiteY5" fmla="*/ 0 h 3955949"/>
              <a:gd name="connsiteX6" fmla="*/ 7030800 w 7030800"/>
              <a:gd name="connsiteY6" fmla="*/ 3955949 h 3955949"/>
              <a:gd name="connsiteX7" fmla="*/ 0 w 7030800"/>
              <a:gd name="connsiteY7" fmla="*/ 3955949 h 395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0800" h="3955949">
                <a:moveTo>
                  <a:pt x="3600" y="14400"/>
                </a:moveTo>
                <a:lnTo>
                  <a:pt x="3600" y="2123718"/>
                </a:lnTo>
                <a:lnTo>
                  <a:pt x="5071482" y="2123718"/>
                </a:lnTo>
                <a:lnTo>
                  <a:pt x="5071482" y="14400"/>
                </a:lnTo>
                <a:close/>
                <a:moveTo>
                  <a:pt x="0" y="0"/>
                </a:moveTo>
                <a:lnTo>
                  <a:pt x="7030800" y="0"/>
                </a:lnTo>
                <a:lnTo>
                  <a:pt x="7030800" y="3955949"/>
                </a:lnTo>
                <a:lnTo>
                  <a:pt x="0" y="3955949"/>
                </a:lnTo>
                <a:close/>
              </a:path>
            </a:pathLst>
          </a:custGeom>
          <a:noFill/>
          <a:ln>
            <a:noFill/>
          </a:ln>
        </p:spPr>
      </p:pic>
      <p:pic>
        <p:nvPicPr>
          <p:cNvPr id="14" name="Picture 13">
            <a:extLst>
              <a:ext uri="{FF2B5EF4-FFF2-40B4-BE49-F238E27FC236}">
                <a16:creationId xmlns:a16="http://schemas.microsoft.com/office/drawing/2014/main" id="{966D8CA5-F1E7-0244-B4D3-787522E53868}"/>
              </a:ext>
            </a:extLst>
          </p:cNvPr>
          <p:cNvPicPr preferRelativeResize="0">
            <a:picLocks/>
          </p:cNvPicPr>
          <p:nvPr/>
        </p:nvPicPr>
        <p:blipFill>
          <a:blip r:embed="rId5">
            <a:alphaModFix/>
          </a:blip>
          <a:srcRect/>
          <a:stretch>
            <a:fillRect/>
          </a:stretch>
        </p:blipFill>
        <p:spPr>
          <a:xfrm>
            <a:off x="1111770" y="1150865"/>
            <a:ext cx="6973200" cy="3955949"/>
          </a:xfrm>
          <a:custGeom>
            <a:avLst/>
            <a:gdLst>
              <a:gd name="connsiteX0" fmla="*/ 0 w 6973200"/>
              <a:gd name="connsiteY0" fmla="*/ 0 h 3955949"/>
              <a:gd name="connsiteX1" fmla="*/ 6973200 w 6973200"/>
              <a:gd name="connsiteY1" fmla="*/ 0 h 3955949"/>
              <a:gd name="connsiteX2" fmla="*/ 6973200 w 6973200"/>
              <a:gd name="connsiteY2" fmla="*/ 3955949 h 3955949"/>
              <a:gd name="connsiteX3" fmla="*/ 6130251 w 6973200"/>
              <a:gd name="connsiteY3" fmla="*/ 3955949 h 3955949"/>
              <a:gd name="connsiteX4" fmla="*/ 6130251 w 6973200"/>
              <a:gd name="connsiteY4" fmla="*/ 2777195 h 3955949"/>
              <a:gd name="connsiteX5" fmla="*/ 4994390 w 6973200"/>
              <a:gd name="connsiteY5" fmla="*/ 2777195 h 3955949"/>
              <a:gd name="connsiteX6" fmla="*/ 4994390 w 6973200"/>
              <a:gd name="connsiteY6" fmla="*/ 2123718 h 3955949"/>
              <a:gd name="connsiteX7" fmla="*/ 5029934 w 6973200"/>
              <a:gd name="connsiteY7" fmla="*/ 2123718 h 3955949"/>
              <a:gd name="connsiteX8" fmla="*/ 5029934 w 6973200"/>
              <a:gd name="connsiteY8" fmla="*/ 14400 h 3955949"/>
              <a:gd name="connsiteX9" fmla="*/ 3571 w 6973200"/>
              <a:gd name="connsiteY9" fmla="*/ 14400 h 3955949"/>
              <a:gd name="connsiteX10" fmla="*/ 3571 w 6973200"/>
              <a:gd name="connsiteY10" fmla="*/ 1886975 h 3955949"/>
              <a:gd name="connsiteX11" fmla="*/ 0 w 6973200"/>
              <a:gd name="connsiteY11" fmla="*/ 1886975 h 395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73200" h="3955949">
                <a:moveTo>
                  <a:pt x="0" y="0"/>
                </a:moveTo>
                <a:lnTo>
                  <a:pt x="6973200" y="0"/>
                </a:lnTo>
                <a:lnTo>
                  <a:pt x="6973200" y="3955949"/>
                </a:lnTo>
                <a:lnTo>
                  <a:pt x="6130251" y="3955949"/>
                </a:lnTo>
                <a:lnTo>
                  <a:pt x="6130251" y="2777195"/>
                </a:lnTo>
                <a:lnTo>
                  <a:pt x="4994390" y="2777195"/>
                </a:lnTo>
                <a:lnTo>
                  <a:pt x="4994390" y="2123718"/>
                </a:lnTo>
                <a:lnTo>
                  <a:pt x="5029934" y="2123718"/>
                </a:lnTo>
                <a:lnTo>
                  <a:pt x="5029934" y="14400"/>
                </a:lnTo>
                <a:lnTo>
                  <a:pt x="3571" y="14400"/>
                </a:lnTo>
                <a:lnTo>
                  <a:pt x="3571" y="1886975"/>
                </a:lnTo>
                <a:lnTo>
                  <a:pt x="0" y="1886975"/>
                </a:lnTo>
                <a:close/>
              </a:path>
            </a:pathLst>
          </a:custGeom>
          <a:noFill/>
          <a:ln>
            <a:noFill/>
          </a:ln>
        </p:spPr>
      </p:pic>
    </p:spTree>
    <p:custDataLst>
      <p:tags r:id="rId1"/>
    </p:custDataLst>
    <p:extLst>
      <p:ext uri="{BB962C8B-B14F-4D97-AF65-F5344CB8AC3E}">
        <p14:creationId xmlns:p14="http://schemas.microsoft.com/office/powerpoint/2010/main" val="405280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6BA7-8F70-4D43-91F0-26A28276BFA5}"/>
              </a:ext>
            </a:extLst>
          </p:cNvPr>
          <p:cNvSpPr>
            <a:spLocks noGrp="1"/>
          </p:cNvSpPr>
          <p:nvPr>
            <p:ph type="title"/>
          </p:nvPr>
        </p:nvSpPr>
        <p:spPr/>
        <p:txBody>
          <a:bodyPr/>
          <a:lstStyle/>
          <a:p>
            <a:r>
              <a:rPr lang="en-FR" dirty="0"/>
              <a:t>Why does it matter?</a:t>
            </a:r>
          </a:p>
        </p:txBody>
      </p:sp>
      <p:sp>
        <p:nvSpPr>
          <p:cNvPr id="4" name="Slide Number Placeholder 3">
            <a:extLst>
              <a:ext uri="{FF2B5EF4-FFF2-40B4-BE49-F238E27FC236}">
                <a16:creationId xmlns:a16="http://schemas.microsoft.com/office/drawing/2014/main" id="{4EAF7E8A-EAEF-4441-9D5E-566403990C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TextBox 4">
            <a:extLst>
              <a:ext uri="{FF2B5EF4-FFF2-40B4-BE49-F238E27FC236}">
                <a16:creationId xmlns:a16="http://schemas.microsoft.com/office/drawing/2014/main" id="{A9E98714-D807-4343-95A0-8DE19A5DCC5B}"/>
              </a:ext>
            </a:extLst>
          </p:cNvPr>
          <p:cNvSpPr txBox="1"/>
          <p:nvPr/>
        </p:nvSpPr>
        <p:spPr>
          <a:xfrm>
            <a:off x="1458120" y="2140208"/>
            <a:ext cx="2755047" cy="369332"/>
          </a:xfrm>
          <a:prstGeom prst="rect">
            <a:avLst/>
          </a:prstGeom>
          <a:noFill/>
          <a:ln w="38100">
            <a:solidFill>
              <a:srgbClr val="FF4B4C"/>
            </a:solidFill>
          </a:ln>
        </p:spPr>
        <p:txBody>
          <a:bodyPr wrap="square" rtlCol="0">
            <a:spAutoFit/>
          </a:bodyPr>
          <a:lstStyle/>
          <a:p>
            <a:pPr algn="ctr"/>
            <a:r>
              <a:rPr lang="en-FR" sz="1800" b="1" dirty="0">
                <a:solidFill>
                  <a:srgbClr val="FF4B4C"/>
                </a:solidFill>
              </a:rPr>
              <a:t>Scene understanding</a:t>
            </a:r>
          </a:p>
        </p:txBody>
      </p:sp>
      <p:sp>
        <p:nvSpPr>
          <p:cNvPr id="7" name="TextBox 6">
            <a:extLst>
              <a:ext uri="{FF2B5EF4-FFF2-40B4-BE49-F238E27FC236}">
                <a16:creationId xmlns:a16="http://schemas.microsoft.com/office/drawing/2014/main" id="{CF5C01F5-27B0-8548-B315-8E727E8C13B4}"/>
              </a:ext>
            </a:extLst>
          </p:cNvPr>
          <p:cNvSpPr txBox="1"/>
          <p:nvPr/>
        </p:nvSpPr>
        <p:spPr>
          <a:xfrm>
            <a:off x="444281" y="4688954"/>
            <a:ext cx="2589548" cy="369332"/>
          </a:xfrm>
          <a:prstGeom prst="rect">
            <a:avLst/>
          </a:prstGeom>
          <a:noFill/>
          <a:ln w="38100">
            <a:solidFill>
              <a:srgbClr val="00B7FF"/>
            </a:solidFill>
          </a:ln>
        </p:spPr>
        <p:txBody>
          <a:bodyPr wrap="square" rtlCol="0">
            <a:spAutoFit/>
          </a:bodyPr>
          <a:lstStyle/>
          <a:p>
            <a:pPr algn="ctr"/>
            <a:r>
              <a:rPr lang="en-FR" sz="1800" b="1" dirty="0">
                <a:solidFill>
                  <a:srgbClr val="00B7FF"/>
                </a:solidFill>
              </a:rPr>
              <a:t>Object discovery</a:t>
            </a:r>
          </a:p>
        </p:txBody>
      </p:sp>
      <p:pic>
        <p:nvPicPr>
          <p:cNvPr id="9" name="Google Shape;76;p15">
            <a:extLst>
              <a:ext uri="{FF2B5EF4-FFF2-40B4-BE49-F238E27FC236}">
                <a16:creationId xmlns:a16="http://schemas.microsoft.com/office/drawing/2014/main" id="{BBF74577-CF7D-1945-9AFB-5F155E56F718}"/>
              </a:ext>
            </a:extLst>
          </p:cNvPr>
          <p:cNvPicPr preferRelativeResize="0">
            <a:picLocks noChangeAspect="1"/>
          </p:cNvPicPr>
          <p:nvPr/>
        </p:nvPicPr>
        <p:blipFill rotWithShape="1">
          <a:blip r:embed="rId11">
            <a:alphaModFix/>
          </a:blip>
          <a:srcRect l="1711" t="4143" r="51468" b="9269"/>
          <a:stretch/>
        </p:blipFill>
        <p:spPr>
          <a:xfrm>
            <a:off x="6326661" y="112133"/>
            <a:ext cx="2553618" cy="2020614"/>
          </a:xfrm>
          <a:prstGeom prst="rect">
            <a:avLst/>
          </a:prstGeom>
          <a:noFill/>
          <a:ln>
            <a:noFill/>
          </a:ln>
        </p:spPr>
      </p:pic>
      <p:sp>
        <p:nvSpPr>
          <p:cNvPr id="6" name="TextBox 5">
            <a:extLst>
              <a:ext uri="{FF2B5EF4-FFF2-40B4-BE49-F238E27FC236}">
                <a16:creationId xmlns:a16="http://schemas.microsoft.com/office/drawing/2014/main" id="{222546AE-8E40-324C-8311-A1E7EB4AC844}"/>
              </a:ext>
            </a:extLst>
          </p:cNvPr>
          <p:cNvSpPr txBox="1"/>
          <p:nvPr/>
        </p:nvSpPr>
        <p:spPr>
          <a:xfrm>
            <a:off x="6120324" y="2202418"/>
            <a:ext cx="2949357" cy="369332"/>
          </a:xfrm>
          <a:prstGeom prst="rect">
            <a:avLst/>
          </a:prstGeom>
          <a:noFill/>
          <a:ln w="38100">
            <a:solidFill>
              <a:srgbClr val="00E212"/>
            </a:solidFill>
          </a:ln>
        </p:spPr>
        <p:txBody>
          <a:bodyPr wrap="square" rtlCol="0">
            <a:spAutoFit/>
          </a:bodyPr>
          <a:lstStyle/>
          <a:p>
            <a:pPr algn="ctr"/>
            <a:r>
              <a:rPr lang="en-FR" sz="1800" b="1" dirty="0">
                <a:solidFill>
                  <a:srgbClr val="00E212"/>
                </a:solidFill>
              </a:rPr>
              <a:t>Environment abstraction</a:t>
            </a:r>
          </a:p>
        </p:txBody>
      </p:sp>
      <p:pic>
        <p:nvPicPr>
          <p:cNvPr id="10" name="Google Shape;62;p14">
            <a:extLst>
              <a:ext uri="{FF2B5EF4-FFF2-40B4-BE49-F238E27FC236}">
                <a16:creationId xmlns:a16="http://schemas.microsoft.com/office/drawing/2014/main" id="{F3E3B8AC-ED9F-CE40-B0A8-F692D4F130FE}"/>
              </a:ext>
            </a:extLst>
          </p:cNvPr>
          <p:cNvPicPr preferRelativeResize="0">
            <a:picLocks noChangeAspect="1"/>
          </p:cNvPicPr>
          <p:nvPr/>
        </p:nvPicPr>
        <p:blipFill rotWithShape="1">
          <a:blip r:embed="rId12">
            <a:alphaModFix/>
          </a:blip>
          <a:srcRect l="17188" r="16931" b="49251"/>
          <a:stretch/>
        </p:blipFill>
        <p:spPr>
          <a:xfrm>
            <a:off x="51819" y="540779"/>
            <a:ext cx="5567651" cy="1524769"/>
          </a:xfrm>
          <a:prstGeom prst="rect">
            <a:avLst/>
          </a:prstGeom>
          <a:noFill/>
          <a:ln>
            <a:noFill/>
          </a:ln>
        </p:spPr>
      </p:pic>
      <p:sp>
        <p:nvSpPr>
          <p:cNvPr id="8" name="TextBox 7">
            <a:extLst>
              <a:ext uri="{FF2B5EF4-FFF2-40B4-BE49-F238E27FC236}">
                <a16:creationId xmlns:a16="http://schemas.microsoft.com/office/drawing/2014/main" id="{5F4824D3-9794-8340-901E-AF86E5A18881}"/>
              </a:ext>
            </a:extLst>
          </p:cNvPr>
          <p:cNvSpPr txBox="1"/>
          <p:nvPr/>
        </p:nvSpPr>
        <p:spPr>
          <a:xfrm>
            <a:off x="4745656" y="2989951"/>
            <a:ext cx="3332047" cy="369332"/>
          </a:xfrm>
          <a:prstGeom prst="rect">
            <a:avLst/>
          </a:prstGeom>
          <a:noFill/>
          <a:ln w="38100">
            <a:solidFill>
              <a:srgbClr val="DF00FF"/>
            </a:solidFill>
          </a:ln>
        </p:spPr>
        <p:txBody>
          <a:bodyPr wrap="square" rtlCol="0">
            <a:spAutoFit/>
          </a:bodyPr>
          <a:lstStyle/>
          <a:p>
            <a:pPr algn="ctr"/>
            <a:r>
              <a:rPr lang="en-FR" sz="1800" b="1" dirty="0">
                <a:solidFill>
                  <a:srgbClr val="DF00FF"/>
                </a:solidFill>
              </a:rPr>
              <a:t>Object-centric image editing</a:t>
            </a:r>
          </a:p>
        </p:txBody>
      </p:sp>
      <p:pic>
        <p:nvPicPr>
          <p:cNvPr id="14" name="Picture 13" descr="Graphical user interface&#10;&#10;Description automatically generated with medium confidence">
            <a:extLst>
              <a:ext uri="{FF2B5EF4-FFF2-40B4-BE49-F238E27FC236}">
                <a16:creationId xmlns:a16="http://schemas.microsoft.com/office/drawing/2014/main" id="{38F69273-7726-2C45-B110-53D7633CE194}"/>
              </a:ext>
            </a:extLst>
          </p:cNvPr>
          <p:cNvPicPr>
            <a:picLocks noChangeAspect="1"/>
          </p:cNvPicPr>
          <p:nvPr/>
        </p:nvPicPr>
        <p:blipFill rotWithShape="1">
          <a:blip r:embed="rId13"/>
          <a:srcRect l="1" t="3099" r="49005" b="751"/>
          <a:stretch/>
        </p:blipFill>
        <p:spPr>
          <a:xfrm>
            <a:off x="301941" y="2740672"/>
            <a:ext cx="2869513" cy="1881905"/>
          </a:xfrm>
          <a:prstGeom prst="rect">
            <a:avLst/>
          </a:prstGeom>
        </p:spPr>
      </p:pic>
      <p:pic>
        <p:nvPicPr>
          <p:cNvPr id="13" name="object_swap3" descr="object_swap3">
            <a:hlinkClick r:id="" action="ppaction://media"/>
            <a:extLst>
              <a:ext uri="{FF2B5EF4-FFF2-40B4-BE49-F238E27FC236}">
                <a16:creationId xmlns:a16="http://schemas.microsoft.com/office/drawing/2014/main" id="{7E56500D-9CBA-3148-B069-8DB5B16F8B7C}"/>
              </a:ext>
            </a:extLst>
          </p:cNvPr>
          <p:cNvPicPr>
            <a:picLocks noChangeAspect="1"/>
          </p:cNvPicPr>
          <p:nvPr>
            <a:videoFile r:link="rId2"/>
            <p:extLst>
              <p:ext uri="{DAA4B4D4-6D71-4841-9C94-3DE7FCFB9230}">
                <p14:media xmlns:p14="http://schemas.microsoft.com/office/powerpoint/2010/main" r:embed="rId1"/>
              </p:ext>
            </p:extLst>
          </p:nvPr>
        </p:nvPicPr>
        <p:blipFill>
          <a:blip r:embed="rId14"/>
          <a:stretch>
            <a:fillRect/>
          </a:stretch>
        </p:blipFill>
        <p:spPr>
          <a:xfrm>
            <a:off x="3807051" y="3428954"/>
            <a:ext cx="1260000" cy="1260000"/>
          </a:xfrm>
          <a:prstGeom prst="rect">
            <a:avLst/>
          </a:prstGeom>
        </p:spPr>
      </p:pic>
      <p:pic>
        <p:nvPicPr>
          <p:cNvPr id="15" name="object_pos2" descr="object_pos2">
            <a:hlinkClick r:id="" action="ppaction://media"/>
            <a:extLst>
              <a:ext uri="{FF2B5EF4-FFF2-40B4-BE49-F238E27FC236}">
                <a16:creationId xmlns:a16="http://schemas.microsoft.com/office/drawing/2014/main" id="{44B1A16F-C462-2A45-9772-A6FF24DAA997}"/>
              </a:ext>
            </a:extLst>
          </p:cNvPr>
          <p:cNvPicPr>
            <a:picLocks noChangeAspect="1"/>
          </p:cNvPicPr>
          <p:nvPr>
            <a:videoFile r:link="rId4"/>
            <p:extLst>
              <p:ext uri="{DAA4B4D4-6D71-4841-9C94-3DE7FCFB9230}">
                <p14:media xmlns:p14="http://schemas.microsoft.com/office/powerpoint/2010/main" r:embed="rId3"/>
              </p:ext>
            </p:extLst>
          </p:nvPr>
        </p:nvPicPr>
        <p:blipFill>
          <a:blip r:embed="rId15"/>
          <a:stretch>
            <a:fillRect/>
          </a:stretch>
        </p:blipFill>
        <p:spPr>
          <a:xfrm>
            <a:off x="5125553" y="3428954"/>
            <a:ext cx="1260000" cy="1260000"/>
          </a:xfrm>
          <a:prstGeom prst="rect">
            <a:avLst/>
          </a:prstGeom>
        </p:spPr>
      </p:pic>
      <p:pic>
        <p:nvPicPr>
          <p:cNvPr id="16" name="object_scale" descr="object_scale">
            <a:hlinkClick r:id="" action="ppaction://media"/>
            <a:extLst>
              <a:ext uri="{FF2B5EF4-FFF2-40B4-BE49-F238E27FC236}">
                <a16:creationId xmlns:a16="http://schemas.microsoft.com/office/drawing/2014/main" id="{7FC9823F-505D-524B-9913-1B53C466DF5B}"/>
              </a:ext>
            </a:extLst>
          </p:cNvPr>
          <p:cNvPicPr>
            <a:picLocks noChangeAspect="1"/>
          </p:cNvPicPr>
          <p:nvPr>
            <a:videoFile r:link="rId6"/>
            <p:extLst>
              <p:ext uri="{DAA4B4D4-6D71-4841-9C94-3DE7FCFB9230}">
                <p14:media xmlns:p14="http://schemas.microsoft.com/office/powerpoint/2010/main" r:embed="rId5"/>
              </p:ext>
            </p:extLst>
          </p:nvPr>
        </p:nvPicPr>
        <p:blipFill>
          <a:blip r:embed="rId16"/>
          <a:stretch>
            <a:fillRect/>
          </a:stretch>
        </p:blipFill>
        <p:spPr>
          <a:xfrm>
            <a:off x="7761158" y="3422020"/>
            <a:ext cx="1260000" cy="1260000"/>
          </a:xfrm>
          <a:prstGeom prst="rect">
            <a:avLst/>
          </a:prstGeom>
        </p:spPr>
      </p:pic>
      <p:pic>
        <p:nvPicPr>
          <p:cNvPr id="18" name="object_col1" descr="object_col1">
            <a:hlinkClick r:id="" action="ppaction://media"/>
            <a:extLst>
              <a:ext uri="{FF2B5EF4-FFF2-40B4-BE49-F238E27FC236}">
                <a16:creationId xmlns:a16="http://schemas.microsoft.com/office/drawing/2014/main" id="{9A37ADA2-62FD-644C-90C6-BA570F53C978}"/>
              </a:ext>
            </a:extLst>
          </p:cNvPr>
          <p:cNvPicPr>
            <a:picLocks noChangeAspect="1"/>
          </p:cNvPicPr>
          <p:nvPr>
            <a:videoFile r:link="rId8"/>
            <p:extLst>
              <p:ext uri="{DAA4B4D4-6D71-4841-9C94-3DE7FCFB9230}">
                <p14:media xmlns:p14="http://schemas.microsoft.com/office/powerpoint/2010/main" r:embed="rId7"/>
              </p:ext>
            </p:extLst>
          </p:nvPr>
        </p:nvPicPr>
        <p:blipFill>
          <a:blip r:embed="rId17"/>
          <a:stretch>
            <a:fillRect/>
          </a:stretch>
        </p:blipFill>
        <p:spPr>
          <a:xfrm>
            <a:off x="6442656" y="3422020"/>
            <a:ext cx="1260000" cy="1260000"/>
          </a:xfrm>
          <a:prstGeom prst="rect">
            <a:avLst/>
          </a:prstGeom>
        </p:spPr>
      </p:pic>
    </p:spTree>
    <p:extLst>
      <p:ext uri="{BB962C8B-B14F-4D97-AF65-F5344CB8AC3E}">
        <p14:creationId xmlns:p14="http://schemas.microsoft.com/office/powerpoint/2010/main" val="69407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00" fill="hold"/>
                                        <p:tgtEl>
                                          <p:spTgt spid="16"/>
                                        </p:tgtEl>
                                      </p:cBhvr>
                                    </p:cmd>
                                  </p:childTnLst>
                                </p:cTn>
                              </p:par>
                              <p:par>
                                <p:cTn id="7" presetID="1" presetClass="mediacall" presetSubtype="0" fill="hold" nodeType="withEffect">
                                  <p:stCondLst>
                                    <p:cond delay="0"/>
                                  </p:stCondLst>
                                  <p:childTnLst>
                                    <p:cmd type="call" cmd="playFrom(0.0)">
                                      <p:cBhvr>
                                        <p:cTn id="8" dur="2000" fill="hold"/>
                                        <p:tgtEl>
                                          <p:spTgt spid="15"/>
                                        </p:tgtEl>
                                      </p:cBhvr>
                                    </p:cmd>
                                  </p:childTnLst>
                                </p:cTn>
                              </p:par>
                              <p:par>
                                <p:cTn id="9" presetID="1" presetClass="mediacall" presetSubtype="0" fill="hold" nodeType="withEffect">
                                  <p:stCondLst>
                                    <p:cond delay="0"/>
                                  </p:stCondLst>
                                  <p:childTnLst>
                                    <p:cmd type="call" cmd="playFrom(0.0)">
                                      <p:cBhvr>
                                        <p:cTn id="10" dur="6000" fill="hold"/>
                                        <p:tgtEl>
                                          <p:spTgt spid="13"/>
                                        </p:tgtEl>
                                      </p:cBhvr>
                                    </p:cmd>
                                  </p:childTnLst>
                                </p:cTn>
                              </p:par>
                              <p:par>
                                <p:cTn id="11" presetID="1" presetClass="mediacall" presetSubtype="0" fill="hold" nodeType="withEffect">
                                  <p:stCondLst>
                                    <p:cond delay="0"/>
                                  </p:stCondLst>
                                  <p:childTnLst>
                                    <p:cmd type="call" cmd="playFrom(0.0)">
                                      <p:cBhvr>
                                        <p:cTn id="12" dur="30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hold" display="0">
                  <p:stCondLst>
                    <p:cond delay="indefinite"/>
                  </p:stCondLst>
                </p:cTn>
                <p:tgtEl>
                  <p:spTgt spid="16"/>
                </p:tgtEl>
              </p:cMediaNode>
            </p:video>
            <p:video>
              <p:cMediaNode vol="80000">
                <p:cTn id="14" repeatCount="indefinite" fill="hold" display="0">
                  <p:stCondLst>
                    <p:cond delay="indefinite"/>
                  </p:stCondLst>
                </p:cTn>
                <p:tgtEl>
                  <p:spTgt spid="15"/>
                </p:tgtEl>
              </p:cMediaNode>
            </p:video>
            <p:video>
              <p:cMediaNode vol="80000">
                <p:cTn id="15" repeatCount="indefinite" fill="hold" display="0">
                  <p:stCondLst>
                    <p:cond delay="indefinite"/>
                  </p:stCondLst>
                </p:cTn>
                <p:tgtEl>
                  <p:spTgt spid="13"/>
                </p:tgtEl>
              </p:cMediaNode>
            </p:video>
            <p:video>
              <p:cMediaNode vol="80000">
                <p:cTn id="16" repeatCount="indefinite" fill="hold" display="0">
                  <p:stCondLst>
                    <p:cond delay="indefinite"/>
                  </p:stCondLst>
                </p:cTn>
                <p:tgtEl>
                  <p:spTgt spid="1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D7A3-3C3F-B04E-93EE-360AF4031907}"/>
              </a:ext>
            </a:extLst>
          </p:cNvPr>
          <p:cNvSpPr>
            <a:spLocks noGrp="1"/>
          </p:cNvSpPr>
          <p:nvPr>
            <p:ph type="title"/>
          </p:nvPr>
        </p:nvSpPr>
        <p:spPr/>
        <p:txBody>
          <a:bodyPr/>
          <a:lstStyle/>
          <a:p>
            <a:r>
              <a:rPr lang="en-FR" dirty="0"/>
              <a:t>Overview</a:t>
            </a:r>
          </a:p>
        </p:txBody>
      </p:sp>
      <p:sp>
        <p:nvSpPr>
          <p:cNvPr id="4" name="Slide Number Placeholder 3">
            <a:extLst>
              <a:ext uri="{FF2B5EF4-FFF2-40B4-BE49-F238E27FC236}">
                <a16:creationId xmlns:a16="http://schemas.microsoft.com/office/drawing/2014/main" id="{62A0A962-7BE3-2C4E-BA6B-809F0DE02C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9" name="Picture 8">
            <a:extLst>
              <a:ext uri="{FF2B5EF4-FFF2-40B4-BE49-F238E27FC236}">
                <a16:creationId xmlns:a16="http://schemas.microsoft.com/office/drawing/2014/main" id="{F90839DD-DEF1-8443-BE91-83701AD5B090}"/>
              </a:ext>
            </a:extLst>
          </p:cNvPr>
          <p:cNvPicPr preferRelativeResize="0">
            <a:picLocks noChangeAspect="1"/>
          </p:cNvPicPr>
          <p:nvPr/>
        </p:nvPicPr>
        <p:blipFill>
          <a:blip r:embed="rId3">
            <a:alphaModFix/>
          </a:blip>
          <a:srcRect/>
          <a:stretch>
            <a:fillRect/>
          </a:stretch>
        </p:blipFill>
        <p:spPr>
          <a:xfrm>
            <a:off x="48211" y="939600"/>
            <a:ext cx="9047575" cy="3264693"/>
          </a:xfrm>
          <a:custGeom>
            <a:avLst/>
            <a:gdLst>
              <a:gd name="connsiteX0" fmla="*/ 5050885 w 9047575"/>
              <a:gd name="connsiteY0" fmla="*/ 3023161 h 3264693"/>
              <a:gd name="connsiteX1" fmla="*/ 9047575 w 9047575"/>
              <a:gd name="connsiteY1" fmla="*/ 3023161 h 3264693"/>
              <a:gd name="connsiteX2" fmla="*/ 9047575 w 9047575"/>
              <a:gd name="connsiteY2" fmla="*/ 3264693 h 3264693"/>
              <a:gd name="connsiteX3" fmla="*/ 5050885 w 9047575"/>
              <a:gd name="connsiteY3" fmla="*/ 3264693 h 3264693"/>
              <a:gd name="connsiteX4" fmla="*/ 0 w 9047575"/>
              <a:gd name="connsiteY4" fmla="*/ 934294 h 3264693"/>
              <a:gd name="connsiteX5" fmla="*/ 732838 w 9047575"/>
              <a:gd name="connsiteY5" fmla="*/ 934294 h 3264693"/>
              <a:gd name="connsiteX6" fmla="*/ 732838 w 9047575"/>
              <a:gd name="connsiteY6" fmla="*/ 2023704 h 3264693"/>
              <a:gd name="connsiteX7" fmla="*/ 732839 w 9047575"/>
              <a:gd name="connsiteY7" fmla="*/ 2023704 h 3264693"/>
              <a:gd name="connsiteX8" fmla="*/ 732839 w 9047575"/>
              <a:gd name="connsiteY8" fmla="*/ 3264693 h 3264693"/>
              <a:gd name="connsiteX9" fmla="*/ 0 w 9047575"/>
              <a:gd name="connsiteY9" fmla="*/ 3264693 h 3264693"/>
              <a:gd name="connsiteX10" fmla="*/ 3643679 w 9047575"/>
              <a:gd name="connsiteY10" fmla="*/ 782717 h 3264693"/>
              <a:gd name="connsiteX11" fmla="*/ 4729529 w 9047575"/>
              <a:gd name="connsiteY11" fmla="*/ 782717 h 3264693"/>
              <a:gd name="connsiteX12" fmla="*/ 4729529 w 9047575"/>
              <a:gd name="connsiteY12" fmla="*/ 1626311 h 3264693"/>
              <a:gd name="connsiteX13" fmla="*/ 3643679 w 9047575"/>
              <a:gd name="connsiteY13" fmla="*/ 1626311 h 3264693"/>
              <a:gd name="connsiteX14" fmla="*/ 6750147 w 9047575"/>
              <a:gd name="connsiteY14" fmla="*/ 0 h 3264693"/>
              <a:gd name="connsiteX15" fmla="*/ 9047575 w 9047575"/>
              <a:gd name="connsiteY15" fmla="*/ 0 h 3264693"/>
              <a:gd name="connsiteX16" fmla="*/ 9047575 w 9047575"/>
              <a:gd name="connsiteY16" fmla="*/ 782717 h 3264693"/>
              <a:gd name="connsiteX17" fmla="*/ 6786929 w 9047575"/>
              <a:gd name="connsiteY17" fmla="*/ 782717 h 3264693"/>
              <a:gd name="connsiteX18" fmla="*/ 6786929 w 9047575"/>
              <a:gd name="connsiteY18" fmla="*/ 39767 h 3264693"/>
              <a:gd name="connsiteX19" fmla="*/ 6750147 w 9047575"/>
              <a:gd name="connsiteY19" fmla="*/ 39767 h 326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47575" h="3264693">
                <a:moveTo>
                  <a:pt x="5050885" y="3023161"/>
                </a:moveTo>
                <a:lnTo>
                  <a:pt x="9047575" y="3023161"/>
                </a:lnTo>
                <a:lnTo>
                  <a:pt x="9047575" y="3264693"/>
                </a:lnTo>
                <a:lnTo>
                  <a:pt x="5050885" y="3264693"/>
                </a:lnTo>
                <a:close/>
                <a:moveTo>
                  <a:pt x="0" y="934294"/>
                </a:moveTo>
                <a:lnTo>
                  <a:pt x="732838" y="934294"/>
                </a:lnTo>
                <a:lnTo>
                  <a:pt x="732838" y="2023704"/>
                </a:lnTo>
                <a:lnTo>
                  <a:pt x="732839" y="2023704"/>
                </a:lnTo>
                <a:lnTo>
                  <a:pt x="732839" y="3264693"/>
                </a:lnTo>
                <a:lnTo>
                  <a:pt x="0" y="3264693"/>
                </a:lnTo>
                <a:close/>
                <a:moveTo>
                  <a:pt x="3643679" y="782717"/>
                </a:moveTo>
                <a:lnTo>
                  <a:pt x="4729529" y="782717"/>
                </a:lnTo>
                <a:lnTo>
                  <a:pt x="4729529" y="1626311"/>
                </a:lnTo>
                <a:lnTo>
                  <a:pt x="3643679" y="1626311"/>
                </a:lnTo>
                <a:close/>
                <a:moveTo>
                  <a:pt x="6750147" y="0"/>
                </a:moveTo>
                <a:lnTo>
                  <a:pt x="9047575" y="0"/>
                </a:lnTo>
                <a:lnTo>
                  <a:pt x="9047575" y="782717"/>
                </a:lnTo>
                <a:lnTo>
                  <a:pt x="6786929" y="782717"/>
                </a:lnTo>
                <a:lnTo>
                  <a:pt x="6786929" y="39767"/>
                </a:lnTo>
                <a:lnTo>
                  <a:pt x="6750147" y="39767"/>
                </a:lnTo>
                <a:close/>
              </a:path>
            </a:pathLst>
          </a:custGeom>
          <a:noFill/>
          <a:ln>
            <a:noFill/>
          </a:ln>
        </p:spPr>
      </p:pic>
      <p:sp>
        <p:nvSpPr>
          <p:cNvPr id="10" name="Google Shape;98;p18">
            <a:extLst>
              <a:ext uri="{FF2B5EF4-FFF2-40B4-BE49-F238E27FC236}">
                <a16:creationId xmlns:a16="http://schemas.microsoft.com/office/drawing/2014/main" id="{C4BB8703-9B1D-4647-BE96-6F6D271A2490}"/>
              </a:ext>
            </a:extLst>
          </p:cNvPr>
          <p:cNvSpPr txBox="1">
            <a:spLocks noGrp="1"/>
          </p:cNvSpPr>
          <p:nvPr>
            <p:ph type="body" idx="1"/>
          </p:nvPr>
        </p:nvSpPr>
        <p:spPr>
          <a:xfrm>
            <a:off x="2404815" y="4400384"/>
            <a:ext cx="4334365" cy="459600"/>
          </a:xfrm>
          <a:prstGeom prst="rect">
            <a:avLst/>
          </a:prstGeom>
          <a:noFill/>
          <a:ln w="38100" cap="flat" cmpd="sng">
            <a:solidFill>
              <a:srgbClr val="4C9D9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4C9D96"/>
                </a:solidFill>
              </a:rPr>
              <a:t>Sprites and background prototypes</a:t>
            </a:r>
            <a:endParaRPr b="1" dirty="0">
              <a:solidFill>
                <a:srgbClr val="4C9D96"/>
              </a:solidFill>
            </a:endParaRPr>
          </a:p>
        </p:txBody>
      </p:sp>
      <p:grpSp>
        <p:nvGrpSpPr>
          <p:cNvPr id="11" name="Group 10">
            <a:extLst>
              <a:ext uri="{FF2B5EF4-FFF2-40B4-BE49-F238E27FC236}">
                <a16:creationId xmlns:a16="http://schemas.microsoft.com/office/drawing/2014/main" id="{C5A14F76-8456-C246-B886-E7A140CDEE84}"/>
              </a:ext>
            </a:extLst>
          </p:cNvPr>
          <p:cNvGrpSpPr/>
          <p:nvPr/>
        </p:nvGrpSpPr>
        <p:grpSpPr>
          <a:xfrm>
            <a:off x="1753307" y="4400384"/>
            <a:ext cx="457200" cy="461665"/>
            <a:chOff x="1753307" y="4261595"/>
            <a:chExt cx="457200" cy="461665"/>
          </a:xfrm>
        </p:grpSpPr>
        <p:sp>
          <p:nvSpPr>
            <p:cNvPr id="12" name="Oval 11">
              <a:extLst>
                <a:ext uri="{FF2B5EF4-FFF2-40B4-BE49-F238E27FC236}">
                  <a16:creationId xmlns:a16="http://schemas.microsoft.com/office/drawing/2014/main" id="{E675320A-E9BD-144A-9143-4E0893CB9428}"/>
                </a:ext>
              </a:extLst>
            </p:cNvPr>
            <p:cNvSpPr/>
            <p:nvPr/>
          </p:nvSpPr>
          <p:spPr>
            <a:xfrm>
              <a:off x="1753307" y="4264074"/>
              <a:ext cx="457200" cy="453923"/>
            </a:xfrm>
            <a:prstGeom prst="ellipse">
              <a:avLst/>
            </a:prstGeom>
            <a:noFill/>
            <a:ln w="38100">
              <a:solidFill>
                <a:srgbClr val="4C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C348559-7A7E-2B44-BF77-A664C99F5048}"/>
                </a:ext>
              </a:extLst>
            </p:cNvPr>
            <p:cNvSpPr txBox="1"/>
            <p:nvPr/>
          </p:nvSpPr>
          <p:spPr>
            <a:xfrm>
              <a:off x="1799685" y="4261595"/>
              <a:ext cx="373041" cy="461665"/>
            </a:xfrm>
            <a:prstGeom prst="rect">
              <a:avLst/>
            </a:prstGeom>
            <a:noFill/>
          </p:spPr>
          <p:txBody>
            <a:bodyPr wrap="square" rtlCol="0">
              <a:spAutoFit/>
            </a:bodyPr>
            <a:lstStyle/>
            <a:p>
              <a:pPr algn="ctr"/>
              <a:r>
                <a:rPr lang="en-US" sz="2400" b="1" dirty="0">
                  <a:solidFill>
                    <a:srgbClr val="4C9D96"/>
                  </a:solidFill>
                </a:rPr>
                <a:t>1</a:t>
              </a:r>
            </a:p>
          </p:txBody>
        </p:sp>
      </p:grpSp>
      <p:pic>
        <p:nvPicPr>
          <p:cNvPr id="16" name="Picture 15">
            <a:extLst>
              <a:ext uri="{FF2B5EF4-FFF2-40B4-BE49-F238E27FC236}">
                <a16:creationId xmlns:a16="http://schemas.microsoft.com/office/drawing/2014/main" id="{1A324F03-CCAB-774D-BA97-BA8E59087434}"/>
              </a:ext>
            </a:extLst>
          </p:cNvPr>
          <p:cNvPicPr preferRelativeResize="0">
            <a:picLocks noChangeAspect="1"/>
          </p:cNvPicPr>
          <p:nvPr/>
        </p:nvPicPr>
        <p:blipFill>
          <a:blip r:embed="rId3">
            <a:alphaModFix/>
          </a:blip>
          <a:srcRect/>
          <a:stretch>
            <a:fillRect/>
          </a:stretch>
        </p:blipFill>
        <p:spPr>
          <a:xfrm>
            <a:off x="46800" y="931130"/>
            <a:ext cx="9047575" cy="3264693"/>
          </a:xfrm>
          <a:custGeom>
            <a:avLst/>
            <a:gdLst>
              <a:gd name="connsiteX0" fmla="*/ 5050885 w 9047575"/>
              <a:gd name="connsiteY0" fmla="*/ 3023161 h 3264693"/>
              <a:gd name="connsiteX1" fmla="*/ 9047575 w 9047575"/>
              <a:gd name="connsiteY1" fmla="*/ 3023161 h 3264693"/>
              <a:gd name="connsiteX2" fmla="*/ 9047575 w 9047575"/>
              <a:gd name="connsiteY2" fmla="*/ 3264693 h 3264693"/>
              <a:gd name="connsiteX3" fmla="*/ 5050885 w 9047575"/>
              <a:gd name="connsiteY3" fmla="*/ 3264693 h 3264693"/>
              <a:gd name="connsiteX4" fmla="*/ 0 w 9047575"/>
              <a:gd name="connsiteY4" fmla="*/ 934294 h 3264693"/>
              <a:gd name="connsiteX5" fmla="*/ 732838 w 9047575"/>
              <a:gd name="connsiteY5" fmla="*/ 934294 h 3264693"/>
              <a:gd name="connsiteX6" fmla="*/ 732838 w 9047575"/>
              <a:gd name="connsiteY6" fmla="*/ 2023704 h 3264693"/>
              <a:gd name="connsiteX7" fmla="*/ 732839 w 9047575"/>
              <a:gd name="connsiteY7" fmla="*/ 2023704 h 3264693"/>
              <a:gd name="connsiteX8" fmla="*/ 732839 w 9047575"/>
              <a:gd name="connsiteY8" fmla="*/ 3264693 h 3264693"/>
              <a:gd name="connsiteX9" fmla="*/ 0 w 9047575"/>
              <a:gd name="connsiteY9" fmla="*/ 3264693 h 3264693"/>
              <a:gd name="connsiteX10" fmla="*/ 6750147 w 9047575"/>
              <a:gd name="connsiteY10" fmla="*/ 0 h 3264693"/>
              <a:gd name="connsiteX11" fmla="*/ 9047575 w 9047575"/>
              <a:gd name="connsiteY11" fmla="*/ 0 h 3264693"/>
              <a:gd name="connsiteX12" fmla="*/ 9047575 w 9047575"/>
              <a:gd name="connsiteY12" fmla="*/ 782717 h 3264693"/>
              <a:gd name="connsiteX13" fmla="*/ 6786929 w 9047575"/>
              <a:gd name="connsiteY13" fmla="*/ 782717 h 3264693"/>
              <a:gd name="connsiteX14" fmla="*/ 6786929 w 9047575"/>
              <a:gd name="connsiteY14" fmla="*/ 39767 h 3264693"/>
              <a:gd name="connsiteX15" fmla="*/ 6750147 w 9047575"/>
              <a:gd name="connsiteY15" fmla="*/ 39767 h 326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47575" h="3264693">
                <a:moveTo>
                  <a:pt x="5050885" y="3023161"/>
                </a:moveTo>
                <a:lnTo>
                  <a:pt x="9047575" y="3023161"/>
                </a:lnTo>
                <a:lnTo>
                  <a:pt x="9047575" y="3264693"/>
                </a:lnTo>
                <a:lnTo>
                  <a:pt x="5050885" y="3264693"/>
                </a:lnTo>
                <a:close/>
                <a:moveTo>
                  <a:pt x="0" y="934294"/>
                </a:moveTo>
                <a:lnTo>
                  <a:pt x="732838" y="934294"/>
                </a:lnTo>
                <a:lnTo>
                  <a:pt x="732838" y="2023704"/>
                </a:lnTo>
                <a:lnTo>
                  <a:pt x="732839" y="2023704"/>
                </a:lnTo>
                <a:lnTo>
                  <a:pt x="732839" y="3264693"/>
                </a:lnTo>
                <a:lnTo>
                  <a:pt x="0" y="3264693"/>
                </a:lnTo>
                <a:close/>
                <a:moveTo>
                  <a:pt x="6750147" y="0"/>
                </a:moveTo>
                <a:lnTo>
                  <a:pt x="9047575" y="0"/>
                </a:lnTo>
                <a:lnTo>
                  <a:pt x="9047575" y="782717"/>
                </a:lnTo>
                <a:lnTo>
                  <a:pt x="6786929" y="782717"/>
                </a:lnTo>
                <a:lnTo>
                  <a:pt x="6786929" y="39767"/>
                </a:lnTo>
                <a:lnTo>
                  <a:pt x="6750147" y="39767"/>
                </a:lnTo>
                <a:close/>
              </a:path>
            </a:pathLst>
          </a:custGeom>
          <a:noFill/>
          <a:ln>
            <a:noFill/>
          </a:ln>
        </p:spPr>
      </p:pic>
    </p:spTree>
    <p:extLst>
      <p:ext uri="{BB962C8B-B14F-4D97-AF65-F5344CB8AC3E}">
        <p14:creationId xmlns:p14="http://schemas.microsoft.com/office/powerpoint/2010/main" val="167813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DC0BD18-2B8A-6148-9527-4D128001DA1A}"/>
              </a:ext>
            </a:extLst>
          </p:cNvPr>
          <p:cNvPicPr preferRelativeResize="0">
            <a:picLocks noChangeAspect="1"/>
          </p:cNvPicPr>
          <p:nvPr/>
        </p:nvPicPr>
        <p:blipFill>
          <a:blip r:embed="rId3">
            <a:alphaModFix/>
          </a:blip>
          <a:srcRect/>
          <a:stretch>
            <a:fillRect/>
          </a:stretch>
        </p:blipFill>
        <p:spPr>
          <a:xfrm>
            <a:off x="46800" y="938252"/>
            <a:ext cx="9039003" cy="3261600"/>
          </a:xfrm>
          <a:custGeom>
            <a:avLst/>
            <a:gdLst>
              <a:gd name="connsiteX0" fmla="*/ 0 w 9047575"/>
              <a:gd name="connsiteY0" fmla="*/ 0 h 3264693"/>
              <a:gd name="connsiteX1" fmla="*/ 4965990 w 9047575"/>
              <a:gd name="connsiteY1" fmla="*/ 0 h 3264693"/>
              <a:gd name="connsiteX2" fmla="*/ 4965990 w 9047575"/>
              <a:gd name="connsiteY2" fmla="*/ 483073 h 3264693"/>
              <a:gd name="connsiteX3" fmla="*/ 6003349 w 9047575"/>
              <a:gd name="connsiteY3" fmla="*/ 483073 h 3264693"/>
              <a:gd name="connsiteX4" fmla="*/ 6003349 w 9047575"/>
              <a:gd name="connsiteY4" fmla="*/ 3012665 h 3264693"/>
              <a:gd name="connsiteX5" fmla="*/ 9047575 w 9047575"/>
              <a:gd name="connsiteY5" fmla="*/ 3012665 h 3264693"/>
              <a:gd name="connsiteX6" fmla="*/ 9047575 w 9047575"/>
              <a:gd name="connsiteY6" fmla="*/ 3264693 h 3264693"/>
              <a:gd name="connsiteX7" fmla="*/ 0 w 9047575"/>
              <a:gd name="connsiteY7" fmla="*/ 3264693 h 326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7575" h="3264693">
                <a:moveTo>
                  <a:pt x="0" y="0"/>
                </a:moveTo>
                <a:lnTo>
                  <a:pt x="4965990" y="0"/>
                </a:lnTo>
                <a:lnTo>
                  <a:pt x="4965990" y="483073"/>
                </a:lnTo>
                <a:lnTo>
                  <a:pt x="6003349" y="483073"/>
                </a:lnTo>
                <a:lnTo>
                  <a:pt x="6003349" y="3012665"/>
                </a:lnTo>
                <a:lnTo>
                  <a:pt x="9047575" y="3012665"/>
                </a:lnTo>
                <a:lnTo>
                  <a:pt x="9047575" y="3264693"/>
                </a:lnTo>
                <a:lnTo>
                  <a:pt x="0" y="3264693"/>
                </a:lnTo>
                <a:close/>
              </a:path>
            </a:pathLst>
          </a:custGeom>
          <a:noFill/>
          <a:ln>
            <a:noFill/>
          </a:ln>
        </p:spPr>
      </p:pic>
      <p:sp>
        <p:nvSpPr>
          <p:cNvPr id="2" name="Title 1">
            <a:extLst>
              <a:ext uri="{FF2B5EF4-FFF2-40B4-BE49-F238E27FC236}">
                <a16:creationId xmlns:a16="http://schemas.microsoft.com/office/drawing/2014/main" id="{F105CC3D-8D3E-F248-925B-E121D9F6DD0D}"/>
              </a:ext>
            </a:extLst>
          </p:cNvPr>
          <p:cNvSpPr>
            <a:spLocks noGrp="1"/>
          </p:cNvSpPr>
          <p:nvPr>
            <p:ph type="title"/>
          </p:nvPr>
        </p:nvSpPr>
        <p:spPr/>
        <p:txBody>
          <a:bodyPr/>
          <a:lstStyle/>
          <a:p>
            <a:r>
              <a:rPr lang="en-FR" dirty="0"/>
              <a:t>Overview</a:t>
            </a:r>
          </a:p>
        </p:txBody>
      </p:sp>
      <p:sp>
        <p:nvSpPr>
          <p:cNvPr id="4" name="Slide Number Placeholder 3">
            <a:extLst>
              <a:ext uri="{FF2B5EF4-FFF2-40B4-BE49-F238E27FC236}">
                <a16:creationId xmlns:a16="http://schemas.microsoft.com/office/drawing/2014/main" id="{6D0BD493-9425-C944-A974-B14C1BB80A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5" name="Picture 4">
            <a:extLst>
              <a:ext uri="{FF2B5EF4-FFF2-40B4-BE49-F238E27FC236}">
                <a16:creationId xmlns:a16="http://schemas.microsoft.com/office/drawing/2014/main" id="{ECD6B81D-2490-6644-8C15-70ACDA0EF70E}"/>
              </a:ext>
            </a:extLst>
          </p:cNvPr>
          <p:cNvPicPr preferRelativeResize="0">
            <a:picLocks noChangeAspect="1"/>
          </p:cNvPicPr>
          <p:nvPr/>
        </p:nvPicPr>
        <p:blipFill>
          <a:blip r:embed="rId3">
            <a:alphaModFix/>
          </a:blip>
          <a:srcRect/>
          <a:stretch>
            <a:fillRect/>
          </a:stretch>
        </p:blipFill>
        <p:spPr>
          <a:xfrm>
            <a:off x="48211" y="939600"/>
            <a:ext cx="9047575" cy="3264693"/>
          </a:xfrm>
          <a:custGeom>
            <a:avLst/>
            <a:gdLst>
              <a:gd name="connsiteX0" fmla="*/ 5050885 w 9047575"/>
              <a:gd name="connsiteY0" fmla="*/ 3023161 h 3264693"/>
              <a:gd name="connsiteX1" fmla="*/ 9047575 w 9047575"/>
              <a:gd name="connsiteY1" fmla="*/ 3023161 h 3264693"/>
              <a:gd name="connsiteX2" fmla="*/ 9047575 w 9047575"/>
              <a:gd name="connsiteY2" fmla="*/ 3264693 h 3264693"/>
              <a:gd name="connsiteX3" fmla="*/ 5050885 w 9047575"/>
              <a:gd name="connsiteY3" fmla="*/ 3264693 h 3264693"/>
              <a:gd name="connsiteX4" fmla="*/ 0 w 9047575"/>
              <a:gd name="connsiteY4" fmla="*/ 934294 h 3264693"/>
              <a:gd name="connsiteX5" fmla="*/ 732838 w 9047575"/>
              <a:gd name="connsiteY5" fmla="*/ 934294 h 3264693"/>
              <a:gd name="connsiteX6" fmla="*/ 732838 w 9047575"/>
              <a:gd name="connsiteY6" fmla="*/ 2023704 h 3264693"/>
              <a:gd name="connsiteX7" fmla="*/ 732839 w 9047575"/>
              <a:gd name="connsiteY7" fmla="*/ 2023704 h 3264693"/>
              <a:gd name="connsiteX8" fmla="*/ 732839 w 9047575"/>
              <a:gd name="connsiteY8" fmla="*/ 3264693 h 3264693"/>
              <a:gd name="connsiteX9" fmla="*/ 0 w 9047575"/>
              <a:gd name="connsiteY9" fmla="*/ 3264693 h 3264693"/>
              <a:gd name="connsiteX10" fmla="*/ 3643679 w 9047575"/>
              <a:gd name="connsiteY10" fmla="*/ 782717 h 3264693"/>
              <a:gd name="connsiteX11" fmla="*/ 4729529 w 9047575"/>
              <a:gd name="connsiteY11" fmla="*/ 782717 h 3264693"/>
              <a:gd name="connsiteX12" fmla="*/ 4729529 w 9047575"/>
              <a:gd name="connsiteY12" fmla="*/ 1626311 h 3264693"/>
              <a:gd name="connsiteX13" fmla="*/ 3643679 w 9047575"/>
              <a:gd name="connsiteY13" fmla="*/ 1626311 h 3264693"/>
              <a:gd name="connsiteX14" fmla="*/ 6750147 w 9047575"/>
              <a:gd name="connsiteY14" fmla="*/ 0 h 3264693"/>
              <a:gd name="connsiteX15" fmla="*/ 9047575 w 9047575"/>
              <a:gd name="connsiteY15" fmla="*/ 0 h 3264693"/>
              <a:gd name="connsiteX16" fmla="*/ 9047575 w 9047575"/>
              <a:gd name="connsiteY16" fmla="*/ 782717 h 3264693"/>
              <a:gd name="connsiteX17" fmla="*/ 6786929 w 9047575"/>
              <a:gd name="connsiteY17" fmla="*/ 782717 h 3264693"/>
              <a:gd name="connsiteX18" fmla="*/ 6786929 w 9047575"/>
              <a:gd name="connsiteY18" fmla="*/ 39767 h 3264693"/>
              <a:gd name="connsiteX19" fmla="*/ 6750147 w 9047575"/>
              <a:gd name="connsiteY19" fmla="*/ 39767 h 326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47575" h="3264693">
                <a:moveTo>
                  <a:pt x="5050885" y="3023161"/>
                </a:moveTo>
                <a:lnTo>
                  <a:pt x="9047575" y="3023161"/>
                </a:lnTo>
                <a:lnTo>
                  <a:pt x="9047575" y="3264693"/>
                </a:lnTo>
                <a:lnTo>
                  <a:pt x="5050885" y="3264693"/>
                </a:lnTo>
                <a:close/>
                <a:moveTo>
                  <a:pt x="0" y="934294"/>
                </a:moveTo>
                <a:lnTo>
                  <a:pt x="732838" y="934294"/>
                </a:lnTo>
                <a:lnTo>
                  <a:pt x="732838" y="2023704"/>
                </a:lnTo>
                <a:lnTo>
                  <a:pt x="732839" y="2023704"/>
                </a:lnTo>
                <a:lnTo>
                  <a:pt x="732839" y="3264693"/>
                </a:lnTo>
                <a:lnTo>
                  <a:pt x="0" y="3264693"/>
                </a:lnTo>
                <a:close/>
                <a:moveTo>
                  <a:pt x="3643679" y="782717"/>
                </a:moveTo>
                <a:lnTo>
                  <a:pt x="4729529" y="782717"/>
                </a:lnTo>
                <a:lnTo>
                  <a:pt x="4729529" y="1626311"/>
                </a:lnTo>
                <a:lnTo>
                  <a:pt x="3643679" y="1626311"/>
                </a:lnTo>
                <a:close/>
                <a:moveTo>
                  <a:pt x="6750147" y="0"/>
                </a:moveTo>
                <a:lnTo>
                  <a:pt x="9047575" y="0"/>
                </a:lnTo>
                <a:lnTo>
                  <a:pt x="9047575" y="782717"/>
                </a:lnTo>
                <a:lnTo>
                  <a:pt x="6786929" y="782717"/>
                </a:lnTo>
                <a:lnTo>
                  <a:pt x="6786929" y="39767"/>
                </a:lnTo>
                <a:lnTo>
                  <a:pt x="6750147" y="39767"/>
                </a:lnTo>
                <a:close/>
              </a:path>
            </a:pathLst>
          </a:custGeom>
          <a:noFill/>
          <a:ln>
            <a:noFill/>
          </a:ln>
        </p:spPr>
      </p:pic>
      <p:sp>
        <p:nvSpPr>
          <p:cNvPr id="6" name="Google Shape;98;p18">
            <a:extLst>
              <a:ext uri="{FF2B5EF4-FFF2-40B4-BE49-F238E27FC236}">
                <a16:creationId xmlns:a16="http://schemas.microsoft.com/office/drawing/2014/main" id="{167583E5-C5AF-814C-8BA6-FA3A4B8FF153}"/>
              </a:ext>
            </a:extLst>
          </p:cNvPr>
          <p:cNvSpPr txBox="1">
            <a:spLocks noGrp="1"/>
          </p:cNvSpPr>
          <p:nvPr>
            <p:ph type="body" idx="1"/>
          </p:nvPr>
        </p:nvSpPr>
        <p:spPr>
          <a:xfrm>
            <a:off x="2276009" y="4400387"/>
            <a:ext cx="4591978" cy="459600"/>
          </a:xfrm>
          <a:prstGeom prst="rect">
            <a:avLst/>
          </a:prstGeom>
          <a:noFill/>
          <a:ln w="38100" cap="flat" cmpd="sng">
            <a:solidFill>
              <a:srgbClr val="4C9D9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4C9D96"/>
                </a:solidFill>
              </a:rPr>
              <a:t>Differentiable transformation predictors</a:t>
            </a:r>
            <a:endParaRPr b="1" dirty="0">
              <a:solidFill>
                <a:srgbClr val="4C9D96"/>
              </a:solidFill>
            </a:endParaRPr>
          </a:p>
        </p:txBody>
      </p:sp>
      <p:grpSp>
        <p:nvGrpSpPr>
          <p:cNvPr id="7" name="Group 6">
            <a:extLst>
              <a:ext uri="{FF2B5EF4-FFF2-40B4-BE49-F238E27FC236}">
                <a16:creationId xmlns:a16="http://schemas.microsoft.com/office/drawing/2014/main" id="{48232933-7007-C041-8303-530FCDDA2BA1}"/>
              </a:ext>
            </a:extLst>
          </p:cNvPr>
          <p:cNvGrpSpPr/>
          <p:nvPr/>
        </p:nvGrpSpPr>
        <p:grpSpPr>
          <a:xfrm>
            <a:off x="1671664" y="4400387"/>
            <a:ext cx="457200" cy="461665"/>
            <a:chOff x="1753307" y="4261595"/>
            <a:chExt cx="457200" cy="461665"/>
          </a:xfrm>
        </p:grpSpPr>
        <p:sp>
          <p:nvSpPr>
            <p:cNvPr id="8" name="Oval 7">
              <a:extLst>
                <a:ext uri="{FF2B5EF4-FFF2-40B4-BE49-F238E27FC236}">
                  <a16:creationId xmlns:a16="http://schemas.microsoft.com/office/drawing/2014/main" id="{BA4EDE42-DA49-E542-90F9-827598B144DF}"/>
                </a:ext>
              </a:extLst>
            </p:cNvPr>
            <p:cNvSpPr/>
            <p:nvPr/>
          </p:nvSpPr>
          <p:spPr>
            <a:xfrm>
              <a:off x="1753307" y="4264074"/>
              <a:ext cx="457200" cy="453923"/>
            </a:xfrm>
            <a:prstGeom prst="ellipse">
              <a:avLst/>
            </a:prstGeom>
            <a:noFill/>
            <a:ln w="38100">
              <a:solidFill>
                <a:srgbClr val="4C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9D96"/>
                </a:solidFill>
              </a:endParaRPr>
            </a:p>
          </p:txBody>
        </p:sp>
        <p:sp>
          <p:nvSpPr>
            <p:cNvPr id="9" name="TextBox 8">
              <a:extLst>
                <a:ext uri="{FF2B5EF4-FFF2-40B4-BE49-F238E27FC236}">
                  <a16:creationId xmlns:a16="http://schemas.microsoft.com/office/drawing/2014/main" id="{443306F4-FE4A-2F44-8718-611841F58B56}"/>
                </a:ext>
              </a:extLst>
            </p:cNvPr>
            <p:cNvSpPr txBox="1"/>
            <p:nvPr/>
          </p:nvSpPr>
          <p:spPr>
            <a:xfrm>
              <a:off x="1799685" y="4261595"/>
              <a:ext cx="373041" cy="461665"/>
            </a:xfrm>
            <a:prstGeom prst="rect">
              <a:avLst/>
            </a:prstGeom>
            <a:noFill/>
          </p:spPr>
          <p:txBody>
            <a:bodyPr wrap="square" rtlCol="0">
              <a:spAutoFit/>
            </a:bodyPr>
            <a:lstStyle/>
            <a:p>
              <a:pPr algn="ctr"/>
              <a:r>
                <a:rPr lang="en-US" sz="2400" b="1" dirty="0">
                  <a:solidFill>
                    <a:srgbClr val="4C9D96"/>
                  </a:solidFill>
                </a:rPr>
                <a:t>2</a:t>
              </a:r>
            </a:p>
          </p:txBody>
        </p:sp>
      </p:grpSp>
      <p:pic>
        <p:nvPicPr>
          <p:cNvPr id="10" name="Picture 9">
            <a:extLst>
              <a:ext uri="{FF2B5EF4-FFF2-40B4-BE49-F238E27FC236}">
                <a16:creationId xmlns:a16="http://schemas.microsoft.com/office/drawing/2014/main" id="{74B627B7-873F-6C49-8C51-3DFBF08D9863}"/>
              </a:ext>
            </a:extLst>
          </p:cNvPr>
          <p:cNvPicPr preferRelativeResize="0">
            <a:picLocks noChangeAspect="1"/>
          </p:cNvPicPr>
          <p:nvPr/>
        </p:nvPicPr>
        <p:blipFill>
          <a:blip r:embed="rId3">
            <a:alphaModFix/>
          </a:blip>
          <a:srcRect/>
          <a:stretch>
            <a:fillRect/>
          </a:stretch>
        </p:blipFill>
        <p:spPr>
          <a:xfrm>
            <a:off x="48212" y="939403"/>
            <a:ext cx="9047575" cy="3264693"/>
          </a:xfrm>
          <a:custGeom>
            <a:avLst/>
            <a:gdLst>
              <a:gd name="connsiteX0" fmla="*/ 3731853 w 9047575"/>
              <a:gd name="connsiteY0" fmla="*/ 775097 h 3264693"/>
              <a:gd name="connsiteX1" fmla="*/ 4746943 w 9047575"/>
              <a:gd name="connsiteY1" fmla="*/ 775097 h 3264693"/>
              <a:gd name="connsiteX2" fmla="*/ 4746943 w 9047575"/>
              <a:gd name="connsiteY2" fmla="*/ 1632347 h 3264693"/>
              <a:gd name="connsiteX3" fmla="*/ 3731853 w 9047575"/>
              <a:gd name="connsiteY3" fmla="*/ 1632347 h 3264693"/>
              <a:gd name="connsiteX4" fmla="*/ 5160602 w 9047575"/>
              <a:gd name="connsiteY4" fmla="*/ 483073 h 3264693"/>
              <a:gd name="connsiteX5" fmla="*/ 6003349 w 9047575"/>
              <a:gd name="connsiteY5" fmla="*/ 483073 h 3264693"/>
              <a:gd name="connsiteX6" fmla="*/ 6003349 w 9047575"/>
              <a:gd name="connsiteY6" fmla="*/ 485009 h 3264693"/>
              <a:gd name="connsiteX7" fmla="*/ 5160602 w 9047575"/>
              <a:gd name="connsiteY7" fmla="*/ 485009 h 3264693"/>
              <a:gd name="connsiteX8" fmla="*/ 0 w 9047575"/>
              <a:gd name="connsiteY8" fmla="*/ 0 h 3264693"/>
              <a:gd name="connsiteX9" fmla="*/ 604931 w 9047575"/>
              <a:gd name="connsiteY9" fmla="*/ 0 h 3264693"/>
              <a:gd name="connsiteX10" fmla="*/ 604931 w 9047575"/>
              <a:gd name="connsiteY10" fmla="*/ 775097 h 3264693"/>
              <a:gd name="connsiteX11" fmla="*/ 732839 w 9047575"/>
              <a:gd name="connsiteY11" fmla="*/ 775097 h 3264693"/>
              <a:gd name="connsiteX12" fmla="*/ 732839 w 9047575"/>
              <a:gd name="connsiteY12" fmla="*/ 3167233 h 3264693"/>
              <a:gd name="connsiteX13" fmla="*/ 885238 w 9047575"/>
              <a:gd name="connsiteY13" fmla="*/ 3167233 h 3264693"/>
              <a:gd name="connsiteX14" fmla="*/ 3731853 w 9047575"/>
              <a:gd name="connsiteY14" fmla="*/ 3167233 h 3264693"/>
              <a:gd name="connsiteX15" fmla="*/ 6172973 w 9047575"/>
              <a:gd name="connsiteY15" fmla="*/ 3167233 h 3264693"/>
              <a:gd name="connsiteX16" fmla="*/ 6172973 w 9047575"/>
              <a:gd name="connsiteY16" fmla="*/ 3012665 h 3264693"/>
              <a:gd name="connsiteX17" fmla="*/ 9047575 w 9047575"/>
              <a:gd name="connsiteY17" fmla="*/ 3012665 h 3264693"/>
              <a:gd name="connsiteX18" fmla="*/ 9047575 w 9047575"/>
              <a:gd name="connsiteY18" fmla="*/ 3264693 h 3264693"/>
              <a:gd name="connsiteX19" fmla="*/ 0 w 9047575"/>
              <a:gd name="connsiteY19" fmla="*/ 3264693 h 326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47575" h="3264693">
                <a:moveTo>
                  <a:pt x="3731853" y="775097"/>
                </a:moveTo>
                <a:lnTo>
                  <a:pt x="4746943" y="775097"/>
                </a:lnTo>
                <a:lnTo>
                  <a:pt x="4746943" y="1632347"/>
                </a:lnTo>
                <a:lnTo>
                  <a:pt x="3731853" y="1632347"/>
                </a:lnTo>
                <a:close/>
                <a:moveTo>
                  <a:pt x="5160602" y="483073"/>
                </a:moveTo>
                <a:lnTo>
                  <a:pt x="6003349" y="483073"/>
                </a:lnTo>
                <a:lnTo>
                  <a:pt x="6003349" y="485009"/>
                </a:lnTo>
                <a:lnTo>
                  <a:pt x="5160602" y="485009"/>
                </a:lnTo>
                <a:close/>
                <a:moveTo>
                  <a:pt x="0" y="0"/>
                </a:moveTo>
                <a:lnTo>
                  <a:pt x="604931" y="0"/>
                </a:lnTo>
                <a:lnTo>
                  <a:pt x="604931" y="775097"/>
                </a:lnTo>
                <a:lnTo>
                  <a:pt x="732839" y="775097"/>
                </a:lnTo>
                <a:lnTo>
                  <a:pt x="732839" y="3167233"/>
                </a:lnTo>
                <a:lnTo>
                  <a:pt x="885238" y="3167233"/>
                </a:lnTo>
                <a:lnTo>
                  <a:pt x="3731853" y="3167233"/>
                </a:lnTo>
                <a:lnTo>
                  <a:pt x="6172973" y="3167233"/>
                </a:lnTo>
                <a:lnTo>
                  <a:pt x="6172973" y="3012665"/>
                </a:lnTo>
                <a:lnTo>
                  <a:pt x="9047575" y="3012665"/>
                </a:lnTo>
                <a:lnTo>
                  <a:pt x="9047575" y="3264693"/>
                </a:lnTo>
                <a:lnTo>
                  <a:pt x="0" y="3264693"/>
                </a:lnTo>
                <a:close/>
              </a:path>
            </a:pathLst>
          </a:custGeom>
          <a:noFill/>
          <a:ln>
            <a:noFill/>
          </a:ln>
        </p:spPr>
      </p:pic>
      <p:pic>
        <p:nvPicPr>
          <p:cNvPr id="11" name="Picture 10" descr="A picture containing text, clock&#10;&#10;Description automatically generated">
            <a:extLst>
              <a:ext uri="{FF2B5EF4-FFF2-40B4-BE49-F238E27FC236}">
                <a16:creationId xmlns:a16="http://schemas.microsoft.com/office/drawing/2014/main" id="{B5E78B5E-69CE-264C-9D7C-449960511517}"/>
              </a:ext>
            </a:extLst>
          </p:cNvPr>
          <p:cNvPicPr>
            <a:picLocks noChangeAspect="1"/>
          </p:cNvPicPr>
          <p:nvPr/>
        </p:nvPicPr>
        <p:blipFill>
          <a:blip r:embed="rId4"/>
          <a:srcRect/>
          <a:stretch>
            <a:fillRect/>
          </a:stretch>
        </p:blipFill>
        <p:spPr>
          <a:xfrm>
            <a:off x="40046" y="934806"/>
            <a:ext cx="9050400" cy="3291523"/>
          </a:xfrm>
          <a:custGeom>
            <a:avLst/>
            <a:gdLst>
              <a:gd name="connsiteX0" fmla="*/ 0 w 9050400"/>
              <a:gd name="connsiteY0" fmla="*/ 0 h 3291523"/>
              <a:gd name="connsiteX1" fmla="*/ 9050400 w 9050400"/>
              <a:gd name="connsiteY1" fmla="*/ 0 h 3291523"/>
              <a:gd name="connsiteX2" fmla="*/ 9050400 w 9050400"/>
              <a:gd name="connsiteY2" fmla="*/ 477806 h 3291523"/>
              <a:gd name="connsiteX3" fmla="*/ 6714491 w 9050400"/>
              <a:gd name="connsiteY3" fmla="*/ 477806 h 3291523"/>
              <a:gd name="connsiteX4" fmla="*/ 6714491 w 9050400"/>
              <a:gd name="connsiteY4" fmla="*/ 314455 h 3291523"/>
              <a:gd name="connsiteX5" fmla="*/ 2393866 w 9050400"/>
              <a:gd name="connsiteY5" fmla="*/ 314455 h 3291523"/>
              <a:gd name="connsiteX6" fmla="*/ 2393866 w 9050400"/>
              <a:gd name="connsiteY6" fmla="*/ 477806 h 3291523"/>
              <a:gd name="connsiteX7" fmla="*/ 4795896 w 9050400"/>
              <a:gd name="connsiteY7" fmla="*/ 477806 h 3291523"/>
              <a:gd name="connsiteX8" fmla="*/ 4795896 w 9050400"/>
              <a:gd name="connsiteY8" fmla="*/ 781968 h 3291523"/>
              <a:gd name="connsiteX9" fmla="*/ 4760189 w 9050400"/>
              <a:gd name="connsiteY9" fmla="*/ 781968 h 3291523"/>
              <a:gd name="connsiteX10" fmla="*/ 4760189 w 9050400"/>
              <a:gd name="connsiteY10" fmla="*/ 1146543 h 3291523"/>
              <a:gd name="connsiteX11" fmla="*/ 4758377 w 9050400"/>
              <a:gd name="connsiteY11" fmla="*/ 1146543 h 3291523"/>
              <a:gd name="connsiteX12" fmla="*/ 4758377 w 9050400"/>
              <a:gd name="connsiteY12" fmla="*/ 1346840 h 3291523"/>
              <a:gd name="connsiteX13" fmla="*/ 4760189 w 9050400"/>
              <a:gd name="connsiteY13" fmla="*/ 1346840 h 3291523"/>
              <a:gd name="connsiteX14" fmla="*/ 4760189 w 9050400"/>
              <a:gd name="connsiteY14" fmla="*/ 1637596 h 3291523"/>
              <a:gd name="connsiteX15" fmla="*/ 4950302 w 9050400"/>
              <a:gd name="connsiteY15" fmla="*/ 1637596 h 3291523"/>
              <a:gd name="connsiteX16" fmla="*/ 4950302 w 9050400"/>
              <a:gd name="connsiteY16" fmla="*/ 1637595 h 3291523"/>
              <a:gd name="connsiteX17" fmla="*/ 5992441 w 9050400"/>
              <a:gd name="connsiteY17" fmla="*/ 1637595 h 3291523"/>
              <a:gd name="connsiteX18" fmla="*/ 5992441 w 9050400"/>
              <a:gd name="connsiteY18" fmla="*/ 3002881 h 3291523"/>
              <a:gd name="connsiteX19" fmla="*/ 9050400 w 9050400"/>
              <a:gd name="connsiteY19" fmla="*/ 3002881 h 3291523"/>
              <a:gd name="connsiteX20" fmla="*/ 9050400 w 9050400"/>
              <a:gd name="connsiteY20" fmla="*/ 3291523 h 3291523"/>
              <a:gd name="connsiteX21" fmla="*/ 0 w 9050400"/>
              <a:gd name="connsiteY21" fmla="*/ 3291523 h 329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50400" h="3291523">
                <a:moveTo>
                  <a:pt x="0" y="0"/>
                </a:moveTo>
                <a:lnTo>
                  <a:pt x="9050400" y="0"/>
                </a:lnTo>
                <a:lnTo>
                  <a:pt x="9050400" y="477806"/>
                </a:lnTo>
                <a:lnTo>
                  <a:pt x="6714491" y="477806"/>
                </a:lnTo>
                <a:lnTo>
                  <a:pt x="6714491" y="314455"/>
                </a:lnTo>
                <a:lnTo>
                  <a:pt x="2393866" y="314455"/>
                </a:lnTo>
                <a:lnTo>
                  <a:pt x="2393866" y="477806"/>
                </a:lnTo>
                <a:lnTo>
                  <a:pt x="4795896" y="477806"/>
                </a:lnTo>
                <a:lnTo>
                  <a:pt x="4795896" y="781968"/>
                </a:lnTo>
                <a:lnTo>
                  <a:pt x="4760189" y="781968"/>
                </a:lnTo>
                <a:lnTo>
                  <a:pt x="4760189" y="1146543"/>
                </a:lnTo>
                <a:lnTo>
                  <a:pt x="4758377" y="1146543"/>
                </a:lnTo>
                <a:lnTo>
                  <a:pt x="4758377" y="1346840"/>
                </a:lnTo>
                <a:lnTo>
                  <a:pt x="4760189" y="1346840"/>
                </a:lnTo>
                <a:lnTo>
                  <a:pt x="4760189" y="1637596"/>
                </a:lnTo>
                <a:lnTo>
                  <a:pt x="4950302" y="1637596"/>
                </a:lnTo>
                <a:lnTo>
                  <a:pt x="4950302" y="1637595"/>
                </a:lnTo>
                <a:lnTo>
                  <a:pt x="5992441" y="1637595"/>
                </a:lnTo>
                <a:lnTo>
                  <a:pt x="5992441" y="3002881"/>
                </a:lnTo>
                <a:lnTo>
                  <a:pt x="9050400" y="3002881"/>
                </a:lnTo>
                <a:lnTo>
                  <a:pt x="9050400" y="3291523"/>
                </a:lnTo>
                <a:lnTo>
                  <a:pt x="0" y="3291523"/>
                </a:lnTo>
                <a:close/>
              </a:path>
            </a:pathLst>
          </a:custGeom>
        </p:spPr>
      </p:pic>
      <p:pic>
        <p:nvPicPr>
          <p:cNvPr id="12" name="Picture 11">
            <a:extLst>
              <a:ext uri="{FF2B5EF4-FFF2-40B4-BE49-F238E27FC236}">
                <a16:creationId xmlns:a16="http://schemas.microsoft.com/office/drawing/2014/main" id="{A59CC004-4931-D548-B8D6-BE1B4C841A18}"/>
              </a:ext>
            </a:extLst>
          </p:cNvPr>
          <p:cNvPicPr preferRelativeResize="0">
            <a:picLocks noChangeAspect="1"/>
          </p:cNvPicPr>
          <p:nvPr/>
        </p:nvPicPr>
        <p:blipFill>
          <a:blip r:embed="rId3">
            <a:alphaModFix/>
          </a:blip>
          <a:srcRect/>
          <a:stretch>
            <a:fillRect/>
          </a:stretch>
        </p:blipFill>
        <p:spPr>
          <a:xfrm>
            <a:off x="46800" y="939600"/>
            <a:ext cx="9039003" cy="3261600"/>
          </a:xfrm>
          <a:custGeom>
            <a:avLst/>
            <a:gdLst>
              <a:gd name="connsiteX0" fmla="*/ 0 w 9047575"/>
              <a:gd name="connsiteY0" fmla="*/ 0 h 3264693"/>
              <a:gd name="connsiteX1" fmla="*/ 4965990 w 9047575"/>
              <a:gd name="connsiteY1" fmla="*/ 0 h 3264693"/>
              <a:gd name="connsiteX2" fmla="*/ 4965990 w 9047575"/>
              <a:gd name="connsiteY2" fmla="*/ 309733 h 3264693"/>
              <a:gd name="connsiteX3" fmla="*/ 2393456 w 9047575"/>
              <a:gd name="connsiteY3" fmla="*/ 309733 h 3264693"/>
              <a:gd name="connsiteX4" fmla="*/ 2393456 w 9047575"/>
              <a:gd name="connsiteY4" fmla="*/ 473019 h 3264693"/>
              <a:gd name="connsiteX5" fmla="*/ 4785822 w 9047575"/>
              <a:gd name="connsiteY5" fmla="*/ 473019 h 3264693"/>
              <a:gd name="connsiteX6" fmla="*/ 4785822 w 9047575"/>
              <a:gd name="connsiteY6" fmla="*/ 777060 h 3264693"/>
              <a:gd name="connsiteX7" fmla="*/ 4750129 w 9047575"/>
              <a:gd name="connsiteY7" fmla="*/ 777060 h 3264693"/>
              <a:gd name="connsiteX8" fmla="*/ 4750129 w 9047575"/>
              <a:gd name="connsiteY8" fmla="*/ 1632348 h 3264693"/>
              <a:gd name="connsiteX9" fmla="*/ 4940167 w 9047575"/>
              <a:gd name="connsiteY9" fmla="*/ 1632348 h 3264693"/>
              <a:gd name="connsiteX10" fmla="*/ 4940167 w 9047575"/>
              <a:gd name="connsiteY10" fmla="*/ 1632347 h 3264693"/>
              <a:gd name="connsiteX11" fmla="*/ 5999309 w 9047575"/>
              <a:gd name="connsiteY11" fmla="*/ 1632347 h 3264693"/>
              <a:gd name="connsiteX12" fmla="*/ 5999309 w 9047575"/>
              <a:gd name="connsiteY12" fmla="*/ 2997090 h 3264693"/>
              <a:gd name="connsiteX13" fmla="*/ 6003349 w 9047575"/>
              <a:gd name="connsiteY13" fmla="*/ 2997090 h 3264693"/>
              <a:gd name="connsiteX14" fmla="*/ 6003349 w 9047575"/>
              <a:gd name="connsiteY14" fmla="*/ 3012665 h 3264693"/>
              <a:gd name="connsiteX15" fmla="*/ 9047575 w 9047575"/>
              <a:gd name="connsiteY15" fmla="*/ 3012665 h 3264693"/>
              <a:gd name="connsiteX16" fmla="*/ 9047575 w 9047575"/>
              <a:gd name="connsiteY16" fmla="*/ 3264693 h 3264693"/>
              <a:gd name="connsiteX17" fmla="*/ 0 w 9047575"/>
              <a:gd name="connsiteY17" fmla="*/ 3264693 h 326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47575" h="3264693">
                <a:moveTo>
                  <a:pt x="0" y="0"/>
                </a:moveTo>
                <a:lnTo>
                  <a:pt x="4965990" y="0"/>
                </a:lnTo>
                <a:lnTo>
                  <a:pt x="4965990" y="309733"/>
                </a:lnTo>
                <a:lnTo>
                  <a:pt x="2393456" y="309733"/>
                </a:lnTo>
                <a:lnTo>
                  <a:pt x="2393456" y="473019"/>
                </a:lnTo>
                <a:lnTo>
                  <a:pt x="4785822" y="473019"/>
                </a:lnTo>
                <a:lnTo>
                  <a:pt x="4785822" y="777060"/>
                </a:lnTo>
                <a:lnTo>
                  <a:pt x="4750129" y="777060"/>
                </a:lnTo>
                <a:lnTo>
                  <a:pt x="4750129" y="1632348"/>
                </a:lnTo>
                <a:lnTo>
                  <a:pt x="4940167" y="1632348"/>
                </a:lnTo>
                <a:lnTo>
                  <a:pt x="4940167" y="1632347"/>
                </a:lnTo>
                <a:lnTo>
                  <a:pt x="5999309" y="1632347"/>
                </a:lnTo>
                <a:lnTo>
                  <a:pt x="5999309" y="2997090"/>
                </a:lnTo>
                <a:lnTo>
                  <a:pt x="6003349" y="2997090"/>
                </a:lnTo>
                <a:lnTo>
                  <a:pt x="6003349" y="3012665"/>
                </a:lnTo>
                <a:lnTo>
                  <a:pt x="9047575" y="3012665"/>
                </a:lnTo>
                <a:lnTo>
                  <a:pt x="9047575" y="3264693"/>
                </a:lnTo>
                <a:lnTo>
                  <a:pt x="0" y="3264693"/>
                </a:lnTo>
                <a:close/>
              </a:path>
            </a:pathLst>
          </a:custGeom>
          <a:noFill/>
          <a:ln>
            <a:noFill/>
          </a:ln>
        </p:spPr>
      </p:pic>
    </p:spTree>
    <p:extLst>
      <p:ext uri="{BB962C8B-B14F-4D97-AF65-F5344CB8AC3E}">
        <p14:creationId xmlns:p14="http://schemas.microsoft.com/office/powerpoint/2010/main" val="304229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98A7-EF39-6F40-970D-78A862BC250A}"/>
              </a:ext>
            </a:extLst>
          </p:cNvPr>
          <p:cNvSpPr>
            <a:spLocks noGrp="1"/>
          </p:cNvSpPr>
          <p:nvPr>
            <p:ph type="title"/>
          </p:nvPr>
        </p:nvSpPr>
        <p:spPr/>
        <p:txBody>
          <a:bodyPr/>
          <a:lstStyle/>
          <a:p>
            <a:r>
              <a:rPr lang="en-FR" dirty="0"/>
              <a:t>Overview</a:t>
            </a:r>
          </a:p>
        </p:txBody>
      </p:sp>
      <p:sp>
        <p:nvSpPr>
          <p:cNvPr id="4" name="Slide Number Placeholder 3">
            <a:extLst>
              <a:ext uri="{FF2B5EF4-FFF2-40B4-BE49-F238E27FC236}">
                <a16:creationId xmlns:a16="http://schemas.microsoft.com/office/drawing/2014/main" id="{88DFFED2-6D5D-FF41-B0BE-E0286DD936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5" name="Google Shape;111;p20">
            <a:extLst>
              <a:ext uri="{FF2B5EF4-FFF2-40B4-BE49-F238E27FC236}">
                <a16:creationId xmlns:a16="http://schemas.microsoft.com/office/drawing/2014/main" id="{87FC94C8-F20D-3B44-BA14-E311887737EB}"/>
              </a:ext>
            </a:extLst>
          </p:cNvPr>
          <p:cNvPicPr preferRelativeResize="0">
            <a:picLocks noChangeAspect="1"/>
          </p:cNvPicPr>
          <p:nvPr/>
        </p:nvPicPr>
        <p:blipFill>
          <a:blip r:embed="rId3">
            <a:alphaModFix/>
          </a:blip>
          <a:stretch>
            <a:fillRect/>
          </a:stretch>
        </p:blipFill>
        <p:spPr>
          <a:xfrm>
            <a:off x="48212" y="939403"/>
            <a:ext cx="9039600" cy="3261815"/>
          </a:xfrm>
          <a:prstGeom prst="rect">
            <a:avLst/>
          </a:prstGeom>
          <a:noFill/>
          <a:ln>
            <a:noFill/>
          </a:ln>
        </p:spPr>
      </p:pic>
      <p:sp>
        <p:nvSpPr>
          <p:cNvPr id="6" name="Google Shape;98;p18">
            <a:extLst>
              <a:ext uri="{FF2B5EF4-FFF2-40B4-BE49-F238E27FC236}">
                <a16:creationId xmlns:a16="http://schemas.microsoft.com/office/drawing/2014/main" id="{EF274AE4-BCDD-0B44-80C6-6CC6BF0709CD}"/>
              </a:ext>
            </a:extLst>
          </p:cNvPr>
          <p:cNvSpPr txBox="1">
            <a:spLocks noGrp="1"/>
          </p:cNvSpPr>
          <p:nvPr>
            <p:ph type="body" idx="1"/>
          </p:nvPr>
        </p:nvSpPr>
        <p:spPr>
          <a:xfrm>
            <a:off x="1868708" y="4408551"/>
            <a:ext cx="5406584" cy="459600"/>
          </a:xfrm>
          <a:prstGeom prst="rect">
            <a:avLst/>
          </a:prstGeom>
          <a:noFill/>
          <a:ln w="38100" cap="flat" cmpd="sng">
            <a:solidFill>
              <a:srgbClr val="4C9D9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4C9D96"/>
                </a:solidFill>
              </a:rPr>
              <a:t>Layered composition process with occlusion</a:t>
            </a:r>
            <a:endParaRPr b="1" dirty="0">
              <a:solidFill>
                <a:srgbClr val="4C9D96"/>
              </a:solidFill>
            </a:endParaRPr>
          </a:p>
        </p:txBody>
      </p:sp>
      <p:grpSp>
        <p:nvGrpSpPr>
          <p:cNvPr id="7" name="Group 6">
            <a:extLst>
              <a:ext uri="{FF2B5EF4-FFF2-40B4-BE49-F238E27FC236}">
                <a16:creationId xmlns:a16="http://schemas.microsoft.com/office/drawing/2014/main" id="{4569F6E3-4B64-7A44-9530-B10E87767ED7}"/>
              </a:ext>
            </a:extLst>
          </p:cNvPr>
          <p:cNvGrpSpPr/>
          <p:nvPr/>
        </p:nvGrpSpPr>
        <p:grpSpPr>
          <a:xfrm>
            <a:off x="1248034" y="4408551"/>
            <a:ext cx="457200" cy="461665"/>
            <a:chOff x="1753307" y="4261595"/>
            <a:chExt cx="457200" cy="461665"/>
          </a:xfrm>
        </p:grpSpPr>
        <p:sp>
          <p:nvSpPr>
            <p:cNvPr id="8" name="Oval 7">
              <a:extLst>
                <a:ext uri="{FF2B5EF4-FFF2-40B4-BE49-F238E27FC236}">
                  <a16:creationId xmlns:a16="http://schemas.microsoft.com/office/drawing/2014/main" id="{B931B571-5D80-0C48-A7D8-D8544B4DBDE6}"/>
                </a:ext>
              </a:extLst>
            </p:cNvPr>
            <p:cNvSpPr/>
            <p:nvPr/>
          </p:nvSpPr>
          <p:spPr>
            <a:xfrm>
              <a:off x="1753307" y="4264074"/>
              <a:ext cx="457200" cy="453923"/>
            </a:xfrm>
            <a:prstGeom prst="ellipse">
              <a:avLst/>
            </a:prstGeom>
            <a:noFill/>
            <a:ln w="38100">
              <a:solidFill>
                <a:srgbClr val="4C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4569028-CD93-9D4D-B950-CDB35C021D95}"/>
                </a:ext>
              </a:extLst>
            </p:cNvPr>
            <p:cNvSpPr txBox="1"/>
            <p:nvPr/>
          </p:nvSpPr>
          <p:spPr>
            <a:xfrm>
              <a:off x="1799685" y="4261595"/>
              <a:ext cx="373041" cy="461665"/>
            </a:xfrm>
            <a:prstGeom prst="rect">
              <a:avLst/>
            </a:prstGeom>
            <a:noFill/>
          </p:spPr>
          <p:txBody>
            <a:bodyPr wrap="square" rtlCol="0">
              <a:spAutoFit/>
            </a:bodyPr>
            <a:lstStyle/>
            <a:p>
              <a:pPr algn="ctr"/>
              <a:r>
                <a:rPr lang="en-US" sz="2400" b="1" dirty="0">
                  <a:solidFill>
                    <a:srgbClr val="4C9D96"/>
                  </a:solidFill>
                </a:rPr>
                <a:t>3</a:t>
              </a:r>
            </a:p>
          </p:txBody>
        </p:sp>
      </p:grpSp>
      <p:pic>
        <p:nvPicPr>
          <p:cNvPr id="10" name="Picture 9">
            <a:extLst>
              <a:ext uri="{FF2B5EF4-FFF2-40B4-BE49-F238E27FC236}">
                <a16:creationId xmlns:a16="http://schemas.microsoft.com/office/drawing/2014/main" id="{160B0E39-ADDB-D444-A9D2-E06CEE19BC49}"/>
              </a:ext>
            </a:extLst>
          </p:cNvPr>
          <p:cNvPicPr preferRelativeResize="0">
            <a:picLocks noChangeAspect="1"/>
          </p:cNvPicPr>
          <p:nvPr/>
        </p:nvPicPr>
        <p:blipFill>
          <a:blip r:embed="rId3">
            <a:alphaModFix/>
          </a:blip>
          <a:srcRect/>
          <a:stretch>
            <a:fillRect/>
          </a:stretch>
        </p:blipFill>
        <p:spPr>
          <a:xfrm>
            <a:off x="46800" y="939600"/>
            <a:ext cx="9039600" cy="3261815"/>
          </a:xfrm>
          <a:custGeom>
            <a:avLst/>
            <a:gdLst>
              <a:gd name="connsiteX0" fmla="*/ 0 w 9039600"/>
              <a:gd name="connsiteY0" fmla="*/ 0 h 3261815"/>
              <a:gd name="connsiteX1" fmla="*/ 9039600 w 9039600"/>
              <a:gd name="connsiteY1" fmla="*/ 0 h 3261815"/>
              <a:gd name="connsiteX2" fmla="*/ 9039600 w 9039600"/>
              <a:gd name="connsiteY2" fmla="*/ 711400 h 3261815"/>
              <a:gd name="connsiteX3" fmla="*/ 6751933 w 9039600"/>
              <a:gd name="connsiteY3" fmla="*/ 711400 h 3261815"/>
              <a:gd name="connsiteX4" fmla="*/ 6751933 w 9039600"/>
              <a:gd name="connsiteY4" fmla="*/ 3039733 h 3261815"/>
              <a:gd name="connsiteX5" fmla="*/ 9039600 w 9039600"/>
              <a:gd name="connsiteY5" fmla="*/ 3039733 h 3261815"/>
              <a:gd name="connsiteX6" fmla="*/ 9039600 w 9039600"/>
              <a:gd name="connsiteY6" fmla="*/ 3261815 h 3261815"/>
              <a:gd name="connsiteX7" fmla="*/ 0 w 9039600"/>
              <a:gd name="connsiteY7" fmla="*/ 3261815 h 326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39600" h="3261815">
                <a:moveTo>
                  <a:pt x="0" y="0"/>
                </a:moveTo>
                <a:lnTo>
                  <a:pt x="9039600" y="0"/>
                </a:lnTo>
                <a:lnTo>
                  <a:pt x="9039600" y="711400"/>
                </a:lnTo>
                <a:lnTo>
                  <a:pt x="6751933" y="711400"/>
                </a:lnTo>
                <a:lnTo>
                  <a:pt x="6751933" y="3039733"/>
                </a:lnTo>
                <a:lnTo>
                  <a:pt x="9039600" y="3039733"/>
                </a:lnTo>
                <a:lnTo>
                  <a:pt x="9039600" y="3261815"/>
                </a:lnTo>
                <a:lnTo>
                  <a:pt x="0" y="3261815"/>
                </a:lnTo>
                <a:close/>
              </a:path>
            </a:pathLst>
          </a:custGeom>
          <a:noFill/>
          <a:ln>
            <a:noFill/>
          </a:ln>
        </p:spPr>
      </p:pic>
      <p:sp>
        <p:nvSpPr>
          <p:cNvPr id="11" name="Rectangle 10">
            <a:extLst>
              <a:ext uri="{FF2B5EF4-FFF2-40B4-BE49-F238E27FC236}">
                <a16:creationId xmlns:a16="http://schemas.microsoft.com/office/drawing/2014/main" id="{2F63DD2F-6C0D-BB4E-809C-582F1C4D9011}"/>
              </a:ext>
            </a:extLst>
          </p:cNvPr>
          <p:cNvSpPr/>
          <p:nvPr/>
        </p:nvSpPr>
        <p:spPr>
          <a:xfrm>
            <a:off x="16705" y="1888067"/>
            <a:ext cx="728134" cy="2404533"/>
          </a:xfrm>
          <a:prstGeom prst="rect">
            <a:avLst/>
          </a:prstGeom>
          <a:solidFill>
            <a:srgbClr val="00B7FF">
              <a:alpha val="9000"/>
            </a:srgbClr>
          </a:solidFill>
          <a:ln w="38100">
            <a:solidFill>
              <a:srgbClr val="00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2" name="Rectangle 11">
            <a:extLst>
              <a:ext uri="{FF2B5EF4-FFF2-40B4-BE49-F238E27FC236}">
                <a16:creationId xmlns:a16="http://schemas.microsoft.com/office/drawing/2014/main" id="{ADCF3DED-7201-2B48-A27D-032C0EBBD83E}"/>
              </a:ext>
            </a:extLst>
          </p:cNvPr>
          <p:cNvSpPr/>
          <p:nvPr/>
        </p:nvSpPr>
        <p:spPr>
          <a:xfrm>
            <a:off x="620446" y="848218"/>
            <a:ext cx="6166434" cy="854949"/>
          </a:xfrm>
          <a:prstGeom prst="rect">
            <a:avLst/>
          </a:prstGeom>
          <a:solidFill>
            <a:srgbClr val="00B7FF">
              <a:alpha val="9000"/>
            </a:srgbClr>
          </a:solidFill>
          <a:ln w="38100" cap="sq">
            <a:solidFill>
              <a:srgbClr val="00B7F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3" name="TextBox 12">
            <a:extLst>
              <a:ext uri="{FF2B5EF4-FFF2-40B4-BE49-F238E27FC236}">
                <a16:creationId xmlns:a16="http://schemas.microsoft.com/office/drawing/2014/main" id="{EAAE2C24-A98D-EC47-BFBE-DCDA62EF556E}"/>
              </a:ext>
            </a:extLst>
          </p:cNvPr>
          <p:cNvSpPr txBox="1"/>
          <p:nvPr/>
        </p:nvSpPr>
        <p:spPr>
          <a:xfrm>
            <a:off x="7440292" y="1131017"/>
            <a:ext cx="1306516" cy="369332"/>
          </a:xfrm>
          <a:prstGeom prst="rect">
            <a:avLst/>
          </a:prstGeom>
          <a:noFill/>
          <a:ln w="38100">
            <a:solidFill>
              <a:srgbClr val="00B7FF"/>
            </a:solidFill>
          </a:ln>
        </p:spPr>
        <p:txBody>
          <a:bodyPr wrap="square" rtlCol="0">
            <a:spAutoFit/>
          </a:bodyPr>
          <a:lstStyle/>
          <a:p>
            <a:pPr algn="ctr"/>
            <a:r>
              <a:rPr lang="en-FR" sz="1800" b="1" dirty="0">
                <a:solidFill>
                  <a:srgbClr val="00B7FF"/>
                </a:solidFill>
              </a:rPr>
              <a:t>Learnable</a:t>
            </a:r>
          </a:p>
        </p:txBody>
      </p:sp>
      <p:sp>
        <p:nvSpPr>
          <p:cNvPr id="14" name="Rectangle 13">
            <a:extLst>
              <a:ext uri="{FF2B5EF4-FFF2-40B4-BE49-F238E27FC236}">
                <a16:creationId xmlns:a16="http://schemas.microsoft.com/office/drawing/2014/main" id="{4CD8DA72-404B-AA42-B33D-B1C3CD4808B7}"/>
              </a:ext>
            </a:extLst>
          </p:cNvPr>
          <p:cNvSpPr/>
          <p:nvPr/>
        </p:nvSpPr>
        <p:spPr>
          <a:xfrm>
            <a:off x="3847070" y="1702218"/>
            <a:ext cx="939114" cy="801738"/>
          </a:xfrm>
          <a:prstGeom prst="rect">
            <a:avLst/>
          </a:prstGeom>
          <a:solidFill>
            <a:srgbClr val="00B7FF">
              <a:alpha val="9000"/>
            </a:srgbClr>
          </a:solidFill>
          <a:ln w="38100">
            <a:solidFill>
              <a:srgbClr val="00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Tree>
    <p:extLst>
      <p:ext uri="{BB962C8B-B14F-4D97-AF65-F5344CB8AC3E}">
        <p14:creationId xmlns:p14="http://schemas.microsoft.com/office/powerpoint/2010/main" val="60096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2"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822F-10A3-4247-84FF-C8DF6441191C}"/>
              </a:ext>
            </a:extLst>
          </p:cNvPr>
          <p:cNvSpPr>
            <a:spLocks noGrp="1"/>
          </p:cNvSpPr>
          <p:nvPr>
            <p:ph type="title"/>
          </p:nvPr>
        </p:nvSpPr>
        <p:spPr/>
        <p:txBody>
          <a:bodyPr/>
          <a:lstStyle/>
          <a:p>
            <a:r>
              <a:rPr lang="en-FR" dirty="0"/>
              <a:t>Multi-object discovery results</a:t>
            </a:r>
          </a:p>
        </p:txBody>
      </p:sp>
      <p:sp>
        <p:nvSpPr>
          <p:cNvPr id="4" name="Slide Number Placeholder 3">
            <a:extLst>
              <a:ext uri="{FF2B5EF4-FFF2-40B4-BE49-F238E27FC236}">
                <a16:creationId xmlns:a16="http://schemas.microsoft.com/office/drawing/2014/main" id="{63AC8118-3C21-754D-A0D6-24CDF72EF2B7}"/>
              </a:ext>
            </a:extLst>
          </p:cNvPr>
          <p:cNvSpPr>
            <a:spLocks noGrp="1"/>
          </p:cNvSpPr>
          <p:nvPr>
            <p:ph type="sldNum" idx="12"/>
          </p:nvPr>
        </p:nvSpPr>
        <p:spPr>
          <a:xfrm>
            <a:off x="8423030" y="4679693"/>
            <a:ext cx="548700" cy="393600"/>
          </a:xfrm>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5" name="Google Shape;172;p27">
            <a:extLst>
              <a:ext uri="{FF2B5EF4-FFF2-40B4-BE49-F238E27FC236}">
                <a16:creationId xmlns:a16="http://schemas.microsoft.com/office/drawing/2014/main" id="{EA807162-2722-5B4D-B488-A028A2FC88E1}"/>
              </a:ext>
            </a:extLst>
          </p:cNvPr>
          <p:cNvPicPr preferRelativeResize="0">
            <a:picLocks noChangeAspect="1"/>
          </p:cNvPicPr>
          <p:nvPr/>
        </p:nvPicPr>
        <p:blipFill>
          <a:blip r:embed="rId3">
            <a:alphaModFix/>
          </a:blip>
          <a:stretch>
            <a:fillRect/>
          </a:stretch>
        </p:blipFill>
        <p:spPr>
          <a:xfrm>
            <a:off x="68684" y="657278"/>
            <a:ext cx="3742000" cy="1358101"/>
          </a:xfrm>
          <a:prstGeom prst="rect">
            <a:avLst/>
          </a:prstGeom>
          <a:noFill/>
          <a:ln>
            <a:noFill/>
          </a:ln>
        </p:spPr>
      </p:pic>
      <p:pic>
        <p:nvPicPr>
          <p:cNvPr id="6" name="Google Shape;173;p27">
            <a:extLst>
              <a:ext uri="{FF2B5EF4-FFF2-40B4-BE49-F238E27FC236}">
                <a16:creationId xmlns:a16="http://schemas.microsoft.com/office/drawing/2014/main" id="{5ACE5115-F70F-8545-A206-3280AEA741E3}"/>
              </a:ext>
            </a:extLst>
          </p:cNvPr>
          <p:cNvPicPr preferRelativeResize="0"/>
          <p:nvPr/>
        </p:nvPicPr>
        <p:blipFill>
          <a:blip r:embed="rId4">
            <a:alphaModFix/>
          </a:blip>
          <a:stretch>
            <a:fillRect/>
          </a:stretch>
        </p:blipFill>
        <p:spPr>
          <a:xfrm>
            <a:off x="3928994" y="1025943"/>
            <a:ext cx="5149102" cy="4037801"/>
          </a:xfrm>
          <a:prstGeom prst="rect">
            <a:avLst/>
          </a:prstGeom>
          <a:noFill/>
          <a:ln>
            <a:noFill/>
          </a:ln>
        </p:spPr>
      </p:pic>
      <p:grpSp>
        <p:nvGrpSpPr>
          <p:cNvPr id="3" name="Group 2">
            <a:extLst>
              <a:ext uri="{FF2B5EF4-FFF2-40B4-BE49-F238E27FC236}">
                <a16:creationId xmlns:a16="http://schemas.microsoft.com/office/drawing/2014/main" id="{C42203F0-07A1-494B-B849-4160C07011FA}"/>
              </a:ext>
            </a:extLst>
          </p:cNvPr>
          <p:cNvGrpSpPr>
            <a:grpSpLocks noChangeAspect="1"/>
          </p:cNvGrpSpPr>
          <p:nvPr/>
        </p:nvGrpSpPr>
        <p:grpSpPr>
          <a:xfrm>
            <a:off x="55429" y="2736510"/>
            <a:ext cx="3749884" cy="2333937"/>
            <a:chOff x="268475" y="2797970"/>
            <a:chExt cx="3403813" cy="2118539"/>
          </a:xfrm>
        </p:grpSpPr>
        <p:pic>
          <p:nvPicPr>
            <p:cNvPr id="7" name="Google Shape;174;p27">
              <a:extLst>
                <a:ext uri="{FF2B5EF4-FFF2-40B4-BE49-F238E27FC236}">
                  <a16:creationId xmlns:a16="http://schemas.microsoft.com/office/drawing/2014/main" id="{988796A9-5DBA-744D-982D-91A3053FD2AC}"/>
                </a:ext>
              </a:extLst>
            </p:cNvPr>
            <p:cNvPicPr preferRelativeResize="0"/>
            <p:nvPr/>
          </p:nvPicPr>
          <p:blipFill>
            <a:blip r:embed="rId5">
              <a:alphaModFix/>
            </a:blip>
            <a:stretch>
              <a:fillRect/>
            </a:stretch>
          </p:blipFill>
          <p:spPr>
            <a:xfrm>
              <a:off x="268475" y="2797970"/>
              <a:ext cx="3391850" cy="1274424"/>
            </a:xfrm>
            <a:prstGeom prst="rect">
              <a:avLst/>
            </a:prstGeom>
            <a:noFill/>
            <a:ln>
              <a:noFill/>
            </a:ln>
          </p:spPr>
        </p:pic>
        <p:pic>
          <p:nvPicPr>
            <p:cNvPr id="8" name="Google Shape;175;p27">
              <a:extLst>
                <a:ext uri="{FF2B5EF4-FFF2-40B4-BE49-F238E27FC236}">
                  <a16:creationId xmlns:a16="http://schemas.microsoft.com/office/drawing/2014/main" id="{F7689D3D-46D5-1E47-9387-1140852E4090}"/>
                </a:ext>
              </a:extLst>
            </p:cNvPr>
            <p:cNvPicPr preferRelativeResize="0"/>
            <p:nvPr/>
          </p:nvPicPr>
          <p:blipFill>
            <a:blip r:embed="rId6">
              <a:alphaModFix/>
            </a:blip>
            <a:stretch>
              <a:fillRect/>
            </a:stretch>
          </p:blipFill>
          <p:spPr>
            <a:xfrm>
              <a:off x="1986831" y="3715768"/>
              <a:ext cx="1674874" cy="546325"/>
            </a:xfrm>
            <a:prstGeom prst="rect">
              <a:avLst/>
            </a:prstGeom>
            <a:noFill/>
            <a:ln>
              <a:noFill/>
            </a:ln>
          </p:spPr>
        </p:pic>
        <p:pic>
          <p:nvPicPr>
            <p:cNvPr id="9" name="Google Shape;176;p27">
              <a:extLst>
                <a:ext uri="{FF2B5EF4-FFF2-40B4-BE49-F238E27FC236}">
                  <a16:creationId xmlns:a16="http://schemas.microsoft.com/office/drawing/2014/main" id="{56E4EB0F-A9AE-044C-A4D1-34972DCBDB2A}"/>
                </a:ext>
              </a:extLst>
            </p:cNvPr>
            <p:cNvPicPr preferRelativeResize="0">
              <a:picLocks noChangeAspect="1"/>
            </p:cNvPicPr>
            <p:nvPr/>
          </p:nvPicPr>
          <p:blipFill>
            <a:blip r:embed="rId7">
              <a:alphaModFix/>
            </a:blip>
            <a:stretch>
              <a:fillRect/>
            </a:stretch>
          </p:blipFill>
          <p:spPr>
            <a:xfrm>
              <a:off x="270452" y="4338116"/>
              <a:ext cx="3401836" cy="578393"/>
            </a:xfrm>
            <a:prstGeom prst="rect">
              <a:avLst/>
            </a:prstGeom>
            <a:noFill/>
            <a:ln>
              <a:noFill/>
            </a:ln>
          </p:spPr>
        </p:pic>
      </p:grpSp>
      <p:sp>
        <p:nvSpPr>
          <p:cNvPr id="12" name="TextBox 11">
            <a:extLst>
              <a:ext uri="{FF2B5EF4-FFF2-40B4-BE49-F238E27FC236}">
                <a16:creationId xmlns:a16="http://schemas.microsoft.com/office/drawing/2014/main" id="{8BD87A83-416C-8A49-B449-C43AB374EC61}"/>
              </a:ext>
            </a:extLst>
          </p:cNvPr>
          <p:cNvSpPr txBox="1"/>
          <p:nvPr/>
        </p:nvSpPr>
        <p:spPr>
          <a:xfrm>
            <a:off x="570969" y="2288499"/>
            <a:ext cx="2755047" cy="369332"/>
          </a:xfrm>
          <a:prstGeom prst="rect">
            <a:avLst/>
          </a:prstGeom>
          <a:noFill/>
          <a:ln w="38100">
            <a:solidFill>
              <a:srgbClr val="FF4B4C"/>
            </a:solidFill>
          </a:ln>
        </p:spPr>
        <p:txBody>
          <a:bodyPr wrap="square" rtlCol="0">
            <a:spAutoFit/>
          </a:bodyPr>
          <a:lstStyle/>
          <a:p>
            <a:pPr algn="ctr"/>
            <a:r>
              <a:rPr lang="en-FR" sz="1800" b="1" dirty="0">
                <a:solidFill>
                  <a:srgbClr val="FF4B4C"/>
                </a:solidFill>
              </a:rPr>
              <a:t>Discovered sprites</a:t>
            </a:r>
          </a:p>
        </p:txBody>
      </p:sp>
      <p:pic>
        <p:nvPicPr>
          <p:cNvPr id="10" name="Google Shape;173;p27">
            <a:extLst>
              <a:ext uri="{FF2B5EF4-FFF2-40B4-BE49-F238E27FC236}">
                <a16:creationId xmlns:a16="http://schemas.microsoft.com/office/drawing/2014/main" id="{F7F73A3B-83E1-0C46-AC94-CB614C402E81}"/>
              </a:ext>
            </a:extLst>
          </p:cNvPr>
          <p:cNvPicPr preferRelativeResize="0"/>
          <p:nvPr/>
        </p:nvPicPr>
        <p:blipFill rotWithShape="1">
          <a:blip r:embed="rId4">
            <a:alphaModFix/>
          </a:blip>
          <a:srcRect r="84814"/>
          <a:stretch/>
        </p:blipFill>
        <p:spPr>
          <a:xfrm>
            <a:off x="3930096" y="1024476"/>
            <a:ext cx="781946" cy="4037801"/>
          </a:xfrm>
          <a:prstGeom prst="rect">
            <a:avLst/>
          </a:prstGeom>
          <a:noFill/>
          <a:ln>
            <a:noFill/>
          </a:ln>
        </p:spPr>
      </p:pic>
      <p:pic>
        <p:nvPicPr>
          <p:cNvPr id="13" name="Google Shape;173;p27">
            <a:extLst>
              <a:ext uri="{FF2B5EF4-FFF2-40B4-BE49-F238E27FC236}">
                <a16:creationId xmlns:a16="http://schemas.microsoft.com/office/drawing/2014/main" id="{10487A21-A929-CC49-8D23-245B0E6ED9AC}"/>
              </a:ext>
            </a:extLst>
          </p:cNvPr>
          <p:cNvPicPr preferRelativeResize="0"/>
          <p:nvPr/>
        </p:nvPicPr>
        <p:blipFill rotWithShape="1">
          <a:blip r:embed="rId4">
            <a:alphaModFix/>
          </a:blip>
          <a:srcRect r="72815"/>
          <a:stretch/>
        </p:blipFill>
        <p:spPr>
          <a:xfrm>
            <a:off x="3930096" y="1024476"/>
            <a:ext cx="1399784" cy="4037801"/>
          </a:xfrm>
          <a:prstGeom prst="rect">
            <a:avLst/>
          </a:prstGeom>
          <a:noFill/>
          <a:ln>
            <a:noFill/>
          </a:ln>
        </p:spPr>
      </p:pic>
      <p:pic>
        <p:nvPicPr>
          <p:cNvPr id="14" name="Google Shape;173;p27">
            <a:extLst>
              <a:ext uri="{FF2B5EF4-FFF2-40B4-BE49-F238E27FC236}">
                <a16:creationId xmlns:a16="http://schemas.microsoft.com/office/drawing/2014/main" id="{5634D91E-C1BE-3E4F-9CE5-B46C9F5DC218}"/>
              </a:ext>
            </a:extLst>
          </p:cNvPr>
          <p:cNvPicPr preferRelativeResize="0"/>
          <p:nvPr/>
        </p:nvPicPr>
        <p:blipFill rotWithShape="1">
          <a:blip r:embed="rId4">
            <a:alphaModFix/>
          </a:blip>
          <a:srcRect l="1" r="60649"/>
          <a:stretch/>
        </p:blipFill>
        <p:spPr>
          <a:xfrm>
            <a:off x="3930096" y="1024476"/>
            <a:ext cx="2025211" cy="4037801"/>
          </a:xfrm>
          <a:prstGeom prst="rect">
            <a:avLst/>
          </a:prstGeom>
          <a:noFill/>
          <a:ln>
            <a:noFill/>
          </a:ln>
        </p:spPr>
      </p:pic>
    </p:spTree>
    <p:extLst>
      <p:ext uri="{BB962C8B-B14F-4D97-AF65-F5344CB8AC3E}">
        <p14:creationId xmlns:p14="http://schemas.microsoft.com/office/powerpoint/2010/main" val="122208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AAF4-C98F-D84E-AE3C-9D1166DA74B5}"/>
              </a:ext>
            </a:extLst>
          </p:cNvPr>
          <p:cNvSpPr>
            <a:spLocks noGrp="1"/>
          </p:cNvSpPr>
          <p:nvPr>
            <p:ph type="title"/>
          </p:nvPr>
        </p:nvSpPr>
        <p:spPr/>
        <p:txBody>
          <a:bodyPr/>
          <a:lstStyle/>
          <a:p>
            <a:r>
              <a:rPr lang="en-FR" dirty="0"/>
              <a:t>Object-centric image manipulation</a:t>
            </a:r>
          </a:p>
        </p:txBody>
      </p:sp>
      <p:sp>
        <p:nvSpPr>
          <p:cNvPr id="4" name="Slide Number Placeholder 3">
            <a:extLst>
              <a:ext uri="{FF2B5EF4-FFF2-40B4-BE49-F238E27FC236}">
                <a16:creationId xmlns:a16="http://schemas.microsoft.com/office/drawing/2014/main" id="{3244656A-49E3-5F48-B644-FD28218375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10" name="Picture 9" descr="A picture containing indoor&#10;&#10;Description automatically generated">
            <a:extLst>
              <a:ext uri="{FF2B5EF4-FFF2-40B4-BE49-F238E27FC236}">
                <a16:creationId xmlns:a16="http://schemas.microsoft.com/office/drawing/2014/main" id="{A0E089F5-2B87-E74D-B930-C177AA57CD3B}"/>
              </a:ext>
            </a:extLst>
          </p:cNvPr>
          <p:cNvPicPr>
            <a:picLocks noChangeAspect="1"/>
          </p:cNvPicPr>
          <p:nvPr/>
        </p:nvPicPr>
        <p:blipFill>
          <a:blip r:embed="rId23"/>
          <a:stretch>
            <a:fillRect/>
          </a:stretch>
        </p:blipFill>
        <p:spPr>
          <a:xfrm>
            <a:off x="3877538" y="623171"/>
            <a:ext cx="1388924" cy="1388924"/>
          </a:xfrm>
          <a:prstGeom prst="rect">
            <a:avLst/>
          </a:prstGeom>
          <a:solidFill>
            <a:schemeClr val="lt1"/>
          </a:solidFill>
          <a:ln w="25400">
            <a:solidFill>
              <a:schemeClr val="tx1"/>
            </a:solidFill>
          </a:ln>
        </p:spPr>
      </p:pic>
      <p:pic>
        <p:nvPicPr>
          <p:cNvPr id="19" name="object_swap1" descr="object_swap1">
            <a:hlinkClick r:id="" action="ppaction://media"/>
            <a:extLst>
              <a:ext uri="{FF2B5EF4-FFF2-40B4-BE49-F238E27FC236}">
                <a16:creationId xmlns:a16="http://schemas.microsoft.com/office/drawing/2014/main" id="{8AA2C644-A99E-9745-8503-FA57A31A18D1}"/>
              </a:ext>
            </a:extLst>
          </p:cNvPr>
          <p:cNvPicPr>
            <a:picLocks noChangeAspect="1"/>
          </p:cNvPicPr>
          <p:nvPr>
            <a:videoFile r:link="rId2"/>
            <p:extLst>
              <p:ext uri="{DAA4B4D4-6D71-4841-9C94-3DE7FCFB9230}">
                <p14:media xmlns:p14="http://schemas.microsoft.com/office/powerpoint/2010/main" r:embed="rId1"/>
              </p:ext>
            </p:extLst>
          </p:nvPr>
        </p:nvPicPr>
        <p:blipFill>
          <a:blip r:embed="rId24"/>
          <a:stretch>
            <a:fillRect/>
          </a:stretch>
        </p:blipFill>
        <p:spPr>
          <a:xfrm>
            <a:off x="2935305" y="2250729"/>
            <a:ext cx="1260000" cy="1260000"/>
          </a:xfrm>
          <a:prstGeom prst="rect">
            <a:avLst/>
          </a:prstGeom>
        </p:spPr>
      </p:pic>
      <p:pic>
        <p:nvPicPr>
          <p:cNvPr id="22" name="object_swap2" descr="object_swap2">
            <a:hlinkClick r:id="" action="ppaction://media"/>
            <a:extLst>
              <a:ext uri="{FF2B5EF4-FFF2-40B4-BE49-F238E27FC236}">
                <a16:creationId xmlns:a16="http://schemas.microsoft.com/office/drawing/2014/main" id="{472B81E2-2E58-3647-BB85-72F859CFB51C}"/>
              </a:ext>
            </a:extLst>
          </p:cNvPr>
          <p:cNvPicPr>
            <a:picLocks noChangeAspect="1"/>
          </p:cNvPicPr>
          <p:nvPr>
            <a:videoFile r:link="rId4"/>
            <p:extLst>
              <p:ext uri="{DAA4B4D4-6D71-4841-9C94-3DE7FCFB9230}">
                <p14:media xmlns:p14="http://schemas.microsoft.com/office/powerpoint/2010/main" r:embed="rId3"/>
              </p:ext>
            </p:extLst>
          </p:nvPr>
        </p:nvPicPr>
        <p:blipFill>
          <a:blip r:embed="rId25"/>
          <a:stretch>
            <a:fillRect/>
          </a:stretch>
        </p:blipFill>
        <p:spPr>
          <a:xfrm>
            <a:off x="118151" y="2250729"/>
            <a:ext cx="1260000" cy="1260000"/>
          </a:xfrm>
          <a:prstGeom prst="rect">
            <a:avLst/>
          </a:prstGeom>
        </p:spPr>
      </p:pic>
      <p:pic>
        <p:nvPicPr>
          <p:cNvPr id="23" name="object_swap3" descr="object_swap3">
            <a:hlinkClick r:id="" action="ppaction://media"/>
            <a:extLst>
              <a:ext uri="{FF2B5EF4-FFF2-40B4-BE49-F238E27FC236}">
                <a16:creationId xmlns:a16="http://schemas.microsoft.com/office/drawing/2014/main" id="{AAF5A3F4-8499-724F-8A55-03CC6B06F1FD}"/>
              </a:ext>
            </a:extLst>
          </p:cNvPr>
          <p:cNvPicPr>
            <a:picLocks noChangeAspect="1"/>
          </p:cNvPicPr>
          <p:nvPr>
            <a:videoFile r:link="rId6"/>
            <p:extLst>
              <p:ext uri="{DAA4B4D4-6D71-4841-9C94-3DE7FCFB9230}">
                <p14:media xmlns:p14="http://schemas.microsoft.com/office/powerpoint/2010/main" r:embed="rId5"/>
              </p:ext>
            </p:extLst>
          </p:nvPr>
        </p:nvPicPr>
        <p:blipFill>
          <a:blip r:embed="rId26"/>
          <a:stretch>
            <a:fillRect/>
          </a:stretch>
        </p:blipFill>
        <p:spPr>
          <a:xfrm>
            <a:off x="1527156" y="2250729"/>
            <a:ext cx="1260000" cy="1260000"/>
          </a:xfrm>
          <a:prstGeom prst="rect">
            <a:avLst/>
          </a:prstGeom>
        </p:spPr>
      </p:pic>
      <p:sp>
        <p:nvSpPr>
          <p:cNvPr id="24" name="TextBox 23">
            <a:extLst>
              <a:ext uri="{FF2B5EF4-FFF2-40B4-BE49-F238E27FC236}">
                <a16:creationId xmlns:a16="http://schemas.microsoft.com/office/drawing/2014/main" id="{3482C6C5-4C8E-3047-B3EE-7801CECB944A}"/>
              </a:ext>
            </a:extLst>
          </p:cNvPr>
          <p:cNvSpPr txBox="1"/>
          <p:nvPr/>
        </p:nvSpPr>
        <p:spPr>
          <a:xfrm>
            <a:off x="1038093" y="1769905"/>
            <a:ext cx="2058126" cy="369332"/>
          </a:xfrm>
          <a:prstGeom prst="rect">
            <a:avLst/>
          </a:prstGeom>
          <a:noFill/>
          <a:ln w="38100">
            <a:solidFill>
              <a:srgbClr val="DF00FF"/>
            </a:solidFill>
          </a:ln>
        </p:spPr>
        <p:txBody>
          <a:bodyPr wrap="square" rtlCol="0">
            <a:spAutoFit/>
          </a:bodyPr>
          <a:lstStyle/>
          <a:p>
            <a:pPr algn="ctr"/>
            <a:r>
              <a:rPr lang="en-FR" sz="1800" b="1" dirty="0">
                <a:solidFill>
                  <a:srgbClr val="DF00FF"/>
                </a:solidFill>
              </a:rPr>
              <a:t>Object swapping</a:t>
            </a:r>
          </a:p>
        </p:txBody>
      </p:sp>
      <p:sp>
        <p:nvSpPr>
          <p:cNvPr id="25" name="TextBox 24">
            <a:extLst>
              <a:ext uri="{FF2B5EF4-FFF2-40B4-BE49-F238E27FC236}">
                <a16:creationId xmlns:a16="http://schemas.microsoft.com/office/drawing/2014/main" id="{B1DA7CEA-2958-504D-B66A-F6F9F02B837C}"/>
              </a:ext>
            </a:extLst>
          </p:cNvPr>
          <p:cNvSpPr txBox="1"/>
          <p:nvPr/>
        </p:nvSpPr>
        <p:spPr>
          <a:xfrm>
            <a:off x="6034029" y="1769905"/>
            <a:ext cx="1879388" cy="369332"/>
          </a:xfrm>
          <a:prstGeom prst="rect">
            <a:avLst/>
          </a:prstGeom>
          <a:noFill/>
          <a:ln w="38100">
            <a:solidFill>
              <a:srgbClr val="FF4B4C"/>
            </a:solidFill>
          </a:ln>
        </p:spPr>
        <p:txBody>
          <a:bodyPr wrap="square" rtlCol="0">
            <a:spAutoFit/>
          </a:bodyPr>
          <a:lstStyle/>
          <a:p>
            <a:pPr algn="ctr"/>
            <a:r>
              <a:rPr lang="en-FR" sz="1800" b="1" dirty="0">
                <a:solidFill>
                  <a:srgbClr val="FF4B4C"/>
                </a:solidFill>
              </a:rPr>
              <a:t>2D position</a:t>
            </a:r>
          </a:p>
        </p:txBody>
      </p:sp>
      <p:pic>
        <p:nvPicPr>
          <p:cNvPr id="27" name="object_pos0" descr="object_pos0">
            <a:hlinkClick r:id="" action="ppaction://media"/>
            <a:extLst>
              <a:ext uri="{FF2B5EF4-FFF2-40B4-BE49-F238E27FC236}">
                <a16:creationId xmlns:a16="http://schemas.microsoft.com/office/drawing/2014/main" id="{77AC9B01-A7AB-0B48-80DD-8D4C527A0E13}"/>
              </a:ext>
            </a:extLst>
          </p:cNvPr>
          <p:cNvPicPr>
            <a:picLocks noChangeAspect="1"/>
          </p:cNvPicPr>
          <p:nvPr>
            <a:videoFile r:link="rId8"/>
            <p:extLst>
              <p:ext uri="{DAA4B4D4-6D71-4841-9C94-3DE7FCFB9230}">
                <p14:media xmlns:p14="http://schemas.microsoft.com/office/powerpoint/2010/main" r:embed="rId7"/>
              </p:ext>
            </p:extLst>
          </p:nvPr>
        </p:nvPicPr>
        <p:blipFill>
          <a:blip r:embed="rId27"/>
          <a:stretch>
            <a:fillRect/>
          </a:stretch>
        </p:blipFill>
        <p:spPr>
          <a:xfrm>
            <a:off x="6343723" y="2250729"/>
            <a:ext cx="1260000" cy="1260000"/>
          </a:xfrm>
          <a:prstGeom prst="rect">
            <a:avLst/>
          </a:prstGeom>
        </p:spPr>
      </p:pic>
      <p:pic>
        <p:nvPicPr>
          <p:cNvPr id="28" name="object_pos1" descr="object_pos1">
            <a:hlinkClick r:id="" action="ppaction://media"/>
            <a:extLst>
              <a:ext uri="{FF2B5EF4-FFF2-40B4-BE49-F238E27FC236}">
                <a16:creationId xmlns:a16="http://schemas.microsoft.com/office/drawing/2014/main" id="{8BA37DD9-09A0-A140-9031-F17D708042FC}"/>
              </a:ext>
            </a:extLst>
          </p:cNvPr>
          <p:cNvPicPr>
            <a:picLocks noChangeAspect="1"/>
          </p:cNvPicPr>
          <p:nvPr>
            <a:videoFile r:link="rId10"/>
            <p:extLst>
              <p:ext uri="{DAA4B4D4-6D71-4841-9C94-3DE7FCFB9230}">
                <p14:media xmlns:p14="http://schemas.microsoft.com/office/powerpoint/2010/main" r:embed="rId9"/>
              </p:ext>
            </p:extLst>
          </p:nvPr>
        </p:nvPicPr>
        <p:blipFill>
          <a:blip r:embed="rId28"/>
          <a:stretch>
            <a:fillRect/>
          </a:stretch>
        </p:blipFill>
        <p:spPr>
          <a:xfrm>
            <a:off x="4935008" y="2252835"/>
            <a:ext cx="1260000" cy="1260000"/>
          </a:xfrm>
          <a:prstGeom prst="rect">
            <a:avLst/>
          </a:prstGeom>
        </p:spPr>
      </p:pic>
      <p:pic>
        <p:nvPicPr>
          <p:cNvPr id="29" name="object_pos2" descr="object_pos2">
            <a:hlinkClick r:id="" action="ppaction://media"/>
            <a:extLst>
              <a:ext uri="{FF2B5EF4-FFF2-40B4-BE49-F238E27FC236}">
                <a16:creationId xmlns:a16="http://schemas.microsoft.com/office/drawing/2014/main" id="{D927BFC5-711D-0C43-B517-DA908D178C11}"/>
              </a:ext>
            </a:extLst>
          </p:cNvPr>
          <p:cNvPicPr>
            <a:picLocks noChangeAspect="1"/>
          </p:cNvPicPr>
          <p:nvPr>
            <a:videoFile r:link="rId12"/>
            <p:extLst>
              <p:ext uri="{DAA4B4D4-6D71-4841-9C94-3DE7FCFB9230}">
                <p14:media xmlns:p14="http://schemas.microsoft.com/office/powerpoint/2010/main" r:embed="rId11"/>
              </p:ext>
            </p:extLst>
          </p:nvPr>
        </p:nvPicPr>
        <p:blipFill>
          <a:blip r:embed="rId29"/>
          <a:stretch>
            <a:fillRect/>
          </a:stretch>
        </p:blipFill>
        <p:spPr>
          <a:xfrm>
            <a:off x="7752300" y="2250729"/>
            <a:ext cx="1260000" cy="1260000"/>
          </a:xfrm>
          <a:prstGeom prst="rect">
            <a:avLst/>
          </a:prstGeom>
        </p:spPr>
      </p:pic>
      <p:pic>
        <p:nvPicPr>
          <p:cNvPr id="31" name="object_scale" descr="object_scale">
            <a:hlinkClick r:id="" action="ppaction://media"/>
            <a:extLst>
              <a:ext uri="{FF2B5EF4-FFF2-40B4-BE49-F238E27FC236}">
                <a16:creationId xmlns:a16="http://schemas.microsoft.com/office/drawing/2014/main" id="{E1EA4C49-B44E-DA4D-A0DF-EB37AE055CE6}"/>
              </a:ext>
            </a:extLst>
          </p:cNvPr>
          <p:cNvPicPr>
            <a:picLocks noChangeAspect="1"/>
          </p:cNvPicPr>
          <p:nvPr>
            <a:videoFile r:link="rId14"/>
            <p:extLst>
              <p:ext uri="{DAA4B4D4-6D71-4841-9C94-3DE7FCFB9230}">
                <p14:media xmlns:p14="http://schemas.microsoft.com/office/powerpoint/2010/main" r:embed="rId13"/>
              </p:ext>
            </p:extLst>
          </p:nvPr>
        </p:nvPicPr>
        <p:blipFill>
          <a:blip r:embed="rId30"/>
          <a:stretch>
            <a:fillRect/>
          </a:stretch>
        </p:blipFill>
        <p:spPr>
          <a:xfrm>
            <a:off x="1527156" y="3753918"/>
            <a:ext cx="1260000" cy="1260000"/>
          </a:xfrm>
          <a:prstGeom prst="rect">
            <a:avLst/>
          </a:prstGeom>
        </p:spPr>
      </p:pic>
      <p:sp>
        <p:nvSpPr>
          <p:cNvPr id="32" name="TextBox 31">
            <a:extLst>
              <a:ext uri="{FF2B5EF4-FFF2-40B4-BE49-F238E27FC236}">
                <a16:creationId xmlns:a16="http://schemas.microsoft.com/office/drawing/2014/main" id="{63BE8878-24A1-3A4C-9728-7B7B20800F61}"/>
              </a:ext>
            </a:extLst>
          </p:cNvPr>
          <p:cNvSpPr txBox="1"/>
          <p:nvPr/>
        </p:nvSpPr>
        <p:spPr>
          <a:xfrm>
            <a:off x="219446" y="4199252"/>
            <a:ext cx="1080001" cy="369332"/>
          </a:xfrm>
          <a:prstGeom prst="rect">
            <a:avLst/>
          </a:prstGeom>
          <a:noFill/>
          <a:ln w="38100">
            <a:solidFill>
              <a:srgbClr val="00B7FF"/>
            </a:solidFill>
          </a:ln>
        </p:spPr>
        <p:txBody>
          <a:bodyPr wrap="square" rtlCol="0">
            <a:spAutoFit/>
          </a:bodyPr>
          <a:lstStyle/>
          <a:p>
            <a:pPr algn="ctr"/>
            <a:r>
              <a:rPr lang="en-FR" sz="1800" b="1" dirty="0">
                <a:solidFill>
                  <a:srgbClr val="00B7FF"/>
                </a:solidFill>
              </a:rPr>
              <a:t>Scale</a:t>
            </a:r>
          </a:p>
        </p:txBody>
      </p:sp>
      <p:sp>
        <p:nvSpPr>
          <p:cNvPr id="36" name="TextBox 35">
            <a:extLst>
              <a:ext uri="{FF2B5EF4-FFF2-40B4-BE49-F238E27FC236}">
                <a16:creationId xmlns:a16="http://schemas.microsoft.com/office/drawing/2014/main" id="{82444963-A5CB-FC48-8E8D-F2470A7CC500}"/>
              </a:ext>
            </a:extLst>
          </p:cNvPr>
          <p:cNvSpPr txBox="1"/>
          <p:nvPr/>
        </p:nvSpPr>
        <p:spPr>
          <a:xfrm>
            <a:off x="3959409" y="4199252"/>
            <a:ext cx="794343" cy="369332"/>
          </a:xfrm>
          <a:prstGeom prst="rect">
            <a:avLst/>
          </a:prstGeom>
          <a:noFill/>
          <a:ln w="38100">
            <a:solidFill>
              <a:srgbClr val="00E212"/>
            </a:solidFill>
          </a:ln>
        </p:spPr>
        <p:txBody>
          <a:bodyPr wrap="square" rtlCol="0">
            <a:spAutoFit/>
          </a:bodyPr>
          <a:lstStyle/>
          <a:p>
            <a:pPr algn="ctr"/>
            <a:r>
              <a:rPr lang="en-FR" sz="1800" b="1" dirty="0">
                <a:solidFill>
                  <a:srgbClr val="00E212"/>
                </a:solidFill>
              </a:rPr>
              <a:t>Color</a:t>
            </a:r>
          </a:p>
        </p:txBody>
      </p:sp>
      <p:pic>
        <p:nvPicPr>
          <p:cNvPr id="37" name="object_col0" descr="object_col0">
            <a:hlinkClick r:id="" action="ppaction://media"/>
            <a:extLst>
              <a:ext uri="{FF2B5EF4-FFF2-40B4-BE49-F238E27FC236}">
                <a16:creationId xmlns:a16="http://schemas.microsoft.com/office/drawing/2014/main" id="{45A62237-F4E7-0B46-9F20-589F89F31251}"/>
              </a:ext>
            </a:extLst>
          </p:cNvPr>
          <p:cNvPicPr>
            <a:picLocks noChangeAspect="1"/>
          </p:cNvPicPr>
          <p:nvPr>
            <a:videoFile r:link="rId16"/>
            <p:extLst>
              <p:ext uri="{DAA4B4D4-6D71-4841-9C94-3DE7FCFB9230}">
                <p14:media xmlns:p14="http://schemas.microsoft.com/office/powerpoint/2010/main" r:embed="rId15"/>
              </p:ext>
            </p:extLst>
          </p:nvPr>
        </p:nvPicPr>
        <p:blipFill>
          <a:blip r:embed="rId31"/>
          <a:stretch>
            <a:fillRect/>
          </a:stretch>
        </p:blipFill>
        <p:spPr>
          <a:xfrm>
            <a:off x="6343654" y="3753918"/>
            <a:ext cx="1260000" cy="1260000"/>
          </a:xfrm>
          <a:prstGeom prst="rect">
            <a:avLst/>
          </a:prstGeom>
        </p:spPr>
      </p:pic>
      <p:pic>
        <p:nvPicPr>
          <p:cNvPr id="42" name="object_col1" descr="object_col1">
            <a:hlinkClick r:id="" action="ppaction://media"/>
            <a:extLst>
              <a:ext uri="{FF2B5EF4-FFF2-40B4-BE49-F238E27FC236}">
                <a16:creationId xmlns:a16="http://schemas.microsoft.com/office/drawing/2014/main" id="{DF140FFF-DD1C-D148-994C-2B6BFAB28C0F}"/>
              </a:ext>
            </a:extLst>
          </p:cNvPr>
          <p:cNvPicPr>
            <a:picLocks noChangeAspect="1"/>
          </p:cNvPicPr>
          <p:nvPr>
            <a:videoFile r:link="rId18"/>
            <p:extLst>
              <p:ext uri="{DAA4B4D4-6D71-4841-9C94-3DE7FCFB9230}">
                <p14:media xmlns:p14="http://schemas.microsoft.com/office/powerpoint/2010/main" r:embed="rId17"/>
              </p:ext>
            </p:extLst>
          </p:nvPr>
        </p:nvPicPr>
        <p:blipFill>
          <a:blip r:embed="rId32"/>
          <a:stretch>
            <a:fillRect/>
          </a:stretch>
        </p:blipFill>
        <p:spPr>
          <a:xfrm>
            <a:off x="4939829" y="3753918"/>
            <a:ext cx="1260000" cy="1260000"/>
          </a:xfrm>
          <a:prstGeom prst="rect">
            <a:avLst/>
          </a:prstGeom>
        </p:spPr>
      </p:pic>
      <p:pic>
        <p:nvPicPr>
          <p:cNvPr id="43" name="object_col2" descr="object_col2">
            <a:hlinkClick r:id="" action="ppaction://media"/>
            <a:extLst>
              <a:ext uri="{FF2B5EF4-FFF2-40B4-BE49-F238E27FC236}">
                <a16:creationId xmlns:a16="http://schemas.microsoft.com/office/drawing/2014/main" id="{400C6484-ADC1-754F-9F78-78C08BC1378F}"/>
              </a:ext>
            </a:extLst>
          </p:cNvPr>
          <p:cNvPicPr>
            <a:picLocks noChangeAspect="1"/>
          </p:cNvPicPr>
          <p:nvPr>
            <a:videoFile r:link="rId20"/>
            <p:extLst>
              <p:ext uri="{DAA4B4D4-6D71-4841-9C94-3DE7FCFB9230}">
                <p14:media xmlns:p14="http://schemas.microsoft.com/office/powerpoint/2010/main" r:embed="rId19"/>
              </p:ext>
            </p:extLst>
          </p:nvPr>
        </p:nvPicPr>
        <p:blipFill>
          <a:blip r:embed="rId33"/>
          <a:stretch>
            <a:fillRect/>
          </a:stretch>
        </p:blipFill>
        <p:spPr>
          <a:xfrm>
            <a:off x="7748485" y="3753918"/>
            <a:ext cx="1260000" cy="1260000"/>
          </a:xfrm>
          <a:prstGeom prst="rect">
            <a:avLst/>
          </a:prstGeom>
        </p:spPr>
      </p:pic>
    </p:spTree>
    <p:extLst>
      <p:ext uri="{BB962C8B-B14F-4D97-AF65-F5344CB8AC3E}">
        <p14:creationId xmlns:p14="http://schemas.microsoft.com/office/powerpoint/2010/main" val="78698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mediacall" presetSubtype="0" fill="hold" nodeType="withEffect">
                                  <p:stCondLst>
                                    <p:cond delay="0"/>
                                  </p:stCondLst>
                                  <p:childTnLst>
                                    <p:cmd type="call" cmd="playFrom(0.0)">
                                      <p:cBhvr>
                                        <p:cTn id="14" dur="6000" fill="hold"/>
                                        <p:tgtEl>
                                          <p:spTgt spid="23"/>
                                        </p:tgtEl>
                                      </p:cBhvr>
                                    </p:cmd>
                                  </p:childTnLst>
                                </p:cTn>
                              </p:par>
                              <p:par>
                                <p:cTn id="15" presetID="1" presetClass="mediacall" presetSubtype="0" fill="hold" nodeType="withEffect">
                                  <p:stCondLst>
                                    <p:cond delay="0"/>
                                  </p:stCondLst>
                                  <p:childTnLst>
                                    <p:cmd type="call" cmd="playFrom(0.0)">
                                      <p:cBhvr>
                                        <p:cTn id="16" dur="6000" fill="hold"/>
                                        <p:tgtEl>
                                          <p:spTgt spid="22"/>
                                        </p:tgtEl>
                                      </p:cBhvr>
                                    </p:cmd>
                                  </p:childTnLst>
                                </p:cTn>
                              </p:par>
                              <p:par>
                                <p:cTn id="17" presetID="1" presetClass="mediacall" presetSubtype="0" fill="hold" nodeType="withEffect">
                                  <p:stCondLst>
                                    <p:cond delay="0"/>
                                  </p:stCondLst>
                                  <p:childTnLst>
                                    <p:cmd type="call" cmd="playFrom(0.0)">
                                      <p:cBhvr>
                                        <p:cTn id="18" dur="6000" fill="hold"/>
                                        <p:tgtEl>
                                          <p:spTgt spid="19"/>
                                        </p:tgtEl>
                                      </p:cBhvr>
                                    </p:cmd>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00" fill="hold"/>
                                        <p:tgtEl>
                                          <p:spTgt spid="29"/>
                                        </p:tgtEl>
                                      </p:cBhvr>
                                    </p:cmd>
                                  </p:childTnLst>
                                </p:cTn>
                              </p:par>
                              <p:par>
                                <p:cTn id="31" presetID="1" presetClass="mediacall" presetSubtype="0" fill="hold" nodeType="withEffect">
                                  <p:stCondLst>
                                    <p:cond delay="0"/>
                                  </p:stCondLst>
                                  <p:childTnLst>
                                    <p:cmd type="call" cmd="playFrom(0.0)">
                                      <p:cBhvr>
                                        <p:cTn id="32" dur="2000" fill="hold"/>
                                        <p:tgtEl>
                                          <p:spTgt spid="28"/>
                                        </p:tgtEl>
                                      </p:cBhvr>
                                    </p:cmd>
                                  </p:childTnLst>
                                </p:cTn>
                              </p:par>
                              <p:par>
                                <p:cTn id="33" presetID="1" presetClass="mediacall" presetSubtype="0" fill="hold" nodeType="withEffect">
                                  <p:stCondLst>
                                    <p:cond delay="0"/>
                                  </p:stCondLst>
                                  <p:childTnLst>
                                    <p:cmd type="call" cmd="playFrom(0.0)">
                                      <p:cBhvr>
                                        <p:cTn id="34" dur="2000" fill="hold"/>
                                        <p:tgtEl>
                                          <p:spTgt spid="27"/>
                                        </p:tgtEl>
                                      </p:cBhvr>
                                    </p:cmd>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mediacall" presetSubtype="0" fill="hold" nodeType="withEffect">
                                  <p:stCondLst>
                                    <p:cond delay="0"/>
                                  </p:stCondLst>
                                  <p:childTnLst>
                                    <p:cmd type="call" cmd="playFrom(0.0)">
                                      <p:cBhvr>
                                        <p:cTn id="42" dur="2000" fill="hold"/>
                                        <p:tgtEl>
                                          <p:spTgt spid="31"/>
                                        </p:tgtEl>
                                      </p:cBhvr>
                                    </p:cmd>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3000" fill="hold"/>
                                        <p:tgtEl>
                                          <p:spTgt spid="37"/>
                                        </p:tgtEl>
                                      </p:cBhvr>
                                    </p:cmd>
                                  </p:childTnLst>
                                </p:cTn>
                              </p:par>
                              <p:par>
                                <p:cTn id="55" presetID="1" presetClass="mediacall" presetSubtype="0" fill="hold" nodeType="withEffect">
                                  <p:stCondLst>
                                    <p:cond delay="0"/>
                                  </p:stCondLst>
                                  <p:childTnLst>
                                    <p:cmd type="call" cmd="playFrom(0.0)">
                                      <p:cBhvr>
                                        <p:cTn id="56" dur="3000" fill="hold"/>
                                        <p:tgtEl>
                                          <p:spTgt spid="42"/>
                                        </p:tgtEl>
                                      </p:cBhvr>
                                    </p:cmd>
                                  </p:childTnLst>
                                </p:cTn>
                              </p:par>
                              <p:par>
                                <p:cTn id="57" presetID="1" presetClass="mediacall" presetSubtype="0" fill="hold" nodeType="withEffect">
                                  <p:stCondLst>
                                    <p:cond delay="0"/>
                                  </p:stCondLst>
                                  <p:childTnLst>
                                    <p:cmd type="call" cmd="playFrom(0.0)">
                                      <p:cBhvr>
                                        <p:cTn id="58" dur="3000" fill="hold"/>
                                        <p:tgtEl>
                                          <p:spTgt spid="4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59" repeatCount="indefinite" fill="hold" display="0">
                  <p:stCondLst>
                    <p:cond delay="indefinite"/>
                  </p:stCondLst>
                </p:cTn>
                <p:tgtEl>
                  <p:spTgt spid="23"/>
                </p:tgtEl>
              </p:cMediaNode>
            </p:video>
            <p:video>
              <p:cMediaNode vol="80000">
                <p:cTn id="60" repeatCount="indefinite" fill="hold" display="0">
                  <p:stCondLst>
                    <p:cond delay="indefinite"/>
                  </p:stCondLst>
                </p:cTn>
                <p:tgtEl>
                  <p:spTgt spid="22"/>
                </p:tgtEl>
              </p:cMediaNode>
            </p:video>
            <p:video>
              <p:cMediaNode vol="80000">
                <p:cTn id="61" repeatCount="indefinite" fill="hold" display="0">
                  <p:stCondLst>
                    <p:cond delay="indefinite"/>
                  </p:stCondLst>
                </p:cTn>
                <p:tgtEl>
                  <p:spTgt spid="19"/>
                </p:tgtEl>
              </p:cMediaNode>
            </p:video>
            <p:video>
              <p:cMediaNode vol="80000">
                <p:cTn id="62" repeatCount="indefinite" fill="hold" display="0">
                  <p:stCondLst>
                    <p:cond delay="indefinite"/>
                  </p:stCondLst>
                </p:cTn>
                <p:tgtEl>
                  <p:spTgt spid="29"/>
                </p:tgtEl>
              </p:cMediaNode>
            </p:video>
            <p:video>
              <p:cMediaNode vol="80000">
                <p:cTn id="63" repeatCount="indefinite" fill="hold" display="0">
                  <p:stCondLst>
                    <p:cond delay="indefinite"/>
                  </p:stCondLst>
                </p:cTn>
                <p:tgtEl>
                  <p:spTgt spid="28"/>
                </p:tgtEl>
              </p:cMediaNode>
            </p:video>
            <p:video>
              <p:cMediaNode vol="80000">
                <p:cTn id="64" repeatCount="indefinite" fill="hold" display="0">
                  <p:stCondLst>
                    <p:cond delay="indefinite"/>
                  </p:stCondLst>
                </p:cTn>
                <p:tgtEl>
                  <p:spTgt spid="27"/>
                </p:tgtEl>
              </p:cMediaNode>
            </p:video>
            <p:video>
              <p:cMediaNode vol="80000">
                <p:cTn id="65" repeatCount="indefinite" fill="hold" display="0">
                  <p:stCondLst>
                    <p:cond delay="indefinite"/>
                  </p:stCondLst>
                </p:cTn>
                <p:tgtEl>
                  <p:spTgt spid="31"/>
                </p:tgtEl>
              </p:cMediaNode>
            </p:video>
            <p:video>
              <p:cMediaNode vol="80000">
                <p:cTn id="66" repeatCount="indefinite" fill="hold" display="0">
                  <p:stCondLst>
                    <p:cond delay="indefinite"/>
                  </p:stCondLst>
                </p:cTn>
                <p:tgtEl>
                  <p:spTgt spid="37"/>
                </p:tgtEl>
              </p:cMediaNode>
            </p:video>
            <p:video>
              <p:cMediaNode vol="80000">
                <p:cTn id="67" repeatCount="indefinite" fill="hold" display="0">
                  <p:stCondLst>
                    <p:cond delay="indefinite"/>
                  </p:stCondLst>
                </p:cTn>
                <p:tgtEl>
                  <p:spTgt spid="42"/>
                </p:tgtEl>
              </p:cMediaNode>
            </p:video>
            <p:video>
              <p:cMediaNode vol="80000">
                <p:cTn id="68" repeatCount="indefinite" fill="hold" display="0">
                  <p:stCondLst>
                    <p:cond delay="indefinite"/>
                  </p:stCondLst>
                </p:cTn>
                <p:tgtEl>
                  <p:spTgt spid="43"/>
                </p:tgtEl>
              </p:cMediaNode>
            </p:video>
          </p:childTnLst>
        </p:cTn>
      </p:par>
    </p:tnLst>
    <p:bldLst>
      <p:bldP spid="24" grpId="1" animBg="1"/>
      <p:bldP spid="25" grpId="0" animBg="1"/>
      <p:bldP spid="32" grpId="0" animBg="1"/>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9"/>
</p:tagLst>
</file>

<file path=ppt/theme/theme1.xml><?xml version="1.0" encoding="utf-8"?>
<a:theme xmlns:a="http://schemas.openxmlformats.org/drawingml/2006/main" name="Simple Dark">
  <a:themeElements>
    <a:clrScheme name="Custom 8">
      <a:dk1>
        <a:srgbClr val="1F1F1F"/>
      </a:dk1>
      <a:lt1>
        <a:srgbClr val="FFFFFF"/>
      </a:lt1>
      <a:dk2>
        <a:srgbClr val="595A5D"/>
      </a:dk2>
      <a:lt2>
        <a:srgbClr val="5F6063"/>
      </a:lt2>
      <a:accent1>
        <a:srgbClr val="0096A7"/>
      </a:accent1>
      <a:accent2>
        <a:srgbClr val="212121"/>
      </a:accent2>
      <a:accent3>
        <a:srgbClr val="78909C"/>
      </a:accent3>
      <a:accent4>
        <a:srgbClr val="0096A7"/>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8781</TotalTime>
  <Words>917</Words>
  <Application>Microsoft Macintosh PowerPoint</Application>
  <PresentationFormat>On-screen Show (16:9)</PresentationFormat>
  <Paragraphs>100</Paragraphs>
  <Slides>14</Slides>
  <Notes>14</Notes>
  <HiddenSlides>1</HiddenSlides>
  <MMClips>14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Wingdings</vt:lpstr>
      <vt:lpstr>Simple Dark</vt:lpstr>
      <vt:lpstr>Unsupervised Layered Image  Decomposition into Object Prototypes</vt:lpstr>
      <vt:lpstr>PowerPoint Presentation</vt:lpstr>
      <vt:lpstr>Our work</vt:lpstr>
      <vt:lpstr>Why does it matter?</vt:lpstr>
      <vt:lpstr>Overview</vt:lpstr>
      <vt:lpstr>Overview</vt:lpstr>
      <vt:lpstr>Overview</vt:lpstr>
      <vt:lpstr>Multi-object discovery results</vt:lpstr>
      <vt:lpstr>Object-centric image manipulation</vt:lpstr>
      <vt:lpstr>Image clustering</vt:lpstr>
      <vt:lpstr>Co-segmentation</vt:lpstr>
      <vt:lpstr>Object discovery on Instagram</vt:lpstr>
      <vt:lpstr>Unsupervised Layered Image  Decomposition into Object Prototypes</vt:lpstr>
      <vt:lpstr>Approach formalization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Transformation-Invariant Clustering</dc:title>
  <cp:lastModifiedBy>Microsoft Office User</cp:lastModifiedBy>
  <cp:revision>407</cp:revision>
  <dcterms:modified xsi:type="dcterms:W3CDTF">2021-10-05T09:30:34Z</dcterms:modified>
</cp:coreProperties>
</file>